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wdp" ContentType="image/vnd.ms-photo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2.xml" ContentType="application/vnd.openxmlformats-officedocument.drawingml.chart+xml"/>
  <Override PartName="/ppt/notesSlides/notesSlide11.xml" ContentType="application/vnd.openxmlformats-officedocument.presentationml.notesSlide+xml"/>
  <Override PartName="/ppt/charts/chart13.xml" ContentType="application/vnd.openxmlformats-officedocument.drawingml.chart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3"/>
  </p:notesMasterIdLst>
  <p:sldIdLst>
    <p:sldId id="256" r:id="rId2"/>
    <p:sldId id="433" r:id="rId3"/>
    <p:sldId id="371" r:id="rId4"/>
    <p:sldId id="435" r:id="rId5"/>
    <p:sldId id="367" r:id="rId6"/>
    <p:sldId id="398" r:id="rId7"/>
    <p:sldId id="366" r:id="rId8"/>
    <p:sldId id="422" r:id="rId9"/>
    <p:sldId id="376" r:id="rId10"/>
    <p:sldId id="384" r:id="rId11"/>
    <p:sldId id="275" r:id="rId12"/>
    <p:sldId id="370" r:id="rId13"/>
    <p:sldId id="399" r:id="rId14"/>
    <p:sldId id="273" r:id="rId15"/>
    <p:sldId id="410" r:id="rId16"/>
    <p:sldId id="400" r:id="rId17"/>
    <p:sldId id="401" r:id="rId18"/>
    <p:sldId id="402" r:id="rId19"/>
    <p:sldId id="403" r:id="rId20"/>
    <p:sldId id="404" r:id="rId21"/>
    <p:sldId id="406" r:id="rId22"/>
    <p:sldId id="426" r:id="rId23"/>
    <p:sldId id="431" r:id="rId24"/>
    <p:sldId id="428" r:id="rId25"/>
    <p:sldId id="429" r:id="rId26"/>
    <p:sldId id="432" r:id="rId27"/>
    <p:sldId id="424" r:id="rId28"/>
    <p:sldId id="408" r:id="rId29"/>
    <p:sldId id="421" r:id="rId30"/>
    <p:sldId id="420" r:id="rId31"/>
    <p:sldId id="425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86" autoAdjust="0"/>
    <p:restoredTop sz="82927" autoAdjust="0"/>
  </p:normalViewPr>
  <p:slideViewPr>
    <p:cSldViewPr snapToGrid="0">
      <p:cViewPr>
        <p:scale>
          <a:sx n="99" d="100"/>
          <a:sy n="99" d="100"/>
        </p:scale>
        <p:origin x="-1452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KINGSTON:Defense:Figures:Book1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TheBoss:Documents:Thesis%20Stats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TheBoss:Documents:Thesis:Thesis%20Stats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TheBoss:Documents:My%20Papers:Paper%204%20-%20Pb%20and%20fracture%20healing_JOR:Quantitative%20Results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KINGSTON:External:8%20mo:uCT_Nov%202010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The%20Boss\Documents\Rat_50%20Pb\uCT_H2O%20v%20Pb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The%20Boss\Documents\Rat_50%20Pb\uCT_H2O%20v%20Pb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The%20Boss\Documents\Rat_50%20Pb\uCT_H2O%20v%20Pb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The%20Boss\Documents\Rat_50%20Pb\uCT_H2O%20v%20Pb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TheBoss:Documents:Thesis:Thesis%20Stats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TheBoss:Documents:Thesis:Thesis%20Stats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The%20Boss\Documents\Luciferase%20Assays\293T_Luc.xls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TheBoss:Documents:Thesis%20Stat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6350" cmpd="sng">
              <a:solidFill>
                <a:srgbClr val="0070C0"/>
              </a:solidFill>
            </a:ln>
          </c:spPr>
          <c:marker>
            <c:spPr>
              <a:ln w="6350" cmpd="sng">
                <a:solidFill>
                  <a:srgbClr val="0070C0"/>
                </a:solidFill>
              </a:ln>
            </c:spPr>
          </c:marker>
          <c:cat>
            <c:strRef>
              <c:f>Sheet1!$A$3:$A$8</c:f>
              <c:strCache>
                <c:ptCount val="6"/>
                <c:pt idx="0">
                  <c:v>1960-1970</c:v>
                </c:pt>
                <c:pt idx="1">
                  <c:v>1970-1985</c:v>
                </c:pt>
                <c:pt idx="2">
                  <c:v>1985-1991</c:v>
                </c:pt>
                <c:pt idx="3">
                  <c:v>1991-2012</c:v>
                </c:pt>
                <c:pt idx="4">
                  <c:v>2012-present</c:v>
                </c:pt>
                <c:pt idx="5">
                  <c:v>Future</c:v>
                </c:pt>
              </c:strCache>
            </c:strRef>
          </c:cat>
          <c:val>
            <c:numRef>
              <c:f>Sheet1!$B$3:$B$8</c:f>
              <c:numCache>
                <c:formatCode>General</c:formatCode>
                <c:ptCount val="6"/>
                <c:pt idx="0">
                  <c:v>60</c:v>
                </c:pt>
                <c:pt idx="1">
                  <c:v>30</c:v>
                </c:pt>
                <c:pt idx="2">
                  <c:v>25</c:v>
                </c:pt>
                <c:pt idx="3">
                  <c:v>10</c:v>
                </c:pt>
                <c:pt idx="4">
                  <c:v>5</c:v>
                </c:pt>
                <c:pt idx="5">
                  <c:v>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765248"/>
        <c:axId val="33400320"/>
      </c:lineChart>
      <c:catAx>
        <c:axId val="1176524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en-US"/>
          </a:p>
        </c:txPr>
        <c:crossAx val="33400320"/>
        <c:crosses val="autoZero"/>
        <c:auto val="1"/>
        <c:lblAlgn val="ctr"/>
        <c:lblOffset val="100"/>
        <c:noMultiLvlLbl val="0"/>
      </c:catAx>
      <c:valAx>
        <c:axId val="33400320"/>
        <c:scaling>
          <c:orientation val="minMax"/>
          <c:max val="8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400" b="0"/>
                </a:pPr>
                <a:r>
                  <a:rPr lang="en-US" sz="1400" b="0" dirty="0"/>
                  <a:t>BLL </a:t>
                </a:r>
                <a:r>
                  <a:rPr lang="en-US" sz="1400" b="0" dirty="0" smtClean="0"/>
                  <a:t>(μg</a:t>
                </a:r>
                <a:r>
                  <a:rPr lang="en-US" sz="1400" b="0" dirty="0"/>
                  <a:t>/</a:t>
                </a:r>
                <a:r>
                  <a:rPr lang="en-US" sz="1400" b="0" dirty="0" err="1" smtClean="0"/>
                  <a:t>dL</a:t>
                </a:r>
                <a:r>
                  <a:rPr lang="en-US" sz="1400" b="0" dirty="0" smtClean="0"/>
                  <a:t>)</a:t>
                </a:r>
                <a:endParaRPr lang="en-US" sz="1400" b="0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1176524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Sheet2!$B$4</c:f>
              <c:strCache>
                <c:ptCount val="1"/>
                <c:pt idx="0">
                  <c:v>DMSO</c:v>
                </c:pt>
              </c:strCache>
            </c:strRef>
          </c:tx>
          <c:spPr>
            <a:solidFill>
              <a:srgbClr val="0000FF"/>
            </a:solidFill>
          </c:spPr>
          <c:invertIfNegative val="0"/>
          <c:errBars>
            <c:errBarType val="both"/>
            <c:errValType val="cust"/>
            <c:noEndCap val="0"/>
            <c:plus>
              <c:numRef>
                <c:f>Sheet2!$E$5:$E$7</c:f>
                <c:numCache>
                  <c:formatCode>General</c:formatCode>
                  <c:ptCount val="3"/>
                  <c:pt idx="0">
                    <c:v>0.2</c:v>
                  </c:pt>
                  <c:pt idx="1">
                    <c:v>0.1</c:v>
                  </c:pt>
                  <c:pt idx="2">
                    <c:v>0.3</c:v>
                  </c:pt>
                </c:numCache>
              </c:numRef>
            </c:plus>
            <c:minus>
              <c:numRef>
                <c:f>Sheet2!$E$5:$E$7</c:f>
                <c:numCache>
                  <c:formatCode>General</c:formatCode>
                  <c:ptCount val="3"/>
                  <c:pt idx="0">
                    <c:v>0.2</c:v>
                  </c:pt>
                  <c:pt idx="1">
                    <c:v>0.1</c:v>
                  </c:pt>
                  <c:pt idx="2">
                    <c:v>0.3</c:v>
                  </c:pt>
                </c:numCache>
              </c:numRef>
            </c:minus>
          </c:errBars>
          <c:cat>
            <c:strRef>
              <c:f>Sheet2!$A$5:$A$7</c:f>
              <c:strCache>
                <c:ptCount val="3"/>
                <c:pt idx="0">
                  <c:v>0</c:v>
                </c:pt>
                <c:pt idx="1">
                  <c:v>1</c:v>
                </c:pt>
                <c:pt idx="2">
                  <c:v>5 μM Pb</c:v>
                </c:pt>
              </c:strCache>
            </c:strRef>
          </c:cat>
          <c:val>
            <c:numRef>
              <c:f>Sheet2!$B$5:$B$7</c:f>
              <c:numCache>
                <c:formatCode>General</c:formatCode>
                <c:ptCount val="3"/>
                <c:pt idx="0">
                  <c:v>1</c:v>
                </c:pt>
                <c:pt idx="1">
                  <c:v>0.95</c:v>
                </c:pt>
                <c:pt idx="2">
                  <c:v>0.7</c:v>
                </c:pt>
              </c:numCache>
            </c:numRef>
          </c:val>
        </c:ser>
        <c:ser>
          <c:idx val="1"/>
          <c:order val="1"/>
          <c:tx>
            <c:strRef>
              <c:f>Sheet2!$C$4</c:f>
              <c:strCache>
                <c:ptCount val="1"/>
                <c:pt idx="0">
                  <c:v>1 μM BIO</c:v>
                </c:pt>
              </c:strCache>
            </c:strRef>
          </c:tx>
          <c:spPr>
            <a:solidFill>
              <a:srgbClr val="008000"/>
            </a:solidFill>
          </c:spPr>
          <c:invertIfNegative val="0"/>
          <c:errBars>
            <c:errBarType val="both"/>
            <c:errValType val="cust"/>
            <c:noEndCap val="0"/>
            <c:plus>
              <c:numRef>
                <c:f>Sheet2!$F$5:$F$7</c:f>
                <c:numCache>
                  <c:formatCode>General</c:formatCode>
                  <c:ptCount val="3"/>
                  <c:pt idx="0">
                    <c:v>0.3</c:v>
                  </c:pt>
                  <c:pt idx="1">
                    <c:v>0.4</c:v>
                  </c:pt>
                  <c:pt idx="2">
                    <c:v>0.2</c:v>
                  </c:pt>
                </c:numCache>
              </c:numRef>
            </c:plus>
            <c:minus>
              <c:numRef>
                <c:f>Sheet2!$F$5:$F$7</c:f>
                <c:numCache>
                  <c:formatCode>General</c:formatCode>
                  <c:ptCount val="3"/>
                  <c:pt idx="0">
                    <c:v>0.3</c:v>
                  </c:pt>
                  <c:pt idx="1">
                    <c:v>0.4</c:v>
                  </c:pt>
                  <c:pt idx="2">
                    <c:v>0.2</c:v>
                  </c:pt>
                </c:numCache>
              </c:numRef>
            </c:minus>
          </c:errBars>
          <c:cat>
            <c:strRef>
              <c:f>Sheet2!$A$5:$A$7</c:f>
              <c:strCache>
                <c:ptCount val="3"/>
                <c:pt idx="0">
                  <c:v>0</c:v>
                </c:pt>
                <c:pt idx="1">
                  <c:v>1</c:v>
                </c:pt>
                <c:pt idx="2">
                  <c:v>5 μM Pb</c:v>
                </c:pt>
              </c:strCache>
            </c:strRef>
          </c:cat>
          <c:val>
            <c:numRef>
              <c:f>Sheet2!$C$5:$C$7</c:f>
              <c:numCache>
                <c:formatCode>General</c:formatCode>
                <c:ptCount val="3"/>
                <c:pt idx="0">
                  <c:v>2.74</c:v>
                </c:pt>
                <c:pt idx="1">
                  <c:v>3</c:v>
                </c:pt>
                <c:pt idx="2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1038080"/>
        <c:axId val="51039616"/>
      </c:barChart>
      <c:catAx>
        <c:axId val="510380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51039616"/>
        <c:crosses val="autoZero"/>
        <c:auto val="1"/>
        <c:lblAlgn val="ctr"/>
        <c:lblOffset val="100"/>
        <c:noMultiLvlLbl val="0"/>
      </c:catAx>
      <c:valAx>
        <c:axId val="51039616"/>
        <c:scaling>
          <c:orientation val="minMax"/>
          <c:max val="4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200" b="0"/>
                </a:pPr>
                <a:r>
                  <a:rPr lang="en-US" sz="1200" b="0"/>
                  <a:t>Relative Luminescence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51038080"/>
        <c:crosses val="autoZero"/>
        <c:crossBetween val="between"/>
        <c:majorUnit val="1"/>
      </c:valAx>
    </c:plotArea>
    <c:legend>
      <c:legendPos val="r"/>
      <c:layout>
        <c:manualLayout>
          <c:xMode val="edge"/>
          <c:yMode val="edge"/>
          <c:x val="0.352661961548348"/>
          <c:y val="3.5858863482980501E-2"/>
          <c:w val="0.40844925634295698"/>
          <c:h val="0.208319480898221"/>
        </c:manualLayout>
      </c:layout>
      <c:overlay val="1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4928998991584"/>
          <c:y val="8.4264358371059306E-2"/>
          <c:w val="0.63451239114663904"/>
          <c:h val="0.535336929837544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'Scl Level'!$B$5</c:f>
              <c:strCache>
                <c:ptCount val="1"/>
                <c:pt idx="0">
                  <c:v>Protein Quant</c:v>
                </c:pt>
              </c:strCache>
            </c:strRef>
          </c:tx>
          <c:spPr>
            <a:solidFill>
              <a:srgbClr val="000000"/>
            </a:solidFill>
          </c:spPr>
          <c:invertIfNegative val="0"/>
          <c:errBars>
            <c:errBarType val="plus"/>
            <c:errValType val="cust"/>
            <c:noEndCap val="0"/>
            <c:plus>
              <c:numRef>
                <c:f>'Scl Level'!$P$6:$P$8</c:f>
                <c:numCache>
                  <c:formatCode>General</c:formatCode>
                  <c:ptCount val="3"/>
                  <c:pt idx="0">
                    <c:v>15.27540943259242</c:v>
                  </c:pt>
                  <c:pt idx="1">
                    <c:v>44.76285079294118</c:v>
                  </c:pt>
                  <c:pt idx="2">
                    <c:v>42.869815851145333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</c:errBars>
          <c:cat>
            <c:numRef>
              <c:f>'Scl Level'!$A$6:$A$8</c:f>
              <c:numCache>
                <c:formatCode>General</c:formatCode>
                <c:ptCount val="3"/>
                <c:pt idx="0">
                  <c:v>0</c:v>
                </c:pt>
                <c:pt idx="1">
                  <c:v>1</c:v>
                </c:pt>
                <c:pt idx="2">
                  <c:v>5</c:v>
                </c:pt>
              </c:numCache>
            </c:numRef>
          </c:cat>
          <c:val>
            <c:numRef>
              <c:f>'Scl Level'!$O$6:$O$8</c:f>
              <c:numCache>
                <c:formatCode>General</c:formatCode>
                <c:ptCount val="3"/>
                <c:pt idx="0">
                  <c:v>128.31</c:v>
                </c:pt>
                <c:pt idx="1">
                  <c:v>256.18333333333339</c:v>
                </c:pt>
                <c:pt idx="2">
                  <c:v>251.73666666666671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626176"/>
        <c:axId val="8627712"/>
      </c:barChart>
      <c:catAx>
        <c:axId val="86261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8627712"/>
        <c:crosses val="autoZero"/>
        <c:auto val="1"/>
        <c:lblAlgn val="ctr"/>
        <c:lblOffset val="100"/>
        <c:noMultiLvlLbl val="0"/>
      </c:catAx>
      <c:valAx>
        <c:axId val="8627712"/>
        <c:scaling>
          <c:orientation val="minMax"/>
          <c:max val="30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400" b="0"/>
                </a:pPr>
                <a:r>
                  <a:rPr lang="en-US" sz="1400" b="0" i="0" baseline="0" dirty="0">
                    <a:effectLst/>
                  </a:rPr>
                  <a:t>Sclerostin </a:t>
                </a:r>
                <a:endParaRPr lang="en-US" sz="1400" b="0" i="0" baseline="0" dirty="0" smtClean="0">
                  <a:effectLst/>
                </a:endParaRPr>
              </a:p>
              <a:p>
                <a:pPr>
                  <a:defRPr sz="1400" b="0"/>
                </a:pPr>
                <a:r>
                  <a:rPr lang="en-US" sz="1400" b="0" i="0" baseline="0" dirty="0" smtClean="0">
                    <a:effectLst/>
                  </a:rPr>
                  <a:t>(</a:t>
                </a:r>
                <a:r>
                  <a:rPr lang="en-US" sz="1400" b="0" i="0" baseline="0" dirty="0" err="1">
                    <a:effectLst/>
                  </a:rPr>
                  <a:t>pg</a:t>
                </a:r>
                <a:r>
                  <a:rPr lang="en-US" sz="1400" b="0" i="0" baseline="0" dirty="0">
                    <a:effectLst/>
                  </a:rPr>
                  <a:t>/mL)</a:t>
                </a:r>
                <a:endParaRPr lang="en-US" sz="1400" dirty="0">
                  <a:effectLst/>
                </a:endParaRPr>
              </a:p>
            </c:rich>
          </c:tx>
          <c:layout>
            <c:manualLayout>
              <c:xMode val="edge"/>
              <c:yMode val="edge"/>
              <c:x val="3.0821459511617921E-2"/>
              <c:y val="0.11950303069249481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8626176"/>
        <c:crosses val="autoZero"/>
        <c:crossBetween val="between"/>
        <c:majorUnit val="100"/>
      </c:valAx>
    </c:plotArea>
    <c:plotVisOnly val="1"/>
    <c:dispBlanksAs val="gap"/>
    <c:showDLblsOverMax val="0"/>
  </c:chart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6261720333738799"/>
          <c:y val="6.0185185185185203E-2"/>
          <c:w val="0.64934532573672199"/>
          <c:h val="0.690154564012832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mCT!$A$24</c:f>
              <c:strCache>
                <c:ptCount val="1"/>
                <c:pt idx="0">
                  <c:v>H2O</c:v>
                </c:pt>
              </c:strCache>
            </c:strRef>
          </c:tx>
          <c:spPr>
            <a:solidFill>
              <a:schemeClr val="tx1"/>
            </a:solidFill>
          </c:spPr>
          <c:invertIfNegative val="0"/>
          <c:errBars>
            <c:errBarType val="both"/>
            <c:errValType val="cust"/>
            <c:noEndCap val="0"/>
            <c:plus>
              <c:numRef>
                <c:f>(mCT!$C$24,mCT!$G$24,mCT!$O$24)</c:f>
                <c:numCache>
                  <c:formatCode>General</c:formatCode>
                  <c:ptCount val="3"/>
                  <c:pt idx="0">
                    <c:v>0.102420192507793</c:v>
                  </c:pt>
                  <c:pt idx="1">
                    <c:v>8.8738060229719501E-2</c:v>
                  </c:pt>
                  <c:pt idx="2">
                    <c:v>0.27802684372796299</c:v>
                  </c:pt>
                </c:numCache>
              </c:numRef>
            </c:plus>
            <c:minus>
              <c:numRef>
                <c:f>(mCT!$C$24,mCT!$G$24,mCT!$O$24)</c:f>
                <c:numCache>
                  <c:formatCode>General</c:formatCode>
                  <c:ptCount val="3"/>
                  <c:pt idx="0">
                    <c:v>0.102420192507793</c:v>
                  </c:pt>
                  <c:pt idx="1">
                    <c:v>8.8738060229719501E-2</c:v>
                  </c:pt>
                  <c:pt idx="2">
                    <c:v>0.27802684372796299</c:v>
                  </c:pt>
                </c:numCache>
              </c:numRef>
            </c:minus>
          </c:errBars>
          <c:cat>
            <c:numRef>
              <c:f>(mCT!$A$32,mCT!$A$34,mCT!$A$35)</c:f>
              <c:numCache>
                <c:formatCode>General</c:formatCode>
                <c:ptCount val="3"/>
                <c:pt idx="0">
                  <c:v>7</c:v>
                </c:pt>
                <c:pt idx="1">
                  <c:v>14</c:v>
                </c:pt>
                <c:pt idx="2">
                  <c:v>21</c:v>
                </c:pt>
              </c:numCache>
            </c:numRef>
          </c:cat>
          <c:val>
            <c:numRef>
              <c:f>(mCT!$B$24,mCT!$F$24,mCT!$N$24)</c:f>
              <c:numCache>
                <c:formatCode>General</c:formatCode>
                <c:ptCount val="3"/>
                <c:pt idx="0">
                  <c:v>0.88875000000000004</c:v>
                </c:pt>
                <c:pt idx="1">
                  <c:v>0.76953333333333296</c:v>
                </c:pt>
                <c:pt idx="2">
                  <c:v>1.763033333333333</c:v>
                </c:pt>
              </c:numCache>
            </c:numRef>
          </c:val>
        </c:ser>
        <c:ser>
          <c:idx val="1"/>
          <c:order val="1"/>
          <c:tx>
            <c:strRef>
              <c:f>mCT!$A$25</c:f>
              <c:strCache>
                <c:ptCount val="1"/>
                <c:pt idx="0">
                  <c:v>BIO</c:v>
                </c:pt>
              </c:strCache>
            </c:strRef>
          </c:tx>
          <c:spPr>
            <a:solidFill>
              <a:schemeClr val="tx1">
                <a:lumMod val="65000"/>
                <a:lumOff val="35000"/>
              </a:schemeClr>
            </a:solidFill>
            <a:ln>
              <a:solidFill>
                <a:srgbClr val="000000"/>
              </a:solidFill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(mCT!$C$25,mCT!$G$25,mCT!$O$25)</c:f>
                <c:numCache>
                  <c:formatCode>General</c:formatCode>
                  <c:ptCount val="3"/>
                  <c:pt idx="0">
                    <c:v>0.177312107125637</c:v>
                  </c:pt>
                  <c:pt idx="1">
                    <c:v>0.20594798696111</c:v>
                  </c:pt>
                  <c:pt idx="2">
                    <c:v>0.127965047311104</c:v>
                  </c:pt>
                </c:numCache>
              </c:numRef>
            </c:plus>
            <c:minus>
              <c:numRef>
                <c:f>(mCT!$C$25,mCT!$G$25,mCT!$O$25)</c:f>
                <c:numCache>
                  <c:formatCode>General</c:formatCode>
                  <c:ptCount val="3"/>
                  <c:pt idx="0">
                    <c:v>0.177312107125637</c:v>
                  </c:pt>
                  <c:pt idx="1">
                    <c:v>0.20594798696111</c:v>
                  </c:pt>
                  <c:pt idx="2">
                    <c:v>0.127965047311104</c:v>
                  </c:pt>
                </c:numCache>
              </c:numRef>
            </c:minus>
          </c:errBars>
          <c:cat>
            <c:numRef>
              <c:f>(mCT!$A$32,mCT!$A$34,mCT!$A$35)</c:f>
              <c:numCache>
                <c:formatCode>General</c:formatCode>
                <c:ptCount val="3"/>
                <c:pt idx="0">
                  <c:v>7</c:v>
                </c:pt>
                <c:pt idx="1">
                  <c:v>14</c:v>
                </c:pt>
                <c:pt idx="2">
                  <c:v>21</c:v>
                </c:pt>
              </c:numCache>
            </c:numRef>
          </c:cat>
          <c:val>
            <c:numRef>
              <c:f>(mCT!$B$25,mCT!$F$25,mCT!$N$25)</c:f>
              <c:numCache>
                <c:formatCode>General</c:formatCode>
                <c:ptCount val="3"/>
                <c:pt idx="0">
                  <c:v>0.834666666666667</c:v>
                </c:pt>
                <c:pt idx="1">
                  <c:v>0.93106666666666704</c:v>
                </c:pt>
                <c:pt idx="2">
                  <c:v>1.4699333333333331</c:v>
                </c:pt>
              </c:numCache>
            </c:numRef>
          </c:val>
        </c:ser>
        <c:ser>
          <c:idx val="2"/>
          <c:order val="2"/>
          <c:tx>
            <c:strRef>
              <c:f>mCT!$A$21</c:f>
              <c:strCache>
                <c:ptCount val="1"/>
                <c:pt idx="0">
                  <c:v>Pb</c:v>
                </c:pt>
              </c:strCache>
            </c:strRef>
          </c:tx>
          <c:spPr>
            <a:solidFill>
              <a:schemeClr val="bg1"/>
            </a:solidFill>
            <a:ln>
              <a:solidFill>
                <a:srgbClr val="000000"/>
              </a:solidFill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(mCT!$C$26,mCT!$G$26,mCT!$K$26,mCT!$O$26,mCT!$G$26,mCT!$O$26)</c:f>
                <c:numCache>
                  <c:formatCode>General</c:formatCode>
                  <c:ptCount val="6"/>
                  <c:pt idx="0">
                    <c:v>9.6859326689104505E-2</c:v>
                  </c:pt>
                  <c:pt idx="1">
                    <c:v>5.1405328301429701E-2</c:v>
                  </c:pt>
                  <c:pt idx="2">
                    <c:v>0.20951573926557401</c:v>
                  </c:pt>
                  <c:pt idx="3">
                    <c:v>0.16505000252448701</c:v>
                  </c:pt>
                  <c:pt idx="4">
                    <c:v>5.1405328301429701E-2</c:v>
                  </c:pt>
                  <c:pt idx="5">
                    <c:v>0.16505000252448701</c:v>
                  </c:pt>
                </c:numCache>
              </c:numRef>
            </c:plus>
            <c:minus>
              <c:numRef>
                <c:f>(mCT!$C$26,mCT!$G$26,mCT!$O$26)</c:f>
                <c:numCache>
                  <c:formatCode>General</c:formatCode>
                  <c:ptCount val="3"/>
                  <c:pt idx="0">
                    <c:v>9.6859326689104505E-2</c:v>
                  </c:pt>
                  <c:pt idx="1">
                    <c:v>5.1405328301429701E-2</c:v>
                  </c:pt>
                  <c:pt idx="2">
                    <c:v>0.16505000252448701</c:v>
                  </c:pt>
                </c:numCache>
              </c:numRef>
            </c:minus>
          </c:errBars>
          <c:cat>
            <c:numRef>
              <c:f>(mCT!$A$32,mCT!$A$34,mCT!$A$35)</c:f>
              <c:numCache>
                <c:formatCode>General</c:formatCode>
                <c:ptCount val="3"/>
                <c:pt idx="0">
                  <c:v>7</c:v>
                </c:pt>
                <c:pt idx="1">
                  <c:v>14</c:v>
                </c:pt>
                <c:pt idx="2">
                  <c:v>21</c:v>
                </c:pt>
              </c:numCache>
            </c:numRef>
          </c:cat>
          <c:val>
            <c:numRef>
              <c:f>(mCT!$B$26,mCT!$F$26,mCT!$N$26)</c:f>
              <c:numCache>
                <c:formatCode>General</c:formatCode>
                <c:ptCount val="3"/>
                <c:pt idx="0">
                  <c:v>0.50524999999999998</c:v>
                </c:pt>
                <c:pt idx="1">
                  <c:v>0.44893333333333302</c:v>
                </c:pt>
                <c:pt idx="2">
                  <c:v>1.2939333333333329</c:v>
                </c:pt>
              </c:numCache>
            </c:numRef>
          </c:val>
        </c:ser>
        <c:ser>
          <c:idx val="3"/>
          <c:order val="3"/>
          <c:tx>
            <c:strRef>
              <c:f>mCT!$A$22</c:f>
              <c:strCache>
                <c:ptCount val="1"/>
                <c:pt idx="0">
                  <c:v>Pb+BIO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(mCT!$C$27,mCT!$G$27,mCT!$K$27,mCT!$O$27,mCT!$G$27,mCT!$O$27)</c:f>
                <c:numCache>
                  <c:formatCode>General</c:formatCode>
                  <c:ptCount val="6"/>
                  <c:pt idx="0">
                    <c:v>0.21066640295342201</c:v>
                  </c:pt>
                  <c:pt idx="1">
                    <c:v>6.3613861172965996E-2</c:v>
                  </c:pt>
                  <c:pt idx="2">
                    <c:v>0.29401499961736599</c:v>
                  </c:pt>
                  <c:pt idx="3">
                    <c:v>0.25462443585275302</c:v>
                  </c:pt>
                  <c:pt idx="4">
                    <c:v>6.3613861172965996E-2</c:v>
                  </c:pt>
                  <c:pt idx="5">
                    <c:v>0.25462443585275302</c:v>
                  </c:pt>
                </c:numCache>
              </c:numRef>
            </c:plus>
            <c:minus>
              <c:numRef>
                <c:f>(mCT!$C$27,mCT!$G$27,mCT!$O$27)</c:f>
                <c:numCache>
                  <c:formatCode>General</c:formatCode>
                  <c:ptCount val="3"/>
                  <c:pt idx="0">
                    <c:v>0.21066640295342201</c:v>
                  </c:pt>
                  <c:pt idx="1">
                    <c:v>6.3613861172965996E-2</c:v>
                  </c:pt>
                  <c:pt idx="2">
                    <c:v>0.25462443585275302</c:v>
                  </c:pt>
                </c:numCache>
              </c:numRef>
            </c:minus>
          </c:errBars>
          <c:cat>
            <c:numRef>
              <c:f>(mCT!$A$32,mCT!$A$34,mCT!$A$35)</c:f>
              <c:numCache>
                <c:formatCode>General</c:formatCode>
                <c:ptCount val="3"/>
                <c:pt idx="0">
                  <c:v>7</c:v>
                </c:pt>
                <c:pt idx="1">
                  <c:v>14</c:v>
                </c:pt>
                <c:pt idx="2">
                  <c:v>21</c:v>
                </c:pt>
              </c:numCache>
            </c:numRef>
          </c:cat>
          <c:val>
            <c:numRef>
              <c:f>(mCT!$B$27,mCT!$F$27,mCT!$N$27)</c:f>
              <c:numCache>
                <c:formatCode>General</c:formatCode>
                <c:ptCount val="3"/>
                <c:pt idx="0">
                  <c:v>0.63466666666666705</c:v>
                </c:pt>
                <c:pt idx="1">
                  <c:v>0.81823333333333303</c:v>
                </c:pt>
                <c:pt idx="2">
                  <c:v>2.252733333333333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1815552"/>
        <c:axId val="51817472"/>
      </c:barChart>
      <c:catAx>
        <c:axId val="5181555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Day Post-fracture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51817472"/>
        <c:crosses val="autoZero"/>
        <c:auto val="1"/>
        <c:lblAlgn val="ctr"/>
        <c:lblOffset val="100"/>
        <c:noMultiLvlLbl val="0"/>
      </c:catAx>
      <c:valAx>
        <c:axId val="51817472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400" b="0"/>
                </a:pPr>
                <a:r>
                  <a:rPr lang="en-US" sz="1400" b="0"/>
                  <a:t>Callus Volume (mm3)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5181555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22802637475194"/>
          <c:y val="0.21796952464275299"/>
          <c:w val="0.16093719992318001"/>
          <c:h val="0.43906095071449402"/>
        </c:manualLayout>
      </c:layout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>
          <a:latin typeface="Times New Roman"/>
          <a:cs typeface="Times New Roman"/>
        </a:defRPr>
      </a:pPr>
      <a:endParaRPr lang="en-US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Tb BV/TV</a:t>
            </a:r>
            <a:endParaRPr lang="en-US" dirty="0"/>
          </a:p>
        </c:rich>
      </c:tx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21313486789935099"/>
          <c:y val="0.194513798639248"/>
          <c:w val="0.63234100616342104"/>
          <c:h val="0.66838850240807302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errBars>
            <c:errBarType val="plus"/>
            <c:errValType val="cust"/>
            <c:noEndCap val="0"/>
            <c:plus>
              <c:numRef>
                <c:f>('Legs F'!$AJ$9,'Legs F'!$AM$9,'Legs F'!$AP$9,'Legs F'!$AS$9)</c:f>
                <c:numCache>
                  <c:formatCode>General</c:formatCode>
                  <c:ptCount val="4"/>
                  <c:pt idx="0">
                    <c:v>5.5544042209763602E-3</c:v>
                  </c:pt>
                  <c:pt idx="1">
                    <c:v>4.3736222320373604E-3</c:v>
                  </c:pt>
                  <c:pt idx="2">
                    <c:v>7.3329121091146397E-3</c:v>
                  </c:pt>
                  <c:pt idx="3">
                    <c:v>2.6393099079349302E-3</c:v>
                  </c:pt>
                </c:numCache>
              </c:numRef>
            </c:plus>
            <c:minus>
              <c:numRef>
                <c:f>'Legs F'!$V$70</c:f>
                <c:numCache>
                  <c:formatCode>General</c:formatCode>
                  <c:ptCount val="1"/>
                </c:numCache>
              </c:numRef>
            </c:minus>
          </c:errBars>
          <c:cat>
            <c:strRef>
              <c:f>'Legs F'!$C$35:$C$38</c:f>
              <c:strCache>
                <c:ptCount val="4"/>
                <c:pt idx="0">
                  <c:v>H2O</c:v>
                </c:pt>
                <c:pt idx="1">
                  <c:v>H2Os</c:v>
                </c:pt>
                <c:pt idx="2">
                  <c:v>Pb</c:v>
                </c:pt>
                <c:pt idx="3">
                  <c:v>Pbs</c:v>
                </c:pt>
              </c:strCache>
            </c:strRef>
          </c:cat>
          <c:val>
            <c:numRef>
              <c:f>('Legs F'!$AI$9,'Legs F'!$AL$9,'Legs F'!$AO$9,'Legs F'!$AR$9)</c:f>
              <c:numCache>
                <c:formatCode>General</c:formatCode>
                <c:ptCount val="4"/>
                <c:pt idx="0">
                  <c:v>6.0062499999999998E-2</c:v>
                </c:pt>
                <c:pt idx="1">
                  <c:v>5.7299999999999997E-2</c:v>
                </c:pt>
                <c:pt idx="2">
                  <c:v>5.2060000000000002E-2</c:v>
                </c:pt>
                <c:pt idx="3">
                  <c:v>4.0288888888888902E-2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665344"/>
        <c:axId val="10757248"/>
      </c:barChart>
      <c:catAx>
        <c:axId val="106653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0757248"/>
        <c:crosses val="autoZero"/>
        <c:auto val="1"/>
        <c:lblAlgn val="ctr"/>
        <c:lblOffset val="100"/>
        <c:noMultiLvlLbl val="0"/>
      </c:catAx>
      <c:valAx>
        <c:axId val="10757248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8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 sz="1400" b="0" i="0" u="none" strike="noStrike" baseline="0" dirty="0" smtClean="0">
                    <a:solidFill>
                      <a:srgbClr val="000000"/>
                    </a:solidFill>
                    <a:latin typeface="Calibri"/>
                  </a:rPr>
                  <a:t> %</a:t>
                </a:r>
                <a:endParaRPr lang="en-US" sz="1400" b="1" i="0" u="none" strike="noStrike" baseline="0" dirty="0">
                  <a:solidFill>
                    <a:srgbClr val="000000"/>
                  </a:solidFill>
                  <a:latin typeface="Calibri"/>
                </a:endParaRPr>
              </a:p>
            </c:rich>
          </c:tx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1066534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7641208055229403"/>
          <c:y val="0.108126304097535"/>
          <c:w val="0.52401630055551396"/>
          <c:h val="0.65327607638393104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tx1"/>
            </a:solidFill>
          </c:spPr>
          <c:invertIfNegative val="0"/>
          <c:dPt>
            <c:idx val="1"/>
            <c:invertIfNegative val="0"/>
            <c:bubble3D val="0"/>
            <c:spPr>
              <a:solidFill>
                <a:srgbClr val="0070C0"/>
              </a:solidFill>
            </c:spPr>
          </c:dPt>
          <c:errBars>
            <c:errBarType val="plus"/>
            <c:errValType val="cust"/>
            <c:noEndCap val="0"/>
            <c:plus>
              <c:numRef>
                <c:f>(Legs!$Y$20,Legs!$AC$20)</c:f>
                <c:numCache>
                  <c:formatCode>General</c:formatCode>
                  <c:ptCount val="2"/>
                  <c:pt idx="0">
                    <c:v>0.37302157175400502</c:v>
                  </c:pt>
                  <c:pt idx="1">
                    <c:v>0.30431404182091698</c:v>
                  </c:pt>
                </c:numCache>
              </c:numRef>
            </c:plus>
            <c:minus>
              <c:numRef>
                <c:f>Legs!$BG$76</c:f>
                <c:numCache>
                  <c:formatCode>General</c:formatCode>
                  <c:ptCount val="1"/>
                </c:numCache>
              </c:numRef>
            </c:minus>
          </c:errBars>
          <c:cat>
            <c:strRef>
              <c:f>(Legs!$W$4,Legs!$AA$4)</c:f>
              <c:strCache>
                <c:ptCount val="2"/>
                <c:pt idx="0">
                  <c:v>Ctrl</c:v>
                </c:pt>
                <c:pt idx="1">
                  <c:v>Pb</c:v>
                </c:pt>
              </c:strCache>
            </c:strRef>
          </c:cat>
          <c:val>
            <c:numRef>
              <c:f>(Legs!$W$20,Legs!$AA$20)</c:f>
              <c:numCache>
                <c:formatCode>General</c:formatCode>
                <c:ptCount val="2"/>
                <c:pt idx="0">
                  <c:v>4.0457222222222224</c:v>
                </c:pt>
                <c:pt idx="1">
                  <c:v>2.51647777777778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539584"/>
        <c:axId val="13541376"/>
      </c:barChart>
      <c:catAx>
        <c:axId val="135395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3541376"/>
        <c:crosses val="autoZero"/>
        <c:auto val="1"/>
        <c:lblAlgn val="ctr"/>
        <c:lblOffset val="100"/>
        <c:noMultiLvlLbl val="0"/>
      </c:catAx>
      <c:valAx>
        <c:axId val="13541376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b="0" dirty="0" smtClean="0"/>
                  <a:t>1/mm</a:t>
                </a:r>
                <a:endParaRPr lang="en-US" b="0" dirty="0"/>
              </a:p>
            </c:rich>
          </c:tx>
          <c:layout/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 b="1"/>
            </a:pPr>
            <a:endParaRPr lang="en-US"/>
          </a:p>
        </c:txPr>
        <c:crossAx val="1353958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2201927801751699"/>
          <c:y val="0.108126304097535"/>
          <c:w val="0.48185844932825"/>
          <c:h val="0.65327607638393104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chemeClr val="tx1"/>
              </a:solidFill>
            </c:spPr>
          </c:dPt>
          <c:dPt>
            <c:idx val="1"/>
            <c:invertIfNegative val="0"/>
            <c:bubble3D val="0"/>
            <c:spPr>
              <a:solidFill>
                <a:srgbClr val="0070C0"/>
              </a:solidFill>
            </c:spPr>
          </c:dPt>
          <c:errBars>
            <c:errBarType val="plus"/>
            <c:errValType val="cust"/>
            <c:noEndCap val="0"/>
            <c:plus>
              <c:numRef>
                <c:f>(Legs!$Y$22,Legs!$AC$22)</c:f>
                <c:numCache>
                  <c:formatCode>General</c:formatCode>
                  <c:ptCount val="2"/>
                  <c:pt idx="0">
                    <c:v>2.96686609816561E-2</c:v>
                  </c:pt>
                  <c:pt idx="1">
                    <c:v>5.2256581191059297E-2</c:v>
                  </c:pt>
                </c:numCache>
              </c:numRef>
            </c:plus>
            <c:minus>
              <c:numRef>
                <c:f>Legs!$BG$76</c:f>
                <c:numCache>
                  <c:formatCode>General</c:formatCode>
                  <c:ptCount val="1"/>
                </c:numCache>
              </c:numRef>
            </c:minus>
          </c:errBars>
          <c:cat>
            <c:strRef>
              <c:f>(Legs!$W$4,Legs!$AA$4)</c:f>
              <c:strCache>
                <c:ptCount val="2"/>
                <c:pt idx="0">
                  <c:v>Ctrl</c:v>
                </c:pt>
                <c:pt idx="1">
                  <c:v>Pb</c:v>
                </c:pt>
              </c:strCache>
            </c:strRef>
          </c:cat>
          <c:val>
            <c:numRef>
              <c:f>(Legs!$W$22,Legs!$AA$22)</c:f>
              <c:numCache>
                <c:formatCode>General</c:formatCode>
                <c:ptCount val="2"/>
                <c:pt idx="0">
                  <c:v>0.26583333333333298</c:v>
                </c:pt>
                <c:pt idx="1">
                  <c:v>0.45600000000000002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0811648"/>
        <c:axId val="50813184"/>
      </c:barChart>
      <c:catAx>
        <c:axId val="508116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50813184"/>
        <c:crosses val="autoZero"/>
        <c:auto val="1"/>
        <c:lblAlgn val="ctr"/>
        <c:lblOffset val="100"/>
        <c:noMultiLvlLbl val="0"/>
      </c:catAx>
      <c:valAx>
        <c:axId val="50813184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b="0"/>
                </a:pPr>
                <a:r>
                  <a:rPr lang="en-US" b="0" dirty="0" smtClean="0"/>
                  <a:t>mm</a:t>
                </a:r>
                <a:endParaRPr lang="en-US" b="0" dirty="0"/>
              </a:p>
            </c:rich>
          </c:tx>
          <c:layout/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 b="1"/>
            </a:pPr>
            <a:endParaRPr lang="en-US"/>
          </a:p>
        </c:txPr>
        <c:crossAx val="50811648"/>
        <c:crosses val="autoZero"/>
        <c:crossBetween val="between"/>
        <c:majorUnit val="0.2"/>
      </c:valAx>
    </c:plotArea>
    <c:plotVisOnly val="1"/>
    <c:dispBlanksAs val="gap"/>
    <c:showDLblsOverMax val="0"/>
  </c:chart>
  <c:txPr>
    <a:bodyPr/>
    <a:lstStyle/>
    <a:p>
      <a:pPr>
        <a:defRPr sz="14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6138898859329799"/>
          <c:y val="9.6242434523568496E-2"/>
          <c:w val="0.574836963868676"/>
          <c:h val="0.64838036635572605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tx1"/>
            </a:solidFill>
          </c:spPr>
          <c:invertIfNegative val="0"/>
          <c:dPt>
            <c:idx val="1"/>
            <c:invertIfNegative val="0"/>
            <c:bubble3D val="0"/>
            <c:spPr>
              <a:solidFill>
                <a:srgbClr val="0070C0"/>
              </a:solidFill>
            </c:spPr>
          </c:dPt>
          <c:errBars>
            <c:errBarType val="plus"/>
            <c:errValType val="cust"/>
            <c:noEndCap val="0"/>
            <c:plus>
              <c:numRef>
                <c:f>(Legs!$Y$19,Legs!$AC$19)</c:f>
                <c:numCache>
                  <c:formatCode>General</c:formatCode>
                  <c:ptCount val="2"/>
                  <c:pt idx="0">
                    <c:v>3.7579445885835297E-2</c:v>
                  </c:pt>
                  <c:pt idx="1">
                    <c:v>2.5670924005296601E-2</c:v>
                  </c:pt>
                </c:numCache>
              </c:numRef>
            </c:plus>
            <c:minus>
              <c:numRef>
                <c:f>Legs!$BG$76</c:f>
                <c:numCache>
                  <c:formatCode>General</c:formatCode>
                  <c:ptCount val="1"/>
                </c:numCache>
              </c:numRef>
            </c:minus>
          </c:errBars>
          <c:cat>
            <c:strRef>
              <c:f>(Legs!$W$4,Legs!$AA$4)</c:f>
              <c:strCache>
                <c:ptCount val="2"/>
                <c:pt idx="0">
                  <c:v>Ctrl</c:v>
                </c:pt>
                <c:pt idx="1">
                  <c:v>Pb</c:v>
                </c:pt>
              </c:strCache>
            </c:strRef>
          </c:cat>
          <c:val>
            <c:numRef>
              <c:f>(Legs!$W$19,Legs!$AA$19)</c:f>
              <c:numCache>
                <c:formatCode>General</c:formatCode>
                <c:ptCount val="2"/>
                <c:pt idx="0">
                  <c:v>0.36665555555555601</c:v>
                </c:pt>
                <c:pt idx="1">
                  <c:v>0.25007499999999999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976448"/>
        <c:axId val="9978240"/>
      </c:barChart>
      <c:catAx>
        <c:axId val="99764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9978240"/>
        <c:crosses val="autoZero"/>
        <c:auto val="1"/>
        <c:lblAlgn val="ctr"/>
        <c:lblOffset val="100"/>
        <c:noMultiLvlLbl val="0"/>
      </c:catAx>
      <c:valAx>
        <c:axId val="9978240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b="0" dirty="0" smtClean="0"/>
                  <a:t>%</a:t>
                </a:r>
                <a:endParaRPr lang="en-US" b="0" dirty="0"/>
              </a:p>
            </c:rich>
          </c:tx>
          <c:layout>
            <c:manualLayout>
              <c:xMode val="edge"/>
              <c:yMode val="edge"/>
              <c:x val="6.4822886124098603E-2"/>
              <c:y val="0.34588725311599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 b="1"/>
            </a:pPr>
            <a:endParaRPr lang="en-US"/>
          </a:p>
        </c:txPr>
        <c:crossAx val="997644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 b="0">
                <a:latin typeface="+mn-lt"/>
              </a:defRPr>
            </a:pPr>
            <a:r>
              <a:rPr lang="en-US" sz="1600" b="0">
                <a:latin typeface="+mn-lt"/>
              </a:rPr>
              <a:t>Cort Th</a:t>
            </a:r>
          </a:p>
        </c:rich>
      </c:tx>
      <c:layout>
        <c:manualLayout>
          <c:xMode val="edge"/>
          <c:yMode val="edge"/>
          <c:x val="0.30357828369911699"/>
          <c:y val="1.6340563067496799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325165276897392"/>
          <c:y val="0.164010123734533"/>
          <c:w val="0.609074382415699"/>
          <c:h val="0.633544244469456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Legs!$A$6</c:f>
              <c:strCache>
                <c:ptCount val="1"/>
                <c:pt idx="0">
                  <c:v>Femur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tx1"/>
              </a:solidFill>
            </c:spPr>
          </c:dPt>
          <c:dPt>
            <c:idx val="1"/>
            <c:invertIfNegative val="0"/>
            <c:bubble3D val="0"/>
            <c:spPr>
              <a:solidFill>
                <a:srgbClr val="0070C0"/>
              </a:solidFill>
            </c:spPr>
          </c:dPt>
          <c:errBars>
            <c:errBarType val="plus"/>
            <c:errValType val="cust"/>
            <c:noEndCap val="0"/>
            <c:plus>
              <c:numRef>
                <c:f>(Legs!$Y$27,Legs!$AC$27)</c:f>
                <c:numCache>
                  <c:formatCode>General</c:formatCode>
                  <c:ptCount val="2"/>
                  <c:pt idx="0">
                    <c:v>1.85622908601096E-2</c:v>
                  </c:pt>
                  <c:pt idx="1">
                    <c:v>1.7232971555769899E-2</c:v>
                  </c:pt>
                </c:numCache>
              </c:numRef>
            </c:plus>
            <c:minus>
              <c:numRef>
                <c:f>Legs!$AW$79</c:f>
                <c:numCache>
                  <c:formatCode>General</c:formatCode>
                  <c:ptCount val="1"/>
                </c:numCache>
              </c:numRef>
            </c:minus>
          </c:errBars>
          <c:cat>
            <c:strRef>
              <c:f>(Legs!$W$4,Legs!$Z$4)</c:f>
              <c:strCache>
                <c:ptCount val="2"/>
                <c:pt idx="0">
                  <c:v>H2O</c:v>
                </c:pt>
                <c:pt idx="1">
                  <c:v>Pb</c:v>
                </c:pt>
              </c:strCache>
            </c:strRef>
          </c:cat>
          <c:val>
            <c:numRef>
              <c:f>(Legs!$W$27,Legs!$AA$27)</c:f>
              <c:numCache>
                <c:formatCode>General</c:formatCode>
                <c:ptCount val="2"/>
                <c:pt idx="0">
                  <c:v>0.65155555555556499</c:v>
                </c:pt>
                <c:pt idx="1">
                  <c:v>0.59055555555555606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364416"/>
        <c:axId val="10365952"/>
      </c:barChart>
      <c:catAx>
        <c:axId val="103644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+mn-lt"/>
              </a:defRPr>
            </a:pPr>
            <a:endParaRPr lang="en-US"/>
          </a:p>
        </c:txPr>
        <c:crossAx val="10365952"/>
        <c:crosses val="autoZero"/>
        <c:auto val="1"/>
        <c:lblAlgn val="ctr"/>
        <c:lblOffset val="100"/>
        <c:noMultiLvlLbl val="0"/>
      </c:catAx>
      <c:valAx>
        <c:axId val="10365952"/>
        <c:scaling>
          <c:orientation val="minMax"/>
          <c:max val="0.8"/>
          <c:min val="0.4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b="0">
                    <a:latin typeface="+mn-lt"/>
                  </a:defRPr>
                </a:pPr>
                <a:r>
                  <a:rPr lang="en-US" b="0">
                    <a:latin typeface="+mn-lt"/>
                  </a:rPr>
                  <a:t>mm</a:t>
                </a:r>
              </a:p>
            </c:rich>
          </c:tx>
          <c:layout/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 b="1">
                <a:latin typeface="+mn-lt"/>
              </a:defRPr>
            </a:pPr>
            <a:endParaRPr lang="en-US"/>
          </a:p>
        </c:txPr>
        <c:crossAx val="10364416"/>
        <c:crosses val="autoZero"/>
        <c:crossBetween val="between"/>
        <c:majorUnit val="0.1"/>
      </c:valAx>
    </c:plotArea>
    <c:plotVisOnly val="1"/>
    <c:dispBlanksAs val="gap"/>
    <c:showDLblsOverMax val="0"/>
  </c:chart>
  <c:txPr>
    <a:bodyPr/>
    <a:lstStyle/>
    <a:p>
      <a:pPr>
        <a:defRPr sz="1400">
          <a:latin typeface="Calibri (Body)"/>
        </a:defRPr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0801477334045801"/>
          <c:y val="0.15684541575265701"/>
          <c:w val="0.63379554945893501"/>
          <c:h val="0.49252902958562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Sheet6!$B$5</c:f>
              <c:strCache>
                <c:ptCount val="1"/>
                <c:pt idx="0">
                  <c:v>Protein Quant</c:v>
                </c:pt>
              </c:strCache>
            </c:strRef>
          </c:tx>
          <c:spPr>
            <a:solidFill>
              <a:srgbClr val="0000FF"/>
            </a:solidFill>
          </c:spPr>
          <c:invertIfNegative val="0"/>
          <c:errBars>
            <c:errBarType val="plus"/>
            <c:errValType val="cust"/>
            <c:noEndCap val="0"/>
            <c:plus>
              <c:numRef>
                <c:f>Sheet6!$G$6:$G$8</c:f>
                <c:numCache>
                  <c:formatCode>General</c:formatCode>
                  <c:ptCount val="3"/>
                  <c:pt idx="0">
                    <c:v>0.175594229214213</c:v>
                  </c:pt>
                  <c:pt idx="1">
                    <c:v>0.24209731743889901</c:v>
                  </c:pt>
                  <c:pt idx="2">
                    <c:v>0.964365076099295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</c:errBars>
          <c:cat>
            <c:strRef>
              <c:f>Sheet6!$A$6:$A$8</c:f>
              <c:strCache>
                <c:ptCount val="3"/>
                <c:pt idx="0">
                  <c:v>0 μM</c:v>
                </c:pt>
                <c:pt idx="1">
                  <c:v>1 μM</c:v>
                </c:pt>
                <c:pt idx="2">
                  <c:v>5 μM</c:v>
                </c:pt>
              </c:strCache>
            </c:strRef>
          </c:cat>
          <c:val>
            <c:numRef>
              <c:f>Sheet6!$F$6:$F$8</c:f>
              <c:numCache>
                <c:formatCode>General</c:formatCode>
                <c:ptCount val="3"/>
                <c:pt idx="0">
                  <c:v>1</c:v>
                </c:pt>
                <c:pt idx="1">
                  <c:v>1.8166666666666671</c:v>
                </c:pt>
                <c:pt idx="2">
                  <c:v>4.1000000000000014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442624"/>
        <c:axId val="8444544"/>
      </c:barChart>
      <c:catAx>
        <c:axId val="844262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Lead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8444544"/>
        <c:crosses val="autoZero"/>
        <c:auto val="1"/>
        <c:lblAlgn val="ctr"/>
        <c:lblOffset val="100"/>
        <c:noMultiLvlLbl val="0"/>
      </c:catAx>
      <c:valAx>
        <c:axId val="8444544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400" b="0"/>
                </a:pPr>
                <a:r>
                  <a:rPr lang="en-US" sz="1400" b="0" dirty="0"/>
                  <a:t>Normalized </a:t>
                </a:r>
                <a:r>
                  <a:rPr lang="en-US" sz="1400" b="0" dirty="0" smtClean="0"/>
                  <a:t>Fold</a:t>
                </a:r>
              </a:p>
              <a:p>
                <a:pPr>
                  <a:defRPr sz="1400" b="0"/>
                </a:pPr>
                <a:r>
                  <a:rPr lang="en-US" sz="1400" b="0" dirty="0" smtClean="0"/>
                  <a:t>Increase</a:t>
                </a:r>
                <a:endParaRPr lang="en-US" sz="1400" b="0" dirty="0"/>
              </a:p>
            </c:rich>
          </c:tx>
          <c:layout>
            <c:manualLayout>
              <c:xMode val="edge"/>
              <c:yMode val="edge"/>
              <c:x val="5.0976765365898902E-2"/>
              <c:y val="8.18508622044649E-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8442624"/>
        <c:crosses val="autoZero"/>
        <c:crossBetween val="between"/>
        <c:majorUnit val="2"/>
      </c:valAx>
    </c:plotArea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 b="0"/>
            </a:pPr>
            <a:r>
              <a:rPr lang="en-US" b="0" dirty="0" smtClean="0"/>
              <a:t>1. mRNA levels</a:t>
            </a:r>
            <a:endParaRPr lang="en-US" b="0" dirty="0"/>
          </a:p>
        </c:rich>
      </c:tx>
      <c:layout>
        <c:manualLayout>
          <c:xMode val="edge"/>
          <c:yMode val="edge"/>
          <c:x val="0.16588270913428199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6568080317999001"/>
          <c:y val="0.111296162935765"/>
          <c:w val="0.64384472161908501"/>
          <c:h val="0.7202831901492019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PCR!$U$26</c:f>
              <c:strCache>
                <c:ptCount val="1"/>
                <c:pt idx="0">
                  <c:v>0 μM Pb</c:v>
                </c:pt>
              </c:strCache>
            </c:strRef>
          </c:tx>
          <c:spPr>
            <a:solidFill>
              <a:schemeClr val="tx1"/>
            </a:solidFill>
          </c:spPr>
          <c:invertIfNegative val="0"/>
          <c:errBars>
            <c:errBarType val="plus"/>
            <c:errValType val="cust"/>
            <c:noEndCap val="0"/>
            <c:plus>
              <c:numRef>
                <c:f>(PCR!$Z$26,PCR!$Z$31,PCR!$Z$36,PCR!$Z$41)</c:f>
                <c:numCache>
                  <c:formatCode>General</c:formatCode>
                  <c:ptCount val="4"/>
                  <c:pt idx="0">
                    <c:v>0.115325625946708</c:v>
                  </c:pt>
                  <c:pt idx="1">
                    <c:v>8.3333333333333204E-2</c:v>
                  </c:pt>
                  <c:pt idx="2">
                    <c:v>0.21733231083603999</c:v>
                  </c:pt>
                  <c:pt idx="3">
                    <c:v>0.58851036052430294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</c:errBars>
          <c:cat>
            <c:strRef>
              <c:f>(PCR!$V$24,PCR!$V$30,PCR!$V$35,PCR!$V$40)</c:f>
              <c:strCache>
                <c:ptCount val="4"/>
                <c:pt idx="0">
                  <c:v>SOST</c:v>
                </c:pt>
                <c:pt idx="1">
                  <c:v>DKK1</c:v>
                </c:pt>
                <c:pt idx="2">
                  <c:v>Wnt3a</c:v>
                </c:pt>
                <c:pt idx="3">
                  <c:v>Wnt5a</c:v>
                </c:pt>
              </c:strCache>
            </c:strRef>
          </c:cat>
          <c:val>
            <c:numRef>
              <c:f>(PCR!$Y$26,PCR!$Y$31,PCR!$Y$36,PCR!$Y$41)</c:f>
              <c:numCache>
                <c:formatCode>General</c:formatCode>
                <c:ptCount val="4"/>
                <c:pt idx="0">
                  <c:v>1</c:v>
                </c:pt>
                <c:pt idx="1">
                  <c:v>0.483333333333333</c:v>
                </c:pt>
                <c:pt idx="2">
                  <c:v>1.77</c:v>
                </c:pt>
                <c:pt idx="3">
                  <c:v>3.2233333333333332</c:v>
                </c:pt>
              </c:numCache>
            </c:numRef>
          </c:val>
        </c:ser>
        <c:ser>
          <c:idx val="1"/>
          <c:order val="1"/>
          <c:tx>
            <c:strRef>
              <c:f>PCR!$U$27</c:f>
              <c:strCache>
                <c:ptCount val="1"/>
                <c:pt idx="0">
                  <c:v>1 μM Pb</c:v>
                </c:pt>
              </c:strCache>
            </c:strRef>
          </c:tx>
          <c:spPr>
            <a:solidFill>
              <a:srgbClr val="0000FF"/>
            </a:solidFill>
          </c:spPr>
          <c:invertIfNegative val="0"/>
          <c:errBars>
            <c:errBarType val="plus"/>
            <c:errValType val="cust"/>
            <c:noEndCap val="0"/>
            <c:plus>
              <c:numRef>
                <c:f>(PCR!$Z$27,PCR!$Z$32,PCR!$Z$37,PCR!$Z$42)</c:f>
                <c:numCache>
                  <c:formatCode>General</c:formatCode>
                  <c:ptCount val="4"/>
                  <c:pt idx="0">
                    <c:v>0.32014423832599898</c:v>
                  </c:pt>
                  <c:pt idx="1">
                    <c:v>0.21103738478709799</c:v>
                  </c:pt>
                  <c:pt idx="2">
                    <c:v>0.39937506737958001</c:v>
                  </c:pt>
                  <c:pt idx="3">
                    <c:v>0.62278273365061498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</c:errBars>
          <c:cat>
            <c:strRef>
              <c:f>(PCR!$V$24,PCR!$V$30,PCR!$V$35,PCR!$V$40)</c:f>
              <c:strCache>
                <c:ptCount val="4"/>
                <c:pt idx="0">
                  <c:v>SOST</c:v>
                </c:pt>
                <c:pt idx="1">
                  <c:v>DKK1</c:v>
                </c:pt>
                <c:pt idx="2">
                  <c:v>Wnt3a</c:v>
                </c:pt>
                <c:pt idx="3">
                  <c:v>Wnt5a</c:v>
                </c:pt>
              </c:strCache>
            </c:strRef>
          </c:cat>
          <c:val>
            <c:numRef>
              <c:f>(PCR!$Y$27,PCR!$Y$32,PCR!$Y$37,PCR!$Y$42)</c:f>
              <c:numCache>
                <c:formatCode>General</c:formatCode>
                <c:ptCount val="4"/>
                <c:pt idx="0">
                  <c:v>1.920925</c:v>
                </c:pt>
                <c:pt idx="1">
                  <c:v>0.83633333333333304</c:v>
                </c:pt>
                <c:pt idx="2">
                  <c:v>1.432333333333333</c:v>
                </c:pt>
                <c:pt idx="3">
                  <c:v>2.665</c:v>
                </c:pt>
              </c:numCache>
            </c:numRef>
          </c:val>
        </c:ser>
        <c:ser>
          <c:idx val="2"/>
          <c:order val="2"/>
          <c:tx>
            <c:strRef>
              <c:f>PCR!$U$28</c:f>
              <c:strCache>
                <c:ptCount val="1"/>
                <c:pt idx="0">
                  <c:v>10 μM Pb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errBars>
            <c:errBarType val="plus"/>
            <c:errValType val="cust"/>
            <c:noEndCap val="0"/>
            <c:plus>
              <c:numRef>
                <c:f>(PCR!$Z$28,PCR!$Z$33,PCR!$Z$38,PCR!$Z$43)</c:f>
                <c:numCache>
                  <c:formatCode>General</c:formatCode>
                  <c:ptCount val="4"/>
                  <c:pt idx="0">
                    <c:v>0.29758826888467499</c:v>
                  </c:pt>
                  <c:pt idx="1">
                    <c:v>0.286068950507469</c:v>
                  </c:pt>
                  <c:pt idx="2">
                    <c:v>0.19457160921139299</c:v>
                  </c:pt>
                  <c:pt idx="3">
                    <c:v>0.68600056689319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</c:errBars>
          <c:cat>
            <c:strRef>
              <c:f>(PCR!$V$24,PCR!$V$30,PCR!$V$35,PCR!$V$40)</c:f>
              <c:strCache>
                <c:ptCount val="4"/>
                <c:pt idx="0">
                  <c:v>SOST</c:v>
                </c:pt>
                <c:pt idx="1">
                  <c:v>DKK1</c:v>
                </c:pt>
                <c:pt idx="2">
                  <c:v>Wnt3a</c:v>
                </c:pt>
                <c:pt idx="3">
                  <c:v>Wnt5a</c:v>
                </c:pt>
              </c:strCache>
            </c:strRef>
          </c:cat>
          <c:val>
            <c:numRef>
              <c:f>(PCR!$Y$28,PCR!$Y$33,PCR!$Y$38,PCR!$Y$43)</c:f>
              <c:numCache>
                <c:formatCode>General</c:formatCode>
                <c:ptCount val="4"/>
                <c:pt idx="0">
                  <c:v>1.714333333333333</c:v>
                </c:pt>
                <c:pt idx="1">
                  <c:v>0.87633333333333296</c:v>
                </c:pt>
                <c:pt idx="2">
                  <c:v>1.331333333333333</c:v>
                </c:pt>
                <c:pt idx="3">
                  <c:v>2.5326666666666671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479872"/>
        <c:axId val="8481408"/>
      </c:barChart>
      <c:catAx>
        <c:axId val="847987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8481408"/>
        <c:crosses val="autoZero"/>
        <c:auto val="1"/>
        <c:lblAlgn val="ctr"/>
        <c:lblOffset val="100"/>
        <c:noMultiLvlLbl val="0"/>
      </c:catAx>
      <c:valAx>
        <c:axId val="8481408"/>
        <c:scaling>
          <c:orientation val="minMax"/>
          <c:max val="4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400" b="0"/>
                </a:pPr>
                <a:r>
                  <a:rPr lang="en-US" sz="1400" b="0"/>
                  <a:t>Relative Normalized Expression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8479872"/>
        <c:crosses val="autoZero"/>
        <c:crossBetween val="between"/>
        <c:majorUnit val="1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SOST 7kb</a:t>
            </a:r>
            <a:endParaRPr lang="en-US" dirty="0"/>
          </a:p>
        </c:rich>
      </c:tx>
      <c:layout>
        <c:manualLayout>
          <c:xMode val="edge"/>
          <c:yMode val="edge"/>
          <c:x val="0.334717259098543"/>
          <c:y val="1.3150605497367299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82007871246097"/>
          <c:y val="0.21006124868623399"/>
          <c:w val="0.676740757035181"/>
          <c:h val="0.607891398779167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Summary!$N$36</c:f>
              <c:strCache>
                <c:ptCount val="1"/>
              </c:strCache>
            </c:strRef>
          </c:tx>
          <c:spPr>
            <a:solidFill>
              <a:srgbClr val="0000FF"/>
            </a:solidFill>
          </c:spPr>
          <c:invertIfNegative val="0"/>
          <c:errBars>
            <c:errBarType val="plus"/>
            <c:errValType val="cust"/>
            <c:noEndCap val="0"/>
            <c:plus>
              <c:numRef>
                <c:f>Summary!$R$37:$R$40</c:f>
                <c:numCache>
                  <c:formatCode>General</c:formatCode>
                  <c:ptCount val="4"/>
                  <c:pt idx="0">
                    <c:v>0.27261358139462399</c:v>
                  </c:pt>
                  <c:pt idx="1">
                    <c:v>0.2</c:v>
                  </c:pt>
                  <c:pt idx="2">
                    <c:v>0.11763806132507799</c:v>
                  </c:pt>
                  <c:pt idx="3">
                    <c:v>0.57422166193770896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</c:errBars>
          <c:cat>
            <c:numRef>
              <c:f>Summary!$M$37:$M$40</c:f>
              <c:numCache>
                <c:formatCode>General</c:formatCode>
                <c:ptCount val="4"/>
                <c:pt idx="0">
                  <c:v>0</c:v>
                </c:pt>
                <c:pt idx="1">
                  <c:v>0.2</c:v>
                </c:pt>
                <c:pt idx="2">
                  <c:v>1</c:v>
                </c:pt>
                <c:pt idx="3">
                  <c:v>5</c:v>
                </c:pt>
              </c:numCache>
            </c:numRef>
          </c:cat>
          <c:val>
            <c:numRef>
              <c:f>Summary!$Q$37:$Q$40</c:f>
              <c:numCache>
                <c:formatCode>General</c:formatCode>
                <c:ptCount val="4"/>
                <c:pt idx="0">
                  <c:v>1</c:v>
                </c:pt>
                <c:pt idx="1">
                  <c:v>1.0671128295254879</c:v>
                </c:pt>
                <c:pt idx="2">
                  <c:v>2.1472380955233281</c:v>
                </c:pt>
                <c:pt idx="3">
                  <c:v>2.9996472757487371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510848"/>
        <c:axId val="8520832"/>
      </c:barChart>
      <c:catAx>
        <c:axId val="85108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8520832"/>
        <c:crosses val="autoZero"/>
        <c:auto val="1"/>
        <c:lblAlgn val="ctr"/>
        <c:lblOffset val="100"/>
        <c:noMultiLvlLbl val="0"/>
      </c:catAx>
      <c:valAx>
        <c:axId val="8520832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400" b="0"/>
                </a:pPr>
                <a:r>
                  <a:rPr lang="en-US" sz="1400" b="0" dirty="0"/>
                  <a:t>Relative </a:t>
                </a:r>
                <a:r>
                  <a:rPr lang="en-US" sz="1400" b="0" dirty="0" smtClean="0"/>
                  <a:t>Luminescence</a:t>
                </a:r>
                <a:endParaRPr lang="en-US" sz="1400" b="0" dirty="0"/>
              </a:p>
            </c:rich>
          </c:tx>
          <c:layout>
            <c:manualLayout>
              <c:xMode val="edge"/>
              <c:yMode val="edge"/>
              <c:x val="3.5884171821097197E-2"/>
              <c:y val="0.16419164609752801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851084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Sheet2!$B$9</c:f>
              <c:strCache>
                <c:ptCount val="1"/>
                <c:pt idx="0">
                  <c:v>Veh</c:v>
                </c:pt>
              </c:strCache>
            </c:strRef>
          </c:tx>
          <c:spPr>
            <a:solidFill>
              <a:srgbClr val="0000FF"/>
            </a:solidFill>
          </c:spPr>
          <c:invertIfNegative val="0"/>
          <c:errBars>
            <c:errBarType val="both"/>
            <c:errValType val="cust"/>
            <c:noEndCap val="0"/>
            <c:plus>
              <c:numRef>
                <c:f>Sheet2!$E$10:$E$12</c:f>
                <c:numCache>
                  <c:formatCode>General</c:formatCode>
                  <c:ptCount val="3"/>
                  <c:pt idx="0">
                    <c:v>0.15</c:v>
                  </c:pt>
                  <c:pt idx="1">
                    <c:v>0.15</c:v>
                  </c:pt>
                  <c:pt idx="2">
                    <c:v>0.2</c:v>
                  </c:pt>
                </c:numCache>
              </c:numRef>
            </c:plus>
            <c:minus>
              <c:numRef>
                <c:f>Sheet2!$E$10:$E$12</c:f>
                <c:numCache>
                  <c:formatCode>General</c:formatCode>
                  <c:ptCount val="3"/>
                  <c:pt idx="0">
                    <c:v>0.15</c:v>
                  </c:pt>
                  <c:pt idx="1">
                    <c:v>0.15</c:v>
                  </c:pt>
                  <c:pt idx="2">
                    <c:v>0.2</c:v>
                  </c:pt>
                </c:numCache>
              </c:numRef>
            </c:minus>
          </c:errBars>
          <c:cat>
            <c:strRef>
              <c:f>Sheet2!$A$10:$A$12</c:f>
              <c:strCache>
                <c:ptCount val="3"/>
                <c:pt idx="0">
                  <c:v>0</c:v>
                </c:pt>
                <c:pt idx="1">
                  <c:v>1</c:v>
                </c:pt>
                <c:pt idx="2">
                  <c:v>5 μM Pb</c:v>
                </c:pt>
              </c:strCache>
            </c:strRef>
          </c:cat>
          <c:val>
            <c:numRef>
              <c:f>Sheet2!$B$10:$B$12</c:f>
              <c:numCache>
                <c:formatCode>General</c:formatCode>
                <c:ptCount val="3"/>
                <c:pt idx="0">
                  <c:v>1</c:v>
                </c:pt>
                <c:pt idx="1">
                  <c:v>1.2</c:v>
                </c:pt>
                <c:pt idx="2">
                  <c:v>0.8</c:v>
                </c:pt>
              </c:numCache>
            </c:numRef>
          </c:val>
        </c:ser>
        <c:ser>
          <c:idx val="1"/>
          <c:order val="1"/>
          <c:tx>
            <c:strRef>
              <c:f>Sheet2!$C$9</c:f>
              <c:strCache>
                <c:ptCount val="1"/>
                <c:pt idx="0">
                  <c:v>75 Wnt3a</c:v>
                </c:pt>
              </c:strCache>
            </c:strRef>
          </c:tx>
          <c:spPr>
            <a:solidFill>
              <a:srgbClr val="008000"/>
            </a:solidFill>
          </c:spPr>
          <c:invertIfNegative val="0"/>
          <c:errBars>
            <c:errBarType val="both"/>
            <c:errValType val="cust"/>
            <c:noEndCap val="0"/>
            <c:plus>
              <c:numRef>
                <c:f>Sheet2!$F$10:$F$12</c:f>
                <c:numCache>
                  <c:formatCode>General</c:formatCode>
                  <c:ptCount val="3"/>
                  <c:pt idx="0">
                    <c:v>0.35</c:v>
                  </c:pt>
                  <c:pt idx="1">
                    <c:v>0.45</c:v>
                  </c:pt>
                  <c:pt idx="2">
                    <c:v>0.2</c:v>
                  </c:pt>
                </c:numCache>
              </c:numRef>
            </c:plus>
            <c:minus>
              <c:numRef>
                <c:f>Sheet2!$F$10:$F$12</c:f>
                <c:numCache>
                  <c:formatCode>General</c:formatCode>
                  <c:ptCount val="3"/>
                  <c:pt idx="0">
                    <c:v>0.35</c:v>
                  </c:pt>
                  <c:pt idx="1">
                    <c:v>0.45</c:v>
                  </c:pt>
                  <c:pt idx="2">
                    <c:v>0.2</c:v>
                  </c:pt>
                </c:numCache>
              </c:numRef>
            </c:minus>
          </c:errBars>
          <c:cat>
            <c:strRef>
              <c:f>Sheet2!$A$10:$A$12</c:f>
              <c:strCache>
                <c:ptCount val="3"/>
                <c:pt idx="0">
                  <c:v>0</c:v>
                </c:pt>
                <c:pt idx="1">
                  <c:v>1</c:v>
                </c:pt>
                <c:pt idx="2">
                  <c:v>5 μM Pb</c:v>
                </c:pt>
              </c:strCache>
            </c:strRef>
          </c:cat>
          <c:val>
            <c:numRef>
              <c:f>Sheet2!$C$10:$C$12</c:f>
              <c:numCache>
                <c:formatCode>General</c:formatCode>
                <c:ptCount val="3"/>
                <c:pt idx="0">
                  <c:v>3.41</c:v>
                </c:pt>
                <c:pt idx="1">
                  <c:v>2</c:v>
                </c:pt>
                <c:pt idx="2">
                  <c:v>1.5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0997888"/>
        <c:axId val="51003776"/>
      </c:barChart>
      <c:catAx>
        <c:axId val="509978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51003776"/>
        <c:crosses val="autoZero"/>
        <c:auto val="1"/>
        <c:lblAlgn val="ctr"/>
        <c:lblOffset val="100"/>
        <c:noMultiLvlLbl val="0"/>
      </c:catAx>
      <c:valAx>
        <c:axId val="5100377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200" b="0"/>
                </a:pPr>
                <a:r>
                  <a:rPr lang="en-US" sz="1200" b="0"/>
                  <a:t>Relative Luminescence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50997888"/>
        <c:crosses val="autoZero"/>
        <c:crossBetween val="between"/>
        <c:majorUnit val="1"/>
      </c:valAx>
    </c:plotArea>
    <c:legend>
      <c:legendPos val="r"/>
      <c:layout>
        <c:manualLayout>
          <c:xMode val="edge"/>
          <c:yMode val="edge"/>
          <c:x val="0.35505434419766801"/>
          <c:y val="4.0488603760013703E-2"/>
          <c:w val="0.394945756780402"/>
          <c:h val="0.208319480898221"/>
        </c:manualLayout>
      </c:layout>
      <c:overlay val="1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3CBA25-2CF6-4C31-8B52-3478C37EDB43}" type="datetimeFigureOut">
              <a:rPr lang="en-US" smtClean="0"/>
              <a:pPr/>
              <a:t>11/27/2018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102A09-B884-411E-B9DF-2754B3EF4D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933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Lead Decreases Bone Mass and Bone Strength through Inhibition of Wnt Signaling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102A09-B884-411E-B9DF-2754B3EF4D53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4321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latin typeface="Arial" pitchFamily="34" charset="0"/>
              </a:rPr>
              <a:t>EP 386 – H20, EP 393 – BIO, EP 398 – Pb, EP 405 – Pb+BIO </a:t>
            </a: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61BAD8-966D-4244-8415-B18D44C0E238}" type="slidenum">
              <a:rPr lang="en-US" smtClean="0">
                <a:latin typeface="Arial" pitchFamily="34" charset="0"/>
                <a:ea typeface="ＭＳ Ｐゴシック" pitchFamily="34" charset="-128"/>
              </a:rPr>
              <a:pPr/>
              <a:t>24</a:t>
            </a:fld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102A09-B884-411E-B9DF-2754B3EF4D53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102A09-B884-411E-B9DF-2754B3EF4D53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4005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102A09-B884-411E-B9DF-2754B3EF4D53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400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102A09-B884-411E-B9DF-2754B3EF4D5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8223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Doesn’t reach peak bone mass</a:t>
            </a:r>
            <a:endParaRPr lang="en-US" dirty="0" smtClean="0"/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Osteoporosis is a prevalent skeletal disorder characterized by compromised bone strength and consequent increased risk of fractures. Postmenopausal women are at higher risk for developing osteoporosis and osteoporosis-related fractures. There are multiple etiologies for this complex metabolic bone disease, and, with the exception of osteoporosis-pseudoglioma syndrome due to mutations in LRP5 (9), it is unknown whether Wnt signaling plays a role. Interestingly, dexamethasone increases expression of Dkk1 and sFRP1 and represses Wnt/β-catenin signaling in human osteoblasts, suggesting a role for this pathway in glucocorticoid-induced osteoporosis (70–72). Further mechanistic work in human osteoporosis will be important to fully understand the relevance of Wnt signaling pathways in this disease.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102A09-B884-411E-B9DF-2754B3EF4D53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8392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majority of this cost is spent on the acute surgical and medical management following hip fracture, and the subsequent rehabilitation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8.9 million fractures annually, including hip, vertebral (spinal), wrist, and other fractures</a:t>
            </a:r>
          </a:p>
          <a:p>
            <a:endParaRPr lang="en-US" sz="1200" i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Importantly, activation of Wnt/β-catenin signaling also inhibits adipogenesis of mesenchymal precursors (30, 31), which may have clinical importance given the positive correlation reported between marrow adipose content and bone fractures (32).</a:t>
            </a:r>
          </a:p>
          <a:p>
            <a:endParaRPr lang="en-US" sz="1200" i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</a:t>
            </a:r>
            <a:r>
              <a:rPr lang="en-US" sz="1200" dirty="0" err="1" smtClean="0"/>
              <a:t>“silent</a:t>
            </a:r>
            <a:r>
              <a:rPr lang="en-US" sz="1200" dirty="0" smtClean="0"/>
              <a:t> epidemic”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102A09-B884-411E-B9DF-2754B3EF4D53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0180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Osteoporosis is a prevalent skeletal disorder characterized by compromised bone strength and consequent increased risk of fractures. </a:t>
            </a:r>
            <a:endParaRPr lang="en-US" sz="1200" i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i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i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Importantly, activation of Wnt/β-catenin signaling also inhibits adipogenesis of mesenchymal precursors (30, 31), which may have clinical importance given the positive correlation reported between marrow adipose content and bone fractures (32).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102A09-B884-411E-B9DF-2754B3EF4D53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0180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Doesn’t reach peak bone mass</a:t>
            </a:r>
            <a:endParaRPr lang="en-US" dirty="0" smtClean="0"/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Osteoporosis is a prevalent skeletal disorder characterized by compromised bone strength and consequent increased risk of fractures. Postmenopausal women are at higher risk for developing osteoporosis and osteoporosis-related fractures. There are multiple etiologies for this complex metabolic bone disease, and, with the exception of osteoporosis-pseudoglioma syndrome due to mutations in LRP5 (9), it is unknown whether Wnt signaling plays a role. Interestingly, dexamethasone increases expression of Dkk1 and sFRP1 and represses Wnt/β-catenin signaling in human osteoblasts, suggesting a role for this pathway in glucocorticoid-induced osteoporosis (70–72). Further mechanistic work in human osteoporosis will be important to fully understand the relevance of Wnt signaling pathways in this disease.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102A09-B884-411E-B9DF-2754B3EF4D53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8392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latin typeface="Arial" pitchFamily="34" charset="0"/>
              </a:rPr>
              <a:t>CBP, </a:t>
            </a:r>
            <a:r>
              <a:rPr lang="en-US" dirty="0" err="1" smtClean="0">
                <a:latin typeface="Arial" pitchFamily="34" charset="0"/>
              </a:rPr>
              <a:t>gouche</a:t>
            </a:r>
            <a:r>
              <a:rPr lang="en-US" dirty="0" smtClean="0">
                <a:latin typeface="Arial" pitchFamily="34" charset="0"/>
              </a:rPr>
              <a:t> repress genes when beta-catenin is being degraded. </a:t>
            </a:r>
            <a:r>
              <a:rPr lang="en-US" dirty="0" err="1" smtClean="0">
                <a:latin typeface="Arial" pitchFamily="34" charset="0"/>
              </a:rPr>
              <a:t>Chibby</a:t>
            </a:r>
            <a:r>
              <a:rPr lang="en-US" dirty="0" smtClean="0">
                <a:latin typeface="Arial" pitchFamily="34" charset="0"/>
              </a:rPr>
              <a:t> binds to beta-catenin in the nucleus</a:t>
            </a:r>
          </a:p>
          <a:p>
            <a:r>
              <a:rPr lang="en-US" dirty="0" smtClean="0">
                <a:latin typeface="Arial" pitchFamily="34" charset="0"/>
              </a:rPr>
              <a:t>secreted Frizzled-Related Protein 1 (sFRP), WIF-1, Cerberus inhibit Wnts</a:t>
            </a:r>
          </a:p>
          <a:p>
            <a:r>
              <a:rPr lang="en-US" dirty="0" smtClean="0">
                <a:latin typeface="Arial" pitchFamily="34" charset="0"/>
              </a:rPr>
              <a:t>DKK, Wise, sclerostin, CTGF antagonize LRP5 signaling leaving non-canonical </a:t>
            </a:r>
            <a:r>
              <a:rPr lang="en-US" dirty="0" err="1" smtClean="0">
                <a:latin typeface="Arial" pitchFamily="34" charset="0"/>
              </a:rPr>
              <a:t>wnt</a:t>
            </a:r>
            <a:r>
              <a:rPr lang="en-US" dirty="0" smtClean="0">
                <a:latin typeface="Arial" pitchFamily="34" charset="0"/>
              </a:rPr>
              <a:t> active. DKK can cause endocytosis through </a:t>
            </a:r>
            <a:r>
              <a:rPr lang="en-US" dirty="0" err="1" smtClean="0">
                <a:latin typeface="Arial" pitchFamily="34" charset="0"/>
              </a:rPr>
              <a:t>Kremen</a:t>
            </a:r>
            <a:r>
              <a:rPr lang="en-US" dirty="0" smtClean="0">
                <a:latin typeface="Arial" pitchFamily="34" charset="0"/>
              </a:rPr>
              <a:t>.</a:t>
            </a:r>
          </a:p>
          <a:p>
            <a:r>
              <a:rPr lang="en-US" dirty="0" smtClean="0">
                <a:latin typeface="Arial" pitchFamily="34" charset="0"/>
              </a:rPr>
              <a:t>**non-canonical Wnt/Ca</a:t>
            </a:r>
            <a:r>
              <a:rPr lang="en-US" baseline="30000" dirty="0" smtClean="0">
                <a:latin typeface="Arial" pitchFamily="34" charset="0"/>
              </a:rPr>
              <a:t>+2 </a:t>
            </a:r>
            <a:r>
              <a:rPr lang="en-US" dirty="0" smtClean="0">
                <a:latin typeface="Arial" pitchFamily="34" charset="0"/>
              </a:rPr>
              <a:t>(PKC, </a:t>
            </a:r>
            <a:r>
              <a:rPr lang="en-US" dirty="0" err="1" smtClean="0">
                <a:latin typeface="Arial" pitchFamily="34" charset="0"/>
              </a:rPr>
              <a:t>CamKII</a:t>
            </a:r>
            <a:r>
              <a:rPr lang="en-US" dirty="0" smtClean="0">
                <a:latin typeface="Arial" pitchFamily="34" charset="0"/>
              </a:rPr>
              <a:t>, </a:t>
            </a:r>
            <a:r>
              <a:rPr lang="en-US" dirty="0" err="1" smtClean="0">
                <a:latin typeface="Arial" pitchFamily="34" charset="0"/>
              </a:rPr>
              <a:t>calcineurin</a:t>
            </a:r>
            <a:r>
              <a:rPr lang="en-US" dirty="0" smtClean="0">
                <a:latin typeface="Arial" pitchFamily="34" charset="0"/>
              </a:rPr>
              <a:t>) and PCP pathways (Rho, JNK)</a:t>
            </a:r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9B9D7E7-C73E-451D-9EAD-33FA97C7EEC6}" type="slidenum">
              <a:rPr lang="zh-CN" altLang="en-US" smtClean="0">
                <a:latin typeface="Arial" pitchFamily="34" charset="0"/>
                <a:ea typeface="MS PGothic" pitchFamily="34" charset="-128"/>
              </a:rPr>
              <a:pPr>
                <a:defRPr/>
              </a:pPr>
              <a:t>11</a:t>
            </a:fld>
            <a:endParaRPr lang="en-US" altLang="zh-CN" smtClean="0">
              <a:latin typeface="Arial" pitchFamily="34" charset="0"/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 publications looking at Pb and Wnt, surprising</a:t>
            </a:r>
            <a:r>
              <a:rPr lang="en-US" baseline="0" dirty="0" smtClean="0"/>
              <a:t> given the presence of Pb in bone and the importance of Wnt to bone.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102A09-B884-411E-B9DF-2754B3EF4D53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4496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Effect of Pb dosing on bone volume and quality in female spine of SOST mice</a:t>
            </a:r>
            <a:r>
              <a:rPr lang="en-US" dirty="0" smtClean="0">
                <a:effectLst/>
              </a:rPr>
              <a:t> </a:t>
            </a:r>
            <a:endParaRPr lang="en-US" dirty="0" smtClean="0"/>
          </a:p>
        </p:txBody>
      </p:sp>
      <p:sp>
        <p:nvSpPr>
          <p:cNvPr id="3481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05AA22C-2D87-49D6-A237-BE17C25F275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B463A-2EBE-435D-8861-1C81D04E50AC}" type="datetimeFigureOut">
              <a:rPr lang="en-US" smtClean="0"/>
              <a:pPr/>
              <a:t>11/27/2018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809A336-4BBF-4E34-8E43-4682938E74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B463A-2EBE-435D-8861-1C81D04E50AC}" type="datetimeFigureOut">
              <a:rPr lang="en-US" smtClean="0"/>
              <a:pPr/>
              <a:t>11/27/2018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9A336-4BBF-4E34-8E43-4682938E74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B463A-2EBE-435D-8861-1C81D04E50AC}" type="datetimeFigureOut">
              <a:rPr lang="en-US" smtClean="0"/>
              <a:pPr/>
              <a:t>11/27/2018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9A336-4BBF-4E34-8E43-4682938E74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B463A-2EBE-435D-8861-1C81D04E50AC}" type="datetimeFigureOut">
              <a:rPr lang="en-US" smtClean="0"/>
              <a:pPr/>
              <a:t>11/27/2018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9A336-4BBF-4E34-8E43-4682938E74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B463A-2EBE-435D-8861-1C81D04E50AC}" type="datetimeFigureOut">
              <a:rPr lang="en-US" smtClean="0"/>
              <a:pPr/>
              <a:t>11/27/2018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09A336-4BBF-4E34-8E43-4682938E74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B463A-2EBE-435D-8861-1C81D04E50AC}" type="datetimeFigureOut">
              <a:rPr lang="en-US" smtClean="0"/>
              <a:pPr/>
              <a:t>11/27/2018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9A336-4BBF-4E34-8E43-4682938E74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B463A-2EBE-435D-8861-1C81D04E50AC}" type="datetimeFigureOut">
              <a:rPr lang="en-US" smtClean="0"/>
              <a:pPr/>
              <a:t>11/27/2018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9A336-4BBF-4E34-8E43-4682938E74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B463A-2EBE-435D-8861-1C81D04E50AC}" type="datetimeFigureOut">
              <a:rPr lang="en-US" smtClean="0"/>
              <a:pPr/>
              <a:t>11/27/2018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9A336-4BBF-4E34-8E43-4682938E74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B463A-2EBE-435D-8861-1C81D04E50AC}" type="datetimeFigureOut">
              <a:rPr lang="en-US" smtClean="0"/>
              <a:pPr/>
              <a:t>11/27/2018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9A336-4BBF-4E34-8E43-4682938E74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B463A-2EBE-435D-8861-1C81D04E50AC}" type="datetimeFigureOut">
              <a:rPr lang="en-US" smtClean="0"/>
              <a:pPr/>
              <a:t>11/27/2018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9A336-4BBF-4E34-8E43-4682938E74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B463A-2EBE-435D-8861-1C81D04E50AC}" type="datetimeFigureOut">
              <a:rPr lang="en-US" smtClean="0"/>
              <a:pPr/>
              <a:t>11/27/2018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809A336-4BBF-4E34-8E43-4682938E74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AEDB463A-2EBE-435D-8861-1C81D04E50AC}" type="datetimeFigureOut">
              <a:rPr lang="en-US" smtClean="0"/>
              <a:pPr/>
              <a:t>11/27/2018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C809A336-4BBF-4E34-8E43-4682938E74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26" Type="http://schemas.openxmlformats.org/officeDocument/2006/relationships/image" Target="../media/image44.jpg"/><Relationship Id="rId3" Type="http://schemas.openxmlformats.org/officeDocument/2006/relationships/image" Target="../media/image21.png"/><Relationship Id="rId21" Type="http://schemas.openxmlformats.org/officeDocument/2006/relationships/image" Target="../media/image39.jpeg"/><Relationship Id="rId7" Type="http://schemas.openxmlformats.org/officeDocument/2006/relationships/image" Target="../media/image25.jpe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5" Type="http://schemas.openxmlformats.org/officeDocument/2006/relationships/image" Target="../media/image43.jp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4.png"/><Relationship Id="rId20" Type="http://schemas.openxmlformats.org/officeDocument/2006/relationships/image" Target="../media/image38.jpeg"/><Relationship Id="rId1" Type="http://schemas.openxmlformats.org/officeDocument/2006/relationships/tags" Target="../tags/tag2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24" Type="http://schemas.openxmlformats.org/officeDocument/2006/relationships/image" Target="../media/image42.jpg"/><Relationship Id="rId5" Type="http://schemas.openxmlformats.org/officeDocument/2006/relationships/image" Target="../media/image23.jpeg"/><Relationship Id="rId15" Type="http://schemas.openxmlformats.org/officeDocument/2006/relationships/image" Target="../media/image33.png"/><Relationship Id="rId23" Type="http://schemas.openxmlformats.org/officeDocument/2006/relationships/image" Target="../media/image41.jpeg"/><Relationship Id="rId10" Type="http://schemas.openxmlformats.org/officeDocument/2006/relationships/image" Target="../media/image28.png"/><Relationship Id="rId19" Type="http://schemas.openxmlformats.org/officeDocument/2006/relationships/image" Target="../media/image37.jpeg"/><Relationship Id="rId4" Type="http://schemas.openxmlformats.org/officeDocument/2006/relationships/image" Target="../media/image22.png"/><Relationship Id="rId9" Type="http://schemas.openxmlformats.org/officeDocument/2006/relationships/image" Target="../media/image27.jpeg"/><Relationship Id="rId14" Type="http://schemas.openxmlformats.org/officeDocument/2006/relationships/image" Target="../media/image32.png"/><Relationship Id="rId22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8.xml"/><Relationship Id="rId5" Type="http://schemas.openxmlformats.org/officeDocument/2006/relationships/chart" Target="../charts/chart7.xml"/><Relationship Id="rId4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1.xml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tiff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3.emf"/><Relationship Id="rId4" Type="http://schemas.openxmlformats.org/officeDocument/2006/relationships/package" Target="../embeddings/Microsoft_Word_Document1.docx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microsoft.com/office/2007/relationships/hdphoto" Target="../media/hdphoto6.wdp"/><Relationship Id="rId4" Type="http://schemas.openxmlformats.org/officeDocument/2006/relationships/image" Target="../media/image65.jpeg"/><Relationship Id="rId9" Type="http://schemas.microsoft.com/office/2007/relationships/hdphoto" Target="../media/hdphoto8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18" Type="http://schemas.openxmlformats.org/officeDocument/2006/relationships/image" Target="../media/image81.jpeg"/><Relationship Id="rId3" Type="http://schemas.openxmlformats.org/officeDocument/2006/relationships/image" Target="../media/image45.png"/><Relationship Id="rId21" Type="http://schemas.openxmlformats.org/officeDocument/2006/relationships/image" Target="../media/image84.jpe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17" Type="http://schemas.openxmlformats.org/officeDocument/2006/relationships/image" Target="../media/image80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79.png"/><Relationship Id="rId20" Type="http://schemas.openxmlformats.org/officeDocument/2006/relationships/image" Target="../media/image8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24" Type="http://schemas.openxmlformats.org/officeDocument/2006/relationships/image" Target="../media/image87.jpeg"/><Relationship Id="rId5" Type="http://schemas.openxmlformats.org/officeDocument/2006/relationships/chart" Target="../charts/chart12.xml"/><Relationship Id="rId15" Type="http://schemas.openxmlformats.org/officeDocument/2006/relationships/image" Target="../media/image78.png"/><Relationship Id="rId23" Type="http://schemas.openxmlformats.org/officeDocument/2006/relationships/image" Target="../media/image86.jpeg"/><Relationship Id="rId10" Type="http://schemas.openxmlformats.org/officeDocument/2006/relationships/image" Target="../media/image73.png"/><Relationship Id="rId19" Type="http://schemas.openxmlformats.org/officeDocument/2006/relationships/image" Target="../media/image82.jpeg"/><Relationship Id="rId4" Type="http://schemas.openxmlformats.org/officeDocument/2006/relationships/image" Target="../media/image68.jpeg"/><Relationship Id="rId9" Type="http://schemas.openxmlformats.org/officeDocument/2006/relationships/image" Target="../media/image72.png"/><Relationship Id="rId14" Type="http://schemas.openxmlformats.org/officeDocument/2006/relationships/image" Target="../media/image77.png"/><Relationship Id="rId22" Type="http://schemas.openxmlformats.org/officeDocument/2006/relationships/image" Target="../media/image85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13" Type="http://schemas.openxmlformats.org/officeDocument/2006/relationships/image" Target="../media/image97.png"/><Relationship Id="rId3" Type="http://schemas.openxmlformats.org/officeDocument/2006/relationships/image" Target="../media/image88.jpeg"/><Relationship Id="rId7" Type="http://schemas.openxmlformats.org/officeDocument/2006/relationships/image" Target="../media/image91.tiff"/><Relationship Id="rId12" Type="http://schemas.openxmlformats.org/officeDocument/2006/relationships/image" Target="../media/image9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0.tiff"/><Relationship Id="rId11" Type="http://schemas.openxmlformats.org/officeDocument/2006/relationships/image" Target="../media/image95.jpeg"/><Relationship Id="rId5" Type="http://schemas.openxmlformats.org/officeDocument/2006/relationships/image" Target="../media/image89.tiff"/><Relationship Id="rId10" Type="http://schemas.openxmlformats.org/officeDocument/2006/relationships/image" Target="../media/image94.jpeg"/><Relationship Id="rId4" Type="http://schemas.microsoft.com/office/2007/relationships/hdphoto" Target="../media/hdphoto9.wdp"/><Relationship Id="rId9" Type="http://schemas.openxmlformats.org/officeDocument/2006/relationships/image" Target="../media/image93.jpeg"/><Relationship Id="rId14" Type="http://schemas.openxmlformats.org/officeDocument/2006/relationships/image" Target="../media/image9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3.png"/><Relationship Id="rId5" Type="http://schemas.openxmlformats.org/officeDocument/2006/relationships/chart" Target="../charts/chart13.xml"/><Relationship Id="rId4" Type="http://schemas.openxmlformats.org/officeDocument/2006/relationships/image" Target="../media/image11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chart" Target="../charts/chart3.xml"/><Relationship Id="rId18" Type="http://schemas.microsoft.com/office/2007/relationships/hdphoto" Target="../media/hdphoto4.wdp"/><Relationship Id="rId3" Type="http://schemas.openxmlformats.org/officeDocument/2006/relationships/image" Target="../media/image5.jpeg"/><Relationship Id="rId7" Type="http://schemas.openxmlformats.org/officeDocument/2006/relationships/image" Target="../media/image9.emf"/><Relationship Id="rId12" Type="http://schemas.openxmlformats.org/officeDocument/2006/relationships/chart" Target="../charts/chart2.xml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6" Type="http://schemas.microsoft.com/office/2007/relationships/hdphoto" Target="../media/hdphoto3.wdp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microsoft.com/office/2007/relationships/hdphoto" Target="../media/hdphoto2.wdp"/><Relationship Id="rId5" Type="http://schemas.openxmlformats.org/officeDocument/2006/relationships/image" Target="../media/image7.png"/><Relationship Id="rId15" Type="http://schemas.openxmlformats.org/officeDocument/2006/relationships/image" Target="../media/image12.png"/><Relationship Id="rId10" Type="http://schemas.openxmlformats.org/officeDocument/2006/relationships/image" Target="../media/image11.png"/><Relationship Id="rId19" Type="http://schemas.openxmlformats.org/officeDocument/2006/relationships/chart" Target="../charts/chart5.xml"/><Relationship Id="rId4" Type="http://schemas.openxmlformats.org/officeDocument/2006/relationships/image" Target="../media/image6.jpeg"/><Relationship Id="rId9" Type="http://schemas.microsoft.com/office/2007/relationships/hdphoto" Target="../media/hdphoto1.wdp"/><Relationship Id="rId14" Type="http://schemas.openxmlformats.org/officeDocument/2006/relationships/chart" Target="../charts/char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tiff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18.png"/><Relationship Id="rId5" Type="http://schemas.openxmlformats.org/officeDocument/2006/relationships/image" Target="../media/image17.tiff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93339"/>
            <a:ext cx="7772400" cy="1470025"/>
          </a:xfrm>
        </p:spPr>
        <p:txBody>
          <a:bodyPr>
            <a:normAutofit/>
          </a:bodyPr>
          <a:lstStyle/>
          <a:p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 Biochemical effects of Lead exposure in the skeleton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119970"/>
            <a:ext cx="7315200" cy="1752600"/>
          </a:xfrm>
        </p:spPr>
        <p:txBody>
          <a:bodyPr>
            <a:noAutofit/>
          </a:bodyPr>
          <a:lstStyle/>
          <a:p>
            <a:r>
              <a:rPr lang="en-US" altLang="zh-TW" sz="2000" b="1" i="1" dirty="0" smtClean="0">
                <a:latin typeface="Times New Roman" pitchFamily="18" charset="0"/>
                <a:ea typeface="新細明體" pitchFamily="18" charset="-120"/>
                <a:cs typeface="Times New Roman" pitchFamily="18" charset="0"/>
              </a:rPr>
              <a:t>Eric E. Beier, Ph.D.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TW" sz="2000" b="1" i="1" dirty="0">
                <a:latin typeface="Times New Roman" pitchFamily="18" charset="0"/>
                <a:ea typeface="新細明體" pitchFamily="18" charset="-120"/>
                <a:cs typeface="Times New Roman" pitchFamily="18" charset="0"/>
              </a:rPr>
              <a:t>Toxicologist at the U.S Food &amp; Drug Administration</a:t>
            </a: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defRPr/>
            </a:pPr>
            <a:r>
              <a:rPr lang="en-US" altLang="zh-TW" sz="2000" dirty="0" smtClean="0">
                <a:latin typeface="Times New Roman" pitchFamily="18" charset="0"/>
                <a:ea typeface="新細明體" pitchFamily="18" charset="-120"/>
                <a:cs typeface="Times New Roman" pitchFamily="18" charset="0"/>
              </a:rPr>
              <a:t>Center for Musculoskeletal Research </a:t>
            </a:r>
          </a:p>
          <a:p>
            <a:pPr>
              <a:lnSpc>
                <a:spcPct val="80000"/>
              </a:lnSpc>
              <a:defRPr/>
            </a:pPr>
            <a:r>
              <a:rPr lang="en-US" altLang="zh-TW" sz="2000" dirty="0" smtClean="0">
                <a:latin typeface="Times New Roman" pitchFamily="18" charset="0"/>
                <a:ea typeface="新細明體" pitchFamily="18" charset="-120"/>
                <a:cs typeface="Times New Roman" pitchFamily="18" charset="0"/>
              </a:rPr>
              <a:t>Departments of Orthopedics and Environmental Medicine</a:t>
            </a:r>
          </a:p>
          <a:p>
            <a:pPr>
              <a:lnSpc>
                <a:spcPct val="80000"/>
              </a:lnSpc>
              <a:defRPr/>
            </a:pPr>
            <a:r>
              <a:rPr lang="en-US" altLang="zh-TW" sz="2000" dirty="0" smtClean="0">
                <a:latin typeface="Times New Roman" pitchFamily="18" charset="0"/>
                <a:ea typeface="新細明體" pitchFamily="18" charset="-120"/>
                <a:cs typeface="Times New Roman" pitchFamily="18" charset="0"/>
              </a:rPr>
              <a:t> </a:t>
            </a:r>
          </a:p>
          <a:p>
            <a:pPr>
              <a:lnSpc>
                <a:spcPct val="80000"/>
              </a:lnSpc>
              <a:defRPr/>
            </a:pPr>
            <a:r>
              <a:rPr lang="en-US" altLang="zh-TW" sz="2000" dirty="0" smtClean="0">
                <a:latin typeface="Times New Roman" pitchFamily="18" charset="0"/>
                <a:ea typeface="新細明體" pitchFamily="18" charset="-120"/>
                <a:cs typeface="Times New Roman" pitchFamily="18" charset="0"/>
              </a:rPr>
              <a:t>University of Rochester, Rochester, NY </a:t>
            </a:r>
          </a:p>
          <a:p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6" descr="CMSR-URMCstripe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6381750"/>
            <a:ext cx="915828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96"/>
    </mc:Choice>
    <mc:Fallback xmlns="">
      <p:transition xmlns:p14="http://schemas.microsoft.com/office/powerpoint/2010/main" spd="slow" advTm="3496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4273019"/>
            <a:ext cx="3757612" cy="2263775"/>
            <a:chOff x="381000" y="1034519"/>
            <a:chExt cx="3757612" cy="2263775"/>
          </a:xfrm>
        </p:grpSpPr>
        <p:sp>
          <p:nvSpPr>
            <p:cNvPr id="50" name="TextBox 61"/>
            <p:cNvSpPr txBox="1">
              <a:spLocks noChangeArrowheads="1"/>
            </p:cNvSpPr>
            <p:nvPr/>
          </p:nvSpPr>
          <p:spPr bwMode="auto">
            <a:xfrm>
              <a:off x="525462" y="1085319"/>
              <a:ext cx="24620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latin typeface="Calibri" pitchFamily="34" charset="0"/>
                </a:rPr>
                <a:t>I</a:t>
              </a:r>
              <a:endParaRPr lang="en-US" b="1" dirty="0">
                <a:latin typeface="Calibri" pitchFamily="34" charset="0"/>
              </a:endParaRPr>
            </a:p>
          </p:txBody>
        </p:sp>
        <p:sp>
          <p:nvSpPr>
            <p:cNvPr id="51" name="TextBox 89"/>
            <p:cNvSpPr txBox="1">
              <a:spLocks noChangeArrowheads="1"/>
            </p:cNvSpPr>
            <p:nvPr/>
          </p:nvSpPr>
          <p:spPr bwMode="auto">
            <a:xfrm>
              <a:off x="1479550" y="1034519"/>
              <a:ext cx="2656096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b="1" dirty="0">
                  <a:latin typeface="Calibri" pitchFamily="34" charset="0"/>
                </a:rPr>
                <a:t>O µM        </a:t>
              </a:r>
              <a:r>
                <a:rPr lang="en-US" sz="1600" b="1" dirty="0" smtClean="0">
                  <a:latin typeface="Calibri" pitchFamily="34" charset="0"/>
                </a:rPr>
                <a:t>  1 </a:t>
              </a:r>
              <a:r>
                <a:rPr lang="en-US" sz="1600" b="1" dirty="0">
                  <a:latin typeface="Calibri" pitchFamily="34" charset="0"/>
                </a:rPr>
                <a:t>µM        5 </a:t>
              </a:r>
              <a:r>
                <a:rPr lang="en-US" sz="1600" b="1" dirty="0" smtClean="0">
                  <a:latin typeface="Calibri" pitchFamily="34" charset="0"/>
                </a:rPr>
                <a:t>µM Pb</a:t>
              </a:r>
              <a:endParaRPr lang="en-US" sz="1600" b="1" dirty="0">
                <a:latin typeface="Calibri" pitchFamily="34" charset="0"/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381000" y="2364844"/>
              <a:ext cx="3756025" cy="933450"/>
              <a:chOff x="381000" y="2809344"/>
              <a:chExt cx="3756025" cy="933450"/>
            </a:xfrm>
          </p:grpSpPr>
          <p:sp>
            <p:nvSpPr>
              <p:cNvPr id="52" name="TextBox 63"/>
              <p:cNvSpPr txBox="1">
                <a:spLocks noChangeArrowheads="1"/>
              </p:cNvSpPr>
              <p:nvPr/>
            </p:nvSpPr>
            <p:spPr bwMode="auto">
              <a:xfrm>
                <a:off x="381000" y="3041119"/>
                <a:ext cx="964627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600" dirty="0">
                    <a:latin typeface="Calibri" pitchFamily="34" charset="0"/>
                  </a:rPr>
                  <a:t>Oil Red O</a:t>
                </a:r>
              </a:p>
            </p:txBody>
          </p:sp>
          <p:pic>
            <p:nvPicPr>
              <p:cNvPr id="53" name="Picture 4" descr="ORO003"/>
              <p:cNvPicPr>
                <a:picLocks noChangeAspect="1" noChangeArrowheads="1"/>
              </p:cNvPicPr>
              <p:nvPr/>
            </p:nvPicPr>
            <p:blipFill>
              <a:blip r:embed="rId3"/>
              <a:srcRect l="4662" t="13750" r="52599" b="56250"/>
              <a:stretch>
                <a:fillRect/>
              </a:stretch>
            </p:blipFill>
            <p:spPr bwMode="auto">
              <a:xfrm>
                <a:off x="1390650" y="2810932"/>
                <a:ext cx="911225" cy="93027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pic>
            <p:nvPicPr>
              <p:cNvPr id="55" name="Picture 4" descr="ORO003"/>
              <p:cNvPicPr>
                <a:picLocks noChangeAspect="1" noChangeArrowheads="1"/>
              </p:cNvPicPr>
              <p:nvPr/>
            </p:nvPicPr>
            <p:blipFill>
              <a:blip r:embed="rId3"/>
              <a:srcRect l="9021" t="45433" r="48672" b="24492"/>
              <a:stretch>
                <a:fillRect/>
              </a:stretch>
            </p:blipFill>
            <p:spPr bwMode="auto">
              <a:xfrm>
                <a:off x="2309812" y="2809344"/>
                <a:ext cx="901700" cy="931863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pic>
            <p:nvPicPr>
              <p:cNvPr id="56" name="Picture 4" descr="ORO003"/>
              <p:cNvPicPr>
                <a:picLocks noChangeAspect="1" noChangeArrowheads="1"/>
              </p:cNvPicPr>
              <p:nvPr/>
            </p:nvPicPr>
            <p:blipFill>
              <a:blip r:embed="rId4"/>
              <a:srcRect l="2695" t="44913" r="54565" b="24792"/>
              <a:stretch>
                <a:fillRect/>
              </a:stretch>
            </p:blipFill>
            <p:spPr bwMode="auto">
              <a:xfrm>
                <a:off x="3232150" y="2809344"/>
                <a:ext cx="904875" cy="93345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</p:grpSp>
        <p:grpSp>
          <p:nvGrpSpPr>
            <p:cNvPr id="3" name="Group 2"/>
            <p:cNvGrpSpPr/>
            <p:nvPr/>
          </p:nvGrpSpPr>
          <p:grpSpPr>
            <a:xfrm>
              <a:off x="482600" y="1387474"/>
              <a:ext cx="3656012" cy="922338"/>
              <a:chOff x="520700" y="1827212"/>
              <a:chExt cx="3656012" cy="922338"/>
            </a:xfrm>
          </p:grpSpPr>
          <p:sp>
            <p:nvSpPr>
              <p:cNvPr id="57" name="TextBox 65"/>
              <p:cNvSpPr txBox="1">
                <a:spLocks noChangeArrowheads="1"/>
              </p:cNvSpPr>
              <p:nvPr/>
            </p:nvSpPr>
            <p:spPr bwMode="auto">
              <a:xfrm>
                <a:off x="520700" y="2000250"/>
                <a:ext cx="803325" cy="584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600" dirty="0" smtClean="0">
                    <a:latin typeface="Calibri" pitchFamily="34" charset="0"/>
                  </a:rPr>
                  <a:t>Alizarin</a:t>
                </a:r>
              </a:p>
              <a:p>
                <a:r>
                  <a:rPr lang="en-US" sz="1600" dirty="0" smtClean="0">
                    <a:latin typeface="Calibri" pitchFamily="34" charset="0"/>
                  </a:rPr>
                  <a:t>red</a:t>
                </a:r>
                <a:endParaRPr lang="en-US" sz="1600" dirty="0">
                  <a:latin typeface="Calibri" pitchFamily="34" charset="0"/>
                </a:endParaRPr>
              </a:p>
            </p:txBody>
          </p:sp>
          <p:pic>
            <p:nvPicPr>
              <p:cNvPr id="58" name="Picture 5" descr="AzR_d21001"/>
              <p:cNvPicPr>
                <a:picLocks noChangeAspect="1" noChangeArrowheads="1"/>
              </p:cNvPicPr>
              <p:nvPr/>
            </p:nvPicPr>
            <p:blipFill>
              <a:blip r:embed="rId5">
                <a:lum bright="20000" contrast="30000"/>
              </a:blip>
              <a:srcRect t="48999" r="49266"/>
              <a:stretch>
                <a:fillRect/>
              </a:stretch>
            </p:blipFill>
            <p:spPr bwMode="auto">
              <a:xfrm>
                <a:off x="1419225" y="1827212"/>
                <a:ext cx="911225" cy="92233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pic>
            <p:nvPicPr>
              <p:cNvPr id="61" name="Picture 15" descr="AzR_d21002"/>
              <p:cNvPicPr>
                <a:picLocks noChangeAspect="1" noChangeArrowheads="1"/>
              </p:cNvPicPr>
              <p:nvPr/>
            </p:nvPicPr>
            <p:blipFill>
              <a:blip r:embed="rId6">
                <a:lum bright="20000" contrast="30000"/>
              </a:blip>
              <a:srcRect t="50909" r="49355"/>
              <a:stretch>
                <a:fillRect/>
              </a:stretch>
            </p:blipFill>
            <p:spPr bwMode="auto">
              <a:xfrm>
                <a:off x="2347912" y="1830387"/>
                <a:ext cx="919163" cy="919163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pic>
            <p:nvPicPr>
              <p:cNvPr id="62" name="Picture 6" descr="AzR_d21002"/>
              <p:cNvPicPr>
                <a:picLocks noChangeAspect="1" noChangeArrowheads="1"/>
              </p:cNvPicPr>
              <p:nvPr/>
            </p:nvPicPr>
            <p:blipFill>
              <a:blip r:embed="rId7">
                <a:lum bright="20000" contrast="30000"/>
              </a:blip>
              <a:srcRect l="49681" t="49091" r="-388"/>
              <a:stretch>
                <a:fillRect/>
              </a:stretch>
            </p:blipFill>
            <p:spPr bwMode="auto">
              <a:xfrm>
                <a:off x="3294062" y="1830387"/>
                <a:ext cx="882650" cy="919163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</p:grpSp>
      </p:grpSp>
      <p:grpSp>
        <p:nvGrpSpPr>
          <p:cNvPr id="114" name="Group 66"/>
          <p:cNvGrpSpPr>
            <a:grpSpLocks/>
          </p:cNvGrpSpPr>
          <p:nvPr/>
        </p:nvGrpSpPr>
        <p:grpSpPr bwMode="auto">
          <a:xfrm>
            <a:off x="411298" y="895776"/>
            <a:ext cx="4023838" cy="3390910"/>
            <a:chOff x="1031" y="-23"/>
            <a:chExt cx="3169" cy="2762"/>
          </a:xfrm>
        </p:grpSpPr>
        <p:sp>
          <p:nvSpPr>
            <p:cNvPr id="115" name="TextBox 8"/>
            <p:cNvSpPr txBox="1">
              <a:spLocks noChangeArrowheads="1"/>
            </p:cNvSpPr>
            <p:nvPr/>
          </p:nvSpPr>
          <p:spPr bwMode="auto">
            <a:xfrm>
              <a:off x="2070" y="-23"/>
              <a:ext cx="702" cy="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Control</a:t>
              </a:r>
            </a:p>
          </p:txBody>
        </p:sp>
        <p:sp>
          <p:nvSpPr>
            <p:cNvPr id="116" name="TextBox 9"/>
            <p:cNvSpPr txBox="1">
              <a:spLocks noChangeArrowheads="1"/>
            </p:cNvSpPr>
            <p:nvPr/>
          </p:nvSpPr>
          <p:spPr bwMode="auto">
            <a:xfrm>
              <a:off x="3122" y="-22"/>
              <a:ext cx="1078" cy="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400">
                  <a:latin typeface="Calibri" pitchFamily="34" charset="0"/>
                </a:rPr>
                <a:t>Pb-exposed</a:t>
              </a:r>
            </a:p>
          </p:txBody>
        </p:sp>
        <p:grpSp>
          <p:nvGrpSpPr>
            <p:cNvPr id="117" name="Group 81"/>
            <p:cNvGrpSpPr>
              <a:grpSpLocks/>
            </p:cNvGrpSpPr>
            <p:nvPr/>
          </p:nvGrpSpPr>
          <p:grpSpPr bwMode="auto">
            <a:xfrm>
              <a:off x="1043" y="158"/>
              <a:ext cx="3114" cy="867"/>
              <a:chOff x="1043" y="115"/>
              <a:chExt cx="3114" cy="867"/>
            </a:xfrm>
          </p:grpSpPr>
          <p:sp>
            <p:nvSpPr>
              <p:cNvPr id="186" name="TextBox 8"/>
              <p:cNvSpPr txBox="1">
                <a:spLocks noChangeArrowheads="1"/>
              </p:cNvSpPr>
              <p:nvPr/>
            </p:nvSpPr>
            <p:spPr bwMode="auto">
              <a:xfrm>
                <a:off x="1043" y="475"/>
                <a:ext cx="823" cy="2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1400" dirty="0">
                    <a:latin typeface="Calibri" pitchFamily="34" charset="0"/>
                  </a:rPr>
                  <a:t>Sclerostin</a:t>
                </a:r>
              </a:p>
            </p:txBody>
          </p:sp>
          <p:pic>
            <p:nvPicPr>
              <p:cNvPr id="187" name="Picture 141" descr="EP 124_L3_scl1.tif"/>
              <p:cNvPicPr>
                <a:picLocks noChangeAspect="1"/>
              </p:cNvPicPr>
              <p:nvPr/>
            </p:nvPicPr>
            <p:blipFill>
              <a:blip r:embed="rId8"/>
              <a:srcRect t="1392"/>
              <a:stretch>
                <a:fillRect/>
              </a:stretch>
            </p:blipFill>
            <p:spPr bwMode="auto">
              <a:xfrm>
                <a:off x="1888" y="161"/>
                <a:ext cx="1116" cy="82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sp>
            <p:nvSpPr>
              <p:cNvPr id="188" name="Isosceles Triangle 187"/>
              <p:cNvSpPr>
                <a:spLocks noChangeArrowheads="1"/>
              </p:cNvSpPr>
              <p:nvPr/>
            </p:nvSpPr>
            <p:spPr bwMode="auto">
              <a:xfrm rot="3906265" flipV="1">
                <a:off x="2089" y="412"/>
                <a:ext cx="67" cy="94"/>
              </a:xfrm>
              <a:prstGeom prst="triangle">
                <a:avLst>
                  <a:gd name="adj" fmla="val 50000"/>
                </a:avLst>
              </a:prstGeom>
              <a:solidFill>
                <a:srgbClr val="4AF038"/>
              </a:solidFill>
              <a:ln w="317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chemeClr val="lt1"/>
                  </a:solidFill>
                  <a:latin typeface="+mn-lt"/>
                </a:endParaRPr>
              </a:p>
            </p:txBody>
          </p:sp>
          <p:sp>
            <p:nvSpPr>
              <p:cNvPr id="189" name="Isosceles Triangle 188"/>
              <p:cNvSpPr>
                <a:spLocks noChangeArrowheads="1"/>
              </p:cNvSpPr>
              <p:nvPr/>
            </p:nvSpPr>
            <p:spPr bwMode="auto">
              <a:xfrm rot="18367828" flipV="1">
                <a:off x="2770" y="404"/>
                <a:ext cx="64" cy="73"/>
              </a:xfrm>
              <a:prstGeom prst="triangle">
                <a:avLst>
                  <a:gd name="adj" fmla="val 50000"/>
                </a:avLst>
              </a:prstGeom>
              <a:solidFill>
                <a:srgbClr val="4AF038"/>
              </a:solidFill>
              <a:ln w="317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chemeClr val="lt1"/>
                  </a:solidFill>
                  <a:latin typeface="+mn-lt"/>
                </a:endParaRPr>
              </a:p>
            </p:txBody>
          </p:sp>
          <p:pic>
            <p:nvPicPr>
              <p:cNvPr id="190" name="Picture 131" descr="EP150_L3_scl2.tif"/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3040" y="161"/>
                <a:ext cx="1117" cy="821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sp>
            <p:nvSpPr>
              <p:cNvPr id="191" name="Isosceles Triangle 190"/>
              <p:cNvSpPr>
                <a:spLocks noChangeArrowheads="1"/>
              </p:cNvSpPr>
              <p:nvPr/>
            </p:nvSpPr>
            <p:spPr bwMode="auto">
              <a:xfrm rot="19535839" flipV="1">
                <a:off x="3854" y="421"/>
                <a:ext cx="54" cy="70"/>
              </a:xfrm>
              <a:prstGeom prst="triangle">
                <a:avLst>
                  <a:gd name="adj" fmla="val 50000"/>
                </a:avLst>
              </a:prstGeom>
              <a:solidFill>
                <a:srgbClr val="4AF038"/>
              </a:solidFill>
              <a:ln w="317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chemeClr val="lt1"/>
                  </a:solidFill>
                  <a:latin typeface="+mn-lt"/>
                </a:endParaRPr>
              </a:p>
            </p:txBody>
          </p:sp>
          <p:sp>
            <p:nvSpPr>
              <p:cNvPr id="192" name="Isosceles Triangle 191"/>
              <p:cNvSpPr>
                <a:spLocks noChangeArrowheads="1"/>
              </p:cNvSpPr>
              <p:nvPr/>
            </p:nvSpPr>
            <p:spPr bwMode="auto">
              <a:xfrm rot="3247899" flipV="1">
                <a:off x="3202" y="376"/>
                <a:ext cx="54" cy="80"/>
              </a:xfrm>
              <a:prstGeom prst="triangle">
                <a:avLst>
                  <a:gd name="adj" fmla="val 50000"/>
                </a:avLst>
              </a:prstGeom>
              <a:solidFill>
                <a:srgbClr val="4AF038"/>
              </a:solidFill>
              <a:ln w="317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chemeClr val="lt1"/>
                  </a:solidFill>
                  <a:latin typeface="+mn-lt"/>
                </a:endParaRPr>
              </a:p>
            </p:txBody>
          </p:sp>
          <p:sp>
            <p:nvSpPr>
              <p:cNvPr id="193" name="Isosceles Triangle 192"/>
              <p:cNvSpPr>
                <a:spLocks noChangeArrowheads="1"/>
              </p:cNvSpPr>
              <p:nvPr/>
            </p:nvSpPr>
            <p:spPr bwMode="auto">
              <a:xfrm rot="3247899" flipV="1">
                <a:off x="3244" y="647"/>
                <a:ext cx="51" cy="68"/>
              </a:xfrm>
              <a:prstGeom prst="triangle">
                <a:avLst>
                  <a:gd name="adj" fmla="val 50000"/>
                </a:avLst>
              </a:prstGeom>
              <a:solidFill>
                <a:srgbClr val="0000FF"/>
              </a:solidFill>
              <a:ln w="317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vert="eaVert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chemeClr val="lt1"/>
                  </a:solidFill>
                  <a:latin typeface="+mn-lt"/>
                </a:endParaRPr>
              </a:p>
            </p:txBody>
          </p:sp>
          <p:sp>
            <p:nvSpPr>
              <p:cNvPr id="194" name="Isosceles Triangle 193"/>
              <p:cNvSpPr>
                <a:spLocks noChangeArrowheads="1"/>
              </p:cNvSpPr>
              <p:nvPr/>
            </p:nvSpPr>
            <p:spPr bwMode="auto">
              <a:xfrm rot="3906265" flipV="1">
                <a:off x="2287" y="810"/>
                <a:ext cx="66" cy="94"/>
              </a:xfrm>
              <a:prstGeom prst="triangle">
                <a:avLst>
                  <a:gd name="adj" fmla="val 50000"/>
                </a:avLst>
              </a:prstGeom>
              <a:solidFill>
                <a:srgbClr val="0070C0"/>
              </a:solidFill>
              <a:ln w="317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vert="eaVert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chemeClr val="lt1"/>
                  </a:solidFill>
                  <a:latin typeface="+mn-lt"/>
                </a:endParaRPr>
              </a:p>
            </p:txBody>
          </p:sp>
          <p:sp>
            <p:nvSpPr>
              <p:cNvPr id="195" name="TextBox 104"/>
              <p:cNvSpPr txBox="1">
                <a:spLocks noChangeArrowheads="1"/>
              </p:cNvSpPr>
              <p:nvPr/>
            </p:nvSpPr>
            <p:spPr bwMode="auto">
              <a:xfrm>
                <a:off x="1851" y="119"/>
                <a:ext cx="194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600" b="1">
                    <a:latin typeface="Calibri" pitchFamily="34" charset="0"/>
                  </a:rPr>
                  <a:t>A</a:t>
                </a:r>
              </a:p>
            </p:txBody>
          </p:sp>
          <p:sp>
            <p:nvSpPr>
              <p:cNvPr id="196" name="TextBox 118"/>
              <p:cNvSpPr txBox="1">
                <a:spLocks noChangeArrowheads="1"/>
              </p:cNvSpPr>
              <p:nvPr/>
            </p:nvSpPr>
            <p:spPr bwMode="auto">
              <a:xfrm>
                <a:off x="3008" y="115"/>
                <a:ext cx="188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600" b="1">
                    <a:latin typeface="Calibri" pitchFamily="34" charset="0"/>
                  </a:rPr>
                  <a:t>B</a:t>
                </a:r>
              </a:p>
            </p:txBody>
          </p:sp>
        </p:grpSp>
        <p:grpSp>
          <p:nvGrpSpPr>
            <p:cNvPr id="118" name="Group 82"/>
            <p:cNvGrpSpPr>
              <a:grpSpLocks/>
            </p:cNvGrpSpPr>
            <p:nvPr/>
          </p:nvGrpSpPr>
          <p:grpSpPr bwMode="auto">
            <a:xfrm>
              <a:off x="1031" y="1008"/>
              <a:ext cx="3126" cy="880"/>
              <a:chOff x="1031" y="965"/>
              <a:chExt cx="3126" cy="880"/>
            </a:xfrm>
          </p:grpSpPr>
          <p:sp>
            <p:nvSpPr>
              <p:cNvPr id="165" name="TextBox 8"/>
              <p:cNvSpPr txBox="1">
                <a:spLocks noChangeArrowheads="1"/>
              </p:cNvSpPr>
              <p:nvPr/>
            </p:nvSpPr>
            <p:spPr bwMode="auto">
              <a:xfrm>
                <a:off x="1031" y="1304"/>
                <a:ext cx="822" cy="2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l-GR" sz="1400">
                    <a:latin typeface="Calibri" pitchFamily="34" charset="0"/>
                  </a:rPr>
                  <a:t>β</a:t>
                </a:r>
                <a:r>
                  <a:rPr lang="en-US" sz="1400">
                    <a:latin typeface="Calibri" pitchFamily="34" charset="0"/>
                  </a:rPr>
                  <a:t>-catenin</a:t>
                </a:r>
              </a:p>
            </p:txBody>
          </p:sp>
          <p:pic>
            <p:nvPicPr>
              <p:cNvPr id="167" name="Picture 105" descr="EP132_L3E_bcat.tiff"/>
              <p:cNvPicPr>
                <a:picLocks noChangeAspect="1"/>
              </p:cNvPicPr>
              <p:nvPr/>
            </p:nvPicPr>
            <p:blipFill>
              <a:blip r:embed="rId10">
                <a:lum bright="10000"/>
              </a:blip>
              <a:srcRect/>
              <a:stretch>
                <a:fillRect/>
              </a:stretch>
            </p:blipFill>
            <p:spPr bwMode="auto">
              <a:xfrm>
                <a:off x="3040" y="1007"/>
                <a:ext cx="1117" cy="83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sp>
            <p:nvSpPr>
              <p:cNvPr id="177" name="Isosceles Triangle 176"/>
              <p:cNvSpPr>
                <a:spLocks noChangeArrowheads="1"/>
              </p:cNvSpPr>
              <p:nvPr/>
            </p:nvSpPr>
            <p:spPr bwMode="auto">
              <a:xfrm rot="14400000" flipV="1">
                <a:off x="3776" y="1522"/>
                <a:ext cx="62" cy="76"/>
              </a:xfrm>
              <a:prstGeom prst="triangle">
                <a:avLst>
                  <a:gd name="adj" fmla="val 50000"/>
                </a:avLst>
              </a:prstGeom>
              <a:solidFill>
                <a:schemeClr val="tx1"/>
              </a:solidFill>
              <a:ln w="317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chemeClr val="lt1"/>
                  </a:solidFill>
                  <a:latin typeface="+mn-lt"/>
                </a:endParaRPr>
              </a:p>
            </p:txBody>
          </p:sp>
          <p:sp>
            <p:nvSpPr>
              <p:cNvPr id="178" name="Isosceles Triangle 177"/>
              <p:cNvSpPr>
                <a:spLocks noChangeArrowheads="1"/>
              </p:cNvSpPr>
              <p:nvPr/>
            </p:nvSpPr>
            <p:spPr bwMode="auto">
              <a:xfrm rot="6525536" flipV="1">
                <a:off x="3556" y="1494"/>
                <a:ext cx="59" cy="70"/>
              </a:xfrm>
              <a:prstGeom prst="triangle">
                <a:avLst>
                  <a:gd name="adj" fmla="val 50000"/>
                </a:avLst>
              </a:prstGeom>
              <a:solidFill>
                <a:schemeClr val="tx1"/>
              </a:solidFill>
              <a:ln w="317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vert="eaVert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chemeClr val="lt1"/>
                  </a:solidFill>
                  <a:latin typeface="+mn-lt"/>
                </a:endParaRPr>
              </a:p>
            </p:txBody>
          </p:sp>
          <p:sp>
            <p:nvSpPr>
              <p:cNvPr id="179" name="Isosceles Triangle 178"/>
              <p:cNvSpPr>
                <a:spLocks noChangeArrowheads="1"/>
              </p:cNvSpPr>
              <p:nvPr/>
            </p:nvSpPr>
            <p:spPr bwMode="auto">
              <a:xfrm rot="6525536" flipV="1">
                <a:off x="3667" y="1152"/>
                <a:ext cx="60" cy="70"/>
              </a:xfrm>
              <a:prstGeom prst="triangle">
                <a:avLst>
                  <a:gd name="adj" fmla="val 50000"/>
                </a:avLst>
              </a:prstGeom>
              <a:solidFill>
                <a:schemeClr val="tx1"/>
              </a:solidFill>
              <a:ln w="317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vert="eaVert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chemeClr val="lt1"/>
                  </a:solidFill>
                  <a:latin typeface="+mn-lt"/>
                </a:endParaRPr>
              </a:p>
            </p:txBody>
          </p:sp>
          <p:pic>
            <p:nvPicPr>
              <p:cNvPr id="180" name="Picture 124" descr="EP124_L3_bcat3.tiff"/>
              <p:cNvPicPr>
                <a:picLocks noChangeAspect="1"/>
              </p:cNvPicPr>
              <p:nvPr/>
            </p:nvPicPr>
            <p:blipFill>
              <a:blip r:embed="rId11">
                <a:lum bright="10000"/>
              </a:blip>
              <a:srcRect/>
              <a:stretch>
                <a:fillRect/>
              </a:stretch>
            </p:blipFill>
            <p:spPr bwMode="auto">
              <a:xfrm>
                <a:off x="1888" y="1007"/>
                <a:ext cx="1116" cy="83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sp>
            <p:nvSpPr>
              <p:cNvPr id="181" name="Isosceles Triangle 180"/>
              <p:cNvSpPr>
                <a:spLocks noChangeArrowheads="1"/>
              </p:cNvSpPr>
              <p:nvPr/>
            </p:nvSpPr>
            <p:spPr bwMode="auto">
              <a:xfrm rot="3247899" flipV="1">
                <a:off x="2684" y="1089"/>
                <a:ext cx="58" cy="109"/>
              </a:xfrm>
              <a:prstGeom prst="triangle">
                <a:avLst>
                  <a:gd name="adj" fmla="val 50000"/>
                </a:avLst>
              </a:prstGeom>
              <a:solidFill>
                <a:schemeClr val="tx1"/>
              </a:solidFill>
              <a:ln w="317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vert="eaVert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chemeClr val="lt1"/>
                  </a:solidFill>
                  <a:latin typeface="+mn-lt"/>
                </a:endParaRPr>
              </a:p>
            </p:txBody>
          </p:sp>
          <p:sp>
            <p:nvSpPr>
              <p:cNvPr id="182" name="Isosceles Triangle 181"/>
              <p:cNvSpPr>
                <a:spLocks noChangeArrowheads="1"/>
              </p:cNvSpPr>
              <p:nvPr/>
            </p:nvSpPr>
            <p:spPr bwMode="auto">
              <a:xfrm rot="3247899" flipV="1">
                <a:off x="2129" y="1485"/>
                <a:ext cx="60" cy="98"/>
              </a:xfrm>
              <a:prstGeom prst="triangle">
                <a:avLst>
                  <a:gd name="adj" fmla="val 50000"/>
                </a:avLst>
              </a:prstGeom>
              <a:solidFill>
                <a:schemeClr val="tx1"/>
              </a:solidFill>
              <a:ln w="317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vert="eaVert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chemeClr val="lt1"/>
                  </a:solidFill>
                  <a:latin typeface="+mn-lt"/>
                </a:endParaRPr>
              </a:p>
            </p:txBody>
          </p:sp>
          <p:sp>
            <p:nvSpPr>
              <p:cNvPr id="183" name="Isosceles Triangle 182"/>
              <p:cNvSpPr>
                <a:spLocks noChangeArrowheads="1"/>
              </p:cNvSpPr>
              <p:nvPr/>
            </p:nvSpPr>
            <p:spPr bwMode="auto">
              <a:xfrm rot="14400000" flipV="1">
                <a:off x="2261" y="1423"/>
                <a:ext cx="57" cy="85"/>
              </a:xfrm>
              <a:prstGeom prst="triangle">
                <a:avLst>
                  <a:gd name="adj" fmla="val 50000"/>
                </a:avLst>
              </a:prstGeom>
              <a:solidFill>
                <a:schemeClr val="tx1"/>
              </a:solidFill>
              <a:ln w="317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chemeClr val="lt1"/>
                  </a:solidFill>
                  <a:latin typeface="+mn-lt"/>
                </a:endParaRPr>
              </a:p>
            </p:txBody>
          </p:sp>
          <p:sp>
            <p:nvSpPr>
              <p:cNvPr id="184" name="TextBox 125"/>
              <p:cNvSpPr txBox="1">
                <a:spLocks noChangeArrowheads="1"/>
              </p:cNvSpPr>
              <p:nvPr/>
            </p:nvSpPr>
            <p:spPr bwMode="auto">
              <a:xfrm>
                <a:off x="1848" y="968"/>
                <a:ext cx="184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600" b="1">
                    <a:latin typeface="Calibri" pitchFamily="34" charset="0"/>
                  </a:rPr>
                  <a:t>C</a:t>
                </a:r>
              </a:p>
            </p:txBody>
          </p:sp>
          <p:sp>
            <p:nvSpPr>
              <p:cNvPr id="185" name="TextBox 129"/>
              <p:cNvSpPr txBox="1">
                <a:spLocks noChangeArrowheads="1"/>
              </p:cNvSpPr>
              <p:nvPr/>
            </p:nvSpPr>
            <p:spPr bwMode="auto">
              <a:xfrm>
                <a:off x="3005" y="965"/>
                <a:ext cx="198" cy="2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600" b="1">
                    <a:latin typeface="Calibri" pitchFamily="34" charset="0"/>
                  </a:rPr>
                  <a:t>D</a:t>
                </a:r>
              </a:p>
            </p:txBody>
          </p:sp>
        </p:grpSp>
        <p:grpSp>
          <p:nvGrpSpPr>
            <p:cNvPr id="119" name="Group 83"/>
            <p:cNvGrpSpPr>
              <a:grpSpLocks/>
            </p:cNvGrpSpPr>
            <p:nvPr/>
          </p:nvGrpSpPr>
          <p:grpSpPr bwMode="auto">
            <a:xfrm>
              <a:off x="1055" y="1871"/>
              <a:ext cx="3105" cy="868"/>
              <a:chOff x="1055" y="1828"/>
              <a:chExt cx="3105" cy="868"/>
            </a:xfrm>
          </p:grpSpPr>
          <p:sp>
            <p:nvSpPr>
              <p:cNvPr id="120" name="TextBox 8"/>
              <p:cNvSpPr txBox="1">
                <a:spLocks noChangeArrowheads="1"/>
              </p:cNvSpPr>
              <p:nvPr/>
            </p:nvSpPr>
            <p:spPr bwMode="auto">
              <a:xfrm>
                <a:off x="1055" y="2159"/>
                <a:ext cx="822" cy="2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1400" dirty="0">
                    <a:latin typeface="Calibri" pitchFamily="34" charset="0"/>
                  </a:rPr>
                  <a:t>Runx2</a:t>
                </a:r>
              </a:p>
            </p:txBody>
          </p:sp>
          <p:pic>
            <p:nvPicPr>
              <p:cNvPr id="121" name="Picture 44" descr="EP144t_20x3.tif"/>
              <p:cNvPicPr>
                <a:picLocks noChangeAspect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 bwMode="auto">
              <a:xfrm rot="10800000">
                <a:off x="1888" y="1867"/>
                <a:ext cx="1116" cy="827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pic>
            <p:nvPicPr>
              <p:cNvPr id="122" name="Picture 46" descr="EP138t_20x4.tif"/>
              <p:cNvPicPr>
                <a:picLocks noChangeAspect="1"/>
              </p:cNvPicPr>
              <p:nvPr/>
            </p:nvPicPr>
            <p:blipFill>
              <a:blip r:embed="rId13"/>
              <a:srcRect/>
              <a:stretch>
                <a:fillRect/>
              </a:stretch>
            </p:blipFill>
            <p:spPr bwMode="auto">
              <a:xfrm>
                <a:off x="3040" y="1865"/>
                <a:ext cx="1120" cy="831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sp>
            <p:nvSpPr>
              <p:cNvPr id="123" name="Isosceles Triangle 122"/>
              <p:cNvSpPr/>
              <p:nvPr/>
            </p:nvSpPr>
            <p:spPr bwMode="auto">
              <a:xfrm rot="10800000" flipV="1">
                <a:off x="3873" y="2596"/>
                <a:ext cx="60" cy="70"/>
              </a:xfrm>
              <a:prstGeom prst="triangle">
                <a:avLst/>
              </a:pr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24" name="Isosceles Triangle 123"/>
              <p:cNvSpPr>
                <a:spLocks noChangeArrowheads="1"/>
              </p:cNvSpPr>
              <p:nvPr/>
            </p:nvSpPr>
            <p:spPr bwMode="auto">
              <a:xfrm rot="14400000" flipV="1">
                <a:off x="2172" y="2107"/>
                <a:ext cx="56" cy="85"/>
              </a:xfrm>
              <a:prstGeom prst="triangle">
                <a:avLst>
                  <a:gd name="adj" fmla="val 50000"/>
                </a:avLst>
              </a:prstGeom>
              <a:solidFill>
                <a:schemeClr val="tx1"/>
              </a:solidFill>
              <a:ln w="317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chemeClr val="lt1"/>
                  </a:solidFill>
                  <a:latin typeface="+mn-lt"/>
                </a:endParaRPr>
              </a:p>
            </p:txBody>
          </p:sp>
          <p:sp>
            <p:nvSpPr>
              <p:cNvPr id="125" name="Isosceles Triangle 124"/>
              <p:cNvSpPr>
                <a:spLocks noChangeArrowheads="1"/>
              </p:cNvSpPr>
              <p:nvPr/>
            </p:nvSpPr>
            <p:spPr bwMode="auto">
              <a:xfrm rot="3247899" flipV="1">
                <a:off x="2367" y="1875"/>
                <a:ext cx="46" cy="85"/>
              </a:xfrm>
              <a:prstGeom prst="triangle">
                <a:avLst>
                  <a:gd name="adj" fmla="val 50000"/>
                </a:avLst>
              </a:prstGeom>
              <a:solidFill>
                <a:schemeClr val="tx1"/>
              </a:solidFill>
              <a:ln w="317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vert="eaVert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chemeClr val="lt1"/>
                  </a:solidFill>
                  <a:latin typeface="+mn-lt"/>
                </a:endParaRPr>
              </a:p>
            </p:txBody>
          </p:sp>
          <p:sp>
            <p:nvSpPr>
              <p:cNvPr id="126" name="Isosceles Triangle 125"/>
              <p:cNvSpPr>
                <a:spLocks noChangeArrowheads="1"/>
              </p:cNvSpPr>
              <p:nvPr/>
            </p:nvSpPr>
            <p:spPr bwMode="auto">
              <a:xfrm rot="18367828" flipV="1">
                <a:off x="2288" y="2569"/>
                <a:ext cx="64" cy="73"/>
              </a:xfrm>
              <a:prstGeom prst="triangle">
                <a:avLst>
                  <a:gd name="adj" fmla="val 50000"/>
                </a:avLst>
              </a:prstGeom>
              <a:solidFill>
                <a:schemeClr val="tx1"/>
              </a:solidFill>
              <a:ln w="317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chemeClr val="lt1"/>
                  </a:solidFill>
                  <a:latin typeface="+mn-lt"/>
                </a:endParaRPr>
              </a:p>
            </p:txBody>
          </p:sp>
          <p:sp>
            <p:nvSpPr>
              <p:cNvPr id="127" name="Isosceles Triangle 126"/>
              <p:cNvSpPr>
                <a:spLocks noChangeArrowheads="1"/>
              </p:cNvSpPr>
              <p:nvPr/>
            </p:nvSpPr>
            <p:spPr bwMode="auto">
              <a:xfrm rot="14400000" flipV="1">
                <a:off x="2854" y="1906"/>
                <a:ext cx="57" cy="86"/>
              </a:xfrm>
              <a:prstGeom prst="triangle">
                <a:avLst>
                  <a:gd name="adj" fmla="val 50000"/>
                </a:avLst>
              </a:prstGeom>
              <a:solidFill>
                <a:srgbClr val="4AF038"/>
              </a:solidFill>
              <a:ln w="317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chemeClr val="lt1"/>
                  </a:solidFill>
                  <a:latin typeface="+mn-lt"/>
                </a:endParaRPr>
              </a:p>
            </p:txBody>
          </p:sp>
          <p:sp>
            <p:nvSpPr>
              <p:cNvPr id="128" name="Isosceles Triangle 127"/>
              <p:cNvSpPr>
                <a:spLocks noChangeArrowheads="1"/>
              </p:cNvSpPr>
              <p:nvPr/>
            </p:nvSpPr>
            <p:spPr bwMode="auto">
              <a:xfrm rot="6525536" flipV="1">
                <a:off x="3581" y="2145"/>
                <a:ext cx="49" cy="94"/>
              </a:xfrm>
              <a:prstGeom prst="triangle">
                <a:avLst>
                  <a:gd name="adj" fmla="val 50000"/>
                </a:avLst>
              </a:prstGeom>
              <a:solidFill>
                <a:srgbClr val="4AF038"/>
              </a:solidFill>
              <a:ln w="317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chemeClr val="lt1"/>
                  </a:solidFill>
                  <a:latin typeface="+mn-lt"/>
                </a:endParaRPr>
              </a:p>
            </p:txBody>
          </p:sp>
          <p:sp>
            <p:nvSpPr>
              <p:cNvPr id="129" name="Isosceles Triangle 128"/>
              <p:cNvSpPr>
                <a:spLocks noChangeArrowheads="1"/>
              </p:cNvSpPr>
              <p:nvPr/>
            </p:nvSpPr>
            <p:spPr bwMode="auto">
              <a:xfrm rot="14400000" flipV="1">
                <a:off x="3331" y="2399"/>
                <a:ext cx="62" cy="76"/>
              </a:xfrm>
              <a:prstGeom prst="triangle">
                <a:avLst>
                  <a:gd name="adj" fmla="val 50000"/>
                </a:avLst>
              </a:prstGeom>
              <a:solidFill>
                <a:schemeClr val="tx1"/>
              </a:solidFill>
              <a:ln w="317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chemeClr val="lt1"/>
                  </a:solidFill>
                  <a:latin typeface="+mn-lt"/>
                </a:endParaRPr>
              </a:p>
            </p:txBody>
          </p:sp>
          <p:sp>
            <p:nvSpPr>
              <p:cNvPr id="130" name="Isosceles Triangle 129"/>
              <p:cNvSpPr>
                <a:spLocks noChangeArrowheads="1"/>
              </p:cNvSpPr>
              <p:nvPr/>
            </p:nvSpPr>
            <p:spPr bwMode="auto">
              <a:xfrm rot="18367828" flipV="1">
                <a:off x="3417" y="1931"/>
                <a:ext cx="64" cy="72"/>
              </a:xfrm>
              <a:prstGeom prst="triangle">
                <a:avLst>
                  <a:gd name="adj" fmla="val 50000"/>
                </a:avLst>
              </a:prstGeom>
              <a:solidFill>
                <a:schemeClr val="tx1"/>
              </a:solidFill>
              <a:ln w="317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chemeClr val="lt1"/>
                  </a:solidFill>
                  <a:latin typeface="+mn-lt"/>
                </a:endParaRPr>
              </a:p>
            </p:txBody>
          </p:sp>
          <p:cxnSp>
            <p:nvCxnSpPr>
              <p:cNvPr id="131" name="Straight Connector 130"/>
              <p:cNvCxnSpPr/>
              <p:nvPr/>
            </p:nvCxnSpPr>
            <p:spPr>
              <a:xfrm>
                <a:off x="4007" y="2643"/>
                <a:ext cx="112" cy="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32" name="TextBox 134"/>
              <p:cNvSpPr txBox="1">
                <a:spLocks noChangeArrowheads="1"/>
              </p:cNvSpPr>
              <p:nvPr/>
            </p:nvSpPr>
            <p:spPr bwMode="auto">
              <a:xfrm>
                <a:off x="1845" y="1832"/>
                <a:ext cx="179" cy="2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600" b="1">
                    <a:latin typeface="Calibri" pitchFamily="34" charset="0"/>
                  </a:rPr>
                  <a:t>E</a:t>
                </a:r>
              </a:p>
            </p:txBody>
          </p:sp>
          <p:sp>
            <p:nvSpPr>
              <p:cNvPr id="133" name="TextBox 141"/>
              <p:cNvSpPr txBox="1">
                <a:spLocks noChangeArrowheads="1"/>
              </p:cNvSpPr>
              <p:nvPr/>
            </p:nvSpPr>
            <p:spPr bwMode="auto">
              <a:xfrm>
                <a:off x="3001" y="1828"/>
                <a:ext cx="175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600" b="1">
                    <a:latin typeface="Calibri" pitchFamily="34" charset="0"/>
                  </a:rPr>
                  <a:t>F</a:t>
                </a:r>
              </a:p>
            </p:txBody>
          </p:sp>
          <p:sp>
            <p:nvSpPr>
              <p:cNvPr id="148" name="Isosceles Triangle 147"/>
              <p:cNvSpPr>
                <a:spLocks noChangeArrowheads="1"/>
              </p:cNvSpPr>
              <p:nvPr/>
            </p:nvSpPr>
            <p:spPr bwMode="auto">
              <a:xfrm rot="3247899" flipV="1">
                <a:off x="2372" y="2046"/>
                <a:ext cx="45" cy="81"/>
              </a:xfrm>
              <a:prstGeom prst="triangle">
                <a:avLst>
                  <a:gd name="adj" fmla="val 50000"/>
                </a:avLst>
              </a:prstGeom>
              <a:solidFill>
                <a:srgbClr val="4AF038"/>
              </a:solidFill>
              <a:ln w="317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chemeClr val="lt1"/>
                  </a:solidFill>
                  <a:latin typeface="+mn-lt"/>
                </a:endParaRPr>
              </a:p>
            </p:txBody>
          </p:sp>
        </p:grpSp>
      </p:grpSp>
      <p:grpSp>
        <p:nvGrpSpPr>
          <p:cNvPr id="17" name="Group 16"/>
          <p:cNvGrpSpPr/>
          <p:nvPr/>
        </p:nvGrpSpPr>
        <p:grpSpPr>
          <a:xfrm>
            <a:off x="5753299" y="2719372"/>
            <a:ext cx="2125082" cy="1559194"/>
            <a:chOff x="5753299" y="2566975"/>
            <a:chExt cx="2125082" cy="1559194"/>
          </a:xfrm>
        </p:grpSpPr>
        <p:pic>
          <p:nvPicPr>
            <p:cNvPr id="208" name="Picture 10"/>
            <p:cNvPicPr>
              <a:picLocks noChangeAspect="1" noChangeArrowheads="1"/>
            </p:cNvPicPr>
            <p:nvPr/>
          </p:nvPicPr>
          <p:blipFill>
            <a:blip r:embed="rId14"/>
            <a:srcRect t="1207"/>
            <a:stretch>
              <a:fillRect/>
            </a:stretch>
          </p:blipFill>
          <p:spPr bwMode="auto">
            <a:xfrm>
              <a:off x="5759956" y="2613578"/>
              <a:ext cx="1151752" cy="15125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9" name="Picture 11"/>
            <p:cNvPicPr>
              <a:picLocks noChangeAspect="1" noChangeArrowheads="1"/>
            </p:cNvPicPr>
            <p:nvPr/>
          </p:nvPicPr>
          <p:blipFill>
            <a:blip r:embed="rId15"/>
            <a:srcRect t="1012"/>
            <a:stretch>
              <a:fillRect/>
            </a:stretch>
          </p:blipFill>
          <p:spPr bwMode="auto">
            <a:xfrm>
              <a:off x="6722634" y="2613578"/>
              <a:ext cx="1155747" cy="15112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0" name="TextBox 112"/>
            <p:cNvSpPr txBox="1">
              <a:spLocks noChangeArrowheads="1"/>
            </p:cNvSpPr>
            <p:nvPr/>
          </p:nvSpPr>
          <p:spPr bwMode="auto">
            <a:xfrm>
              <a:off x="6219325" y="2737408"/>
              <a:ext cx="239671" cy="2822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b="1">
                  <a:latin typeface="Calibri" pitchFamily="34" charset="0"/>
                </a:rPr>
                <a:t>*</a:t>
              </a:r>
            </a:p>
          </p:txBody>
        </p:sp>
        <p:cxnSp>
          <p:nvCxnSpPr>
            <p:cNvPr id="211" name="Straight Connector 210"/>
            <p:cNvCxnSpPr/>
            <p:nvPr/>
          </p:nvCxnSpPr>
          <p:spPr bwMode="auto">
            <a:xfrm>
              <a:off x="6147424" y="2955775"/>
              <a:ext cx="416761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12" name="TextBox 111"/>
            <p:cNvSpPr txBox="1">
              <a:spLocks noChangeArrowheads="1"/>
            </p:cNvSpPr>
            <p:nvPr/>
          </p:nvSpPr>
          <p:spPr bwMode="auto">
            <a:xfrm>
              <a:off x="7166026" y="2705452"/>
              <a:ext cx="324887" cy="2822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b="1" dirty="0">
                  <a:latin typeface="Calibri" pitchFamily="34" charset="0"/>
                </a:rPr>
                <a:t>**</a:t>
              </a:r>
            </a:p>
          </p:txBody>
        </p:sp>
        <p:cxnSp>
          <p:nvCxnSpPr>
            <p:cNvPr id="213" name="Straight Connector 212"/>
            <p:cNvCxnSpPr/>
            <p:nvPr/>
          </p:nvCxnSpPr>
          <p:spPr bwMode="auto">
            <a:xfrm>
              <a:off x="7130075" y="2931808"/>
              <a:ext cx="418093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14" name="TextBox 74"/>
            <p:cNvSpPr txBox="1">
              <a:spLocks noChangeArrowheads="1"/>
            </p:cNvSpPr>
            <p:nvPr/>
          </p:nvSpPr>
          <p:spPr bwMode="auto">
            <a:xfrm>
              <a:off x="5753299" y="2566975"/>
              <a:ext cx="263638" cy="2836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b="1">
                  <a:latin typeface="Calibri" pitchFamily="34" charset="0"/>
                </a:rPr>
                <a:t>H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820547" y="1123167"/>
            <a:ext cx="3290167" cy="1806583"/>
            <a:chOff x="4820547" y="970770"/>
            <a:chExt cx="3290167" cy="1806583"/>
          </a:xfrm>
        </p:grpSpPr>
        <p:pic>
          <p:nvPicPr>
            <p:cNvPr id="197" name="Picture 9"/>
            <p:cNvPicPr>
              <a:picLocks noChangeAspect="1" noChangeArrowheads="1"/>
            </p:cNvPicPr>
            <p:nvPr/>
          </p:nvPicPr>
          <p:blipFill>
            <a:blip r:embed="rId16"/>
            <a:srcRect t="1501"/>
            <a:stretch>
              <a:fillRect/>
            </a:stretch>
          </p:blipFill>
          <p:spPr bwMode="auto">
            <a:xfrm>
              <a:off x="4855817" y="1019728"/>
              <a:ext cx="1209007" cy="15139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8" name="Picture 8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5866430" y="1011739"/>
              <a:ext cx="1209007" cy="15152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99" name="Group 198"/>
            <p:cNvGrpSpPr/>
            <p:nvPr/>
          </p:nvGrpSpPr>
          <p:grpSpPr>
            <a:xfrm>
              <a:off x="6892387" y="1016041"/>
              <a:ext cx="1218327" cy="1509928"/>
              <a:chOff x="1952087" y="4686341"/>
              <a:chExt cx="1218327" cy="1509928"/>
            </a:xfrm>
          </p:grpSpPr>
          <p:pic>
            <p:nvPicPr>
              <p:cNvPr id="200" name="Picture 7"/>
              <p:cNvPicPr>
                <a:picLocks noChangeAspect="1" noChangeArrowheads="1"/>
              </p:cNvPicPr>
              <p:nvPr/>
            </p:nvPicPr>
            <p:blipFill>
              <a:blip r:embed="rId18"/>
              <a:srcRect/>
              <a:stretch>
                <a:fillRect/>
              </a:stretch>
            </p:blipFill>
            <p:spPr bwMode="auto">
              <a:xfrm>
                <a:off x="1952087" y="4686341"/>
                <a:ext cx="1218327" cy="15099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01" name="TextBox 114"/>
              <p:cNvSpPr txBox="1">
                <a:spLocks noChangeArrowheads="1"/>
              </p:cNvSpPr>
              <p:nvPr/>
            </p:nvSpPr>
            <p:spPr bwMode="auto">
              <a:xfrm>
                <a:off x="2450070" y="4882072"/>
                <a:ext cx="324887" cy="2822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600" b="1" dirty="0">
                    <a:latin typeface="Calibri" pitchFamily="34" charset="0"/>
                  </a:rPr>
                  <a:t>**</a:t>
                </a:r>
              </a:p>
            </p:txBody>
          </p:sp>
          <p:cxnSp>
            <p:nvCxnSpPr>
              <p:cNvPr id="202" name="Straight Connector 201"/>
              <p:cNvCxnSpPr/>
              <p:nvPr/>
            </p:nvCxnSpPr>
            <p:spPr bwMode="auto">
              <a:xfrm>
                <a:off x="2411456" y="5121743"/>
                <a:ext cx="418093" cy="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03" name="TextBox 115"/>
            <p:cNvSpPr txBox="1">
              <a:spLocks noChangeArrowheads="1"/>
            </p:cNvSpPr>
            <p:nvPr/>
          </p:nvSpPr>
          <p:spPr bwMode="auto">
            <a:xfrm>
              <a:off x="5407061" y="1218122"/>
              <a:ext cx="241002" cy="2836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b="1" dirty="0">
                  <a:latin typeface="Calibri" pitchFamily="34" charset="0"/>
                </a:rPr>
                <a:t>*</a:t>
              </a:r>
            </a:p>
          </p:txBody>
        </p:sp>
        <p:cxnSp>
          <p:nvCxnSpPr>
            <p:cNvPr id="204" name="Straight Connector 203"/>
            <p:cNvCxnSpPr/>
            <p:nvPr/>
          </p:nvCxnSpPr>
          <p:spPr bwMode="auto">
            <a:xfrm>
              <a:off x="5336491" y="1457793"/>
              <a:ext cx="418093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05" name="TextBox 116"/>
            <p:cNvSpPr txBox="1">
              <a:spLocks noChangeArrowheads="1"/>
            </p:cNvSpPr>
            <p:nvPr/>
          </p:nvSpPr>
          <p:spPr bwMode="auto">
            <a:xfrm>
              <a:off x="6424331" y="1218122"/>
              <a:ext cx="241002" cy="2836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b="1">
                  <a:latin typeface="Calibri" pitchFamily="34" charset="0"/>
                </a:rPr>
                <a:t>*</a:t>
              </a:r>
            </a:p>
          </p:txBody>
        </p:sp>
        <p:cxnSp>
          <p:nvCxnSpPr>
            <p:cNvPr id="206" name="Straight Connector 205"/>
            <p:cNvCxnSpPr/>
            <p:nvPr/>
          </p:nvCxnSpPr>
          <p:spPr bwMode="auto">
            <a:xfrm>
              <a:off x="6344440" y="1457793"/>
              <a:ext cx="418093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07" name="TextBox 103"/>
            <p:cNvSpPr txBox="1">
              <a:spLocks noChangeArrowheads="1"/>
            </p:cNvSpPr>
            <p:nvPr/>
          </p:nvSpPr>
          <p:spPr bwMode="auto">
            <a:xfrm>
              <a:off x="4820547" y="970770"/>
              <a:ext cx="264970" cy="2836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b="1" dirty="0">
                  <a:latin typeface="Calibri" pitchFamily="34" charset="0"/>
                </a:rPr>
                <a:t>G</a:t>
              </a:r>
            </a:p>
          </p:txBody>
        </p:sp>
        <p:pic>
          <p:nvPicPr>
            <p:cNvPr id="215" name="Picture 2" descr="aP mRNA.jpg"/>
            <p:cNvPicPr>
              <a:picLocks noChangeAspect="1"/>
            </p:cNvPicPr>
            <p:nvPr/>
          </p:nvPicPr>
          <p:blipFill>
            <a:blip r:embed="rId19"/>
            <a:srcRect l="39767" t="4630" r="32533" b="89075"/>
            <a:stretch>
              <a:fillRect/>
            </a:stretch>
          </p:blipFill>
          <p:spPr bwMode="auto">
            <a:xfrm>
              <a:off x="7116760" y="2681485"/>
              <a:ext cx="426082" cy="958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8" name="Group 17"/>
          <p:cNvGrpSpPr/>
          <p:nvPr/>
        </p:nvGrpSpPr>
        <p:grpSpPr>
          <a:xfrm>
            <a:off x="3841750" y="4323819"/>
            <a:ext cx="5224115" cy="2724681"/>
            <a:chOff x="3841750" y="4323819"/>
            <a:chExt cx="5224115" cy="2724681"/>
          </a:xfrm>
        </p:grpSpPr>
        <p:grpSp>
          <p:nvGrpSpPr>
            <p:cNvPr id="80" name="Group 76"/>
            <p:cNvGrpSpPr>
              <a:grpSpLocks/>
            </p:cNvGrpSpPr>
            <p:nvPr/>
          </p:nvGrpSpPr>
          <p:grpSpPr bwMode="auto">
            <a:xfrm>
              <a:off x="6146800" y="4495800"/>
              <a:ext cx="2919065" cy="1892300"/>
              <a:chOff x="3954932" y="2384378"/>
              <a:chExt cx="3647886" cy="2362018"/>
            </a:xfrm>
          </p:grpSpPr>
          <p:sp>
            <p:nvSpPr>
              <p:cNvPr id="134" name="TextBox 304"/>
              <p:cNvSpPr txBox="1">
                <a:spLocks noChangeArrowheads="1"/>
              </p:cNvSpPr>
              <p:nvPr/>
            </p:nvSpPr>
            <p:spPr bwMode="auto">
              <a:xfrm>
                <a:off x="3954932" y="2739464"/>
                <a:ext cx="1077306" cy="3766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l-GR" sz="1400" dirty="0">
                    <a:latin typeface="Calibri" pitchFamily="34" charset="0"/>
                  </a:rPr>
                  <a:t>β</a:t>
                </a:r>
                <a:r>
                  <a:rPr lang="en-US" sz="1400" dirty="0">
                    <a:latin typeface="Calibri" pitchFamily="34" charset="0"/>
                  </a:rPr>
                  <a:t>-catenin</a:t>
                </a:r>
              </a:p>
            </p:txBody>
          </p:sp>
          <p:sp>
            <p:nvSpPr>
              <p:cNvPr id="135" name="TextBox 305"/>
              <p:cNvSpPr txBox="1">
                <a:spLocks noChangeArrowheads="1"/>
              </p:cNvSpPr>
              <p:nvPr/>
            </p:nvSpPr>
            <p:spPr bwMode="auto">
              <a:xfrm>
                <a:off x="4111916" y="4369728"/>
                <a:ext cx="851640" cy="3766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l-GR" sz="1400">
                    <a:latin typeface="Calibri" pitchFamily="34" charset="0"/>
                  </a:rPr>
                  <a:t>β</a:t>
                </a:r>
                <a:r>
                  <a:rPr lang="en-US" sz="1400">
                    <a:latin typeface="Calibri" pitchFamily="34" charset="0"/>
                  </a:rPr>
                  <a:t>-actin</a:t>
                </a:r>
              </a:p>
            </p:txBody>
          </p:sp>
          <p:sp>
            <p:nvSpPr>
              <p:cNvPr id="136" name="TextBox 306"/>
              <p:cNvSpPr txBox="1">
                <a:spLocks noChangeArrowheads="1"/>
              </p:cNvSpPr>
              <p:nvPr/>
            </p:nvSpPr>
            <p:spPr bwMode="auto">
              <a:xfrm>
                <a:off x="4121729" y="3174987"/>
                <a:ext cx="853602" cy="3766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>
                    <a:latin typeface="Calibri" pitchFamily="34" charset="0"/>
                  </a:rPr>
                  <a:t>Runx-2</a:t>
                </a:r>
              </a:p>
            </p:txBody>
          </p:sp>
          <p:sp>
            <p:nvSpPr>
              <p:cNvPr id="137" name="TextBox 307"/>
              <p:cNvSpPr txBox="1">
                <a:spLocks noChangeArrowheads="1"/>
              </p:cNvSpPr>
              <p:nvPr/>
            </p:nvSpPr>
            <p:spPr bwMode="auto">
              <a:xfrm>
                <a:off x="4290487" y="3985214"/>
                <a:ext cx="470953" cy="3766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>
                    <a:latin typeface="Calibri" pitchFamily="34" charset="0"/>
                  </a:rPr>
                  <a:t>Scl</a:t>
                </a:r>
              </a:p>
            </p:txBody>
          </p:sp>
          <p:sp>
            <p:nvSpPr>
              <p:cNvPr id="138" name="TextBox 309"/>
              <p:cNvSpPr txBox="1">
                <a:spLocks noChangeArrowheads="1"/>
              </p:cNvSpPr>
              <p:nvPr/>
            </p:nvSpPr>
            <p:spPr bwMode="auto">
              <a:xfrm>
                <a:off x="5132301" y="2384378"/>
                <a:ext cx="2178158" cy="4225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1600" b="1" dirty="0">
                    <a:latin typeface="Calibri" pitchFamily="34" charset="0"/>
                  </a:rPr>
                  <a:t>0   </a:t>
                </a:r>
                <a:r>
                  <a:rPr lang="en-US" sz="1600" b="1" dirty="0" smtClean="0">
                    <a:latin typeface="Calibri" pitchFamily="34" charset="0"/>
                  </a:rPr>
                  <a:t>      1          </a:t>
                </a:r>
                <a:r>
                  <a:rPr lang="en-US" sz="1600" b="1" dirty="0">
                    <a:latin typeface="Calibri" pitchFamily="34" charset="0"/>
                  </a:rPr>
                  <a:t>5 </a:t>
                </a:r>
              </a:p>
            </p:txBody>
          </p:sp>
          <p:sp>
            <p:nvSpPr>
              <p:cNvPr id="139" name="TextBox 310"/>
              <p:cNvSpPr txBox="1">
                <a:spLocks noChangeArrowheads="1"/>
              </p:cNvSpPr>
              <p:nvPr/>
            </p:nvSpPr>
            <p:spPr bwMode="auto">
              <a:xfrm>
                <a:off x="6681272" y="2397543"/>
                <a:ext cx="921546" cy="4184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1600" b="1" dirty="0">
                    <a:latin typeface="Calibri" pitchFamily="34" charset="0"/>
                  </a:rPr>
                  <a:t>µM Pb</a:t>
                </a:r>
              </a:p>
            </p:txBody>
          </p:sp>
          <p:pic>
            <p:nvPicPr>
              <p:cNvPr id="140" name="Picture 7" descr="sost_50h008"/>
              <p:cNvPicPr>
                <a:picLocks noChangeAspect="1" noChangeArrowheads="1"/>
              </p:cNvPicPr>
              <p:nvPr/>
            </p:nvPicPr>
            <p:blipFill>
              <a:blip r:embed="rId20"/>
              <a:srcRect l="17693" t="8270" r="35480" b="21523"/>
              <a:stretch>
                <a:fillRect/>
              </a:stretch>
            </p:blipFill>
            <p:spPr bwMode="auto">
              <a:xfrm>
                <a:off x="5005106" y="3954355"/>
                <a:ext cx="1962778" cy="389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1" name="Picture 3" descr="AhR_s9007"/>
              <p:cNvPicPr>
                <a:picLocks noChangeAspect="1" noChangeArrowheads="1"/>
              </p:cNvPicPr>
              <p:nvPr/>
            </p:nvPicPr>
            <p:blipFill>
              <a:blip r:embed="rId21"/>
              <a:srcRect l="65227" t="22444" r="2068" b="9441"/>
              <a:stretch>
                <a:fillRect/>
              </a:stretch>
            </p:blipFill>
            <p:spPr bwMode="auto">
              <a:xfrm rot="10800000">
                <a:off x="4998735" y="2741379"/>
                <a:ext cx="1969148" cy="3619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42" name="TextBox 314"/>
              <p:cNvSpPr txBox="1">
                <a:spLocks noChangeArrowheads="1"/>
              </p:cNvSpPr>
              <p:nvPr/>
            </p:nvSpPr>
            <p:spPr bwMode="auto">
              <a:xfrm>
                <a:off x="4253202" y="3575196"/>
                <a:ext cx="624014" cy="3766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>
                    <a:latin typeface="Calibri" pitchFamily="34" charset="0"/>
                  </a:rPr>
                  <a:t>Col1</a:t>
                </a:r>
              </a:p>
            </p:txBody>
          </p:sp>
          <p:pic>
            <p:nvPicPr>
              <p:cNvPr id="143" name="Picture 5" descr="ahr_30h011"/>
              <p:cNvPicPr>
                <a:picLocks noChangeAspect="1" noChangeArrowheads="1"/>
              </p:cNvPicPr>
              <p:nvPr/>
            </p:nvPicPr>
            <p:blipFill>
              <a:blip r:embed="rId22"/>
              <a:srcRect l="2750" t="870" r="50887" b="9550"/>
              <a:stretch>
                <a:fillRect/>
              </a:stretch>
            </p:blipFill>
            <p:spPr bwMode="auto">
              <a:xfrm flipV="1">
                <a:off x="5004763" y="3561874"/>
                <a:ext cx="1959916" cy="3548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4" name="Picture 3" descr="AhR_s9007"/>
              <p:cNvPicPr>
                <a:picLocks noChangeAspect="1" noChangeArrowheads="1"/>
              </p:cNvPicPr>
              <p:nvPr/>
            </p:nvPicPr>
            <p:blipFill>
              <a:blip r:embed="rId21"/>
              <a:srcRect l="27483" t="16724" r="35835" b="3787"/>
              <a:stretch>
                <a:fillRect/>
              </a:stretch>
            </p:blipFill>
            <p:spPr bwMode="auto">
              <a:xfrm rot="10800000" flipV="1">
                <a:off x="5004759" y="3155782"/>
                <a:ext cx="1959920" cy="3714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5" name="Picture 4" descr="beta actin1"/>
              <p:cNvPicPr>
                <a:picLocks noChangeAspect="1" noChangeArrowheads="1"/>
              </p:cNvPicPr>
              <p:nvPr/>
            </p:nvPicPr>
            <p:blipFill>
              <a:blip r:embed="rId23"/>
              <a:srcRect l="59312" t="27383" r="11070" b="19727"/>
              <a:stretch>
                <a:fillRect/>
              </a:stretch>
            </p:blipFill>
            <p:spPr bwMode="auto">
              <a:xfrm>
                <a:off x="5003512" y="4381409"/>
                <a:ext cx="1961168" cy="3492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46" name="TextBox 145"/>
            <p:cNvSpPr txBox="1"/>
            <p:nvPr/>
          </p:nvSpPr>
          <p:spPr>
            <a:xfrm>
              <a:off x="7975600" y="6217503"/>
              <a:ext cx="95866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200" dirty="0" smtClean="0"/>
            </a:p>
            <a:p>
              <a:r>
                <a:rPr lang="en-US" sz="1200" dirty="0" smtClean="0"/>
                <a:t>*</a:t>
              </a:r>
              <a:r>
                <a:rPr lang="en-US" sz="1200" i="1" dirty="0" smtClean="0"/>
                <a:t>p</a:t>
              </a:r>
              <a:r>
                <a:rPr lang="en-US" sz="1200" dirty="0" smtClean="0"/>
                <a:t> &lt; 0.05</a:t>
              </a:r>
            </a:p>
            <a:p>
              <a:r>
                <a:rPr lang="en-US" sz="1200" dirty="0" smtClean="0"/>
                <a:t>**</a:t>
              </a:r>
              <a:r>
                <a:rPr lang="en-US" sz="1200" i="1" dirty="0"/>
                <a:t>p</a:t>
              </a:r>
              <a:r>
                <a:rPr lang="en-US" sz="1200" dirty="0"/>
                <a:t> &lt; </a:t>
              </a:r>
              <a:r>
                <a:rPr lang="en-US" sz="1200" dirty="0" smtClean="0"/>
                <a:t>0.005</a:t>
              </a:r>
              <a:endParaRPr lang="en-US" sz="1200" dirty="0"/>
            </a:p>
            <a:p>
              <a:endParaRPr lang="en-US" sz="1200" dirty="0"/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3841750" y="4495800"/>
              <a:ext cx="2053167" cy="2213218"/>
              <a:chOff x="1949450" y="4076700"/>
              <a:chExt cx="2053167" cy="2213218"/>
            </a:xfrm>
          </p:grpSpPr>
          <p:pic>
            <p:nvPicPr>
              <p:cNvPr id="10" name="Picture 9" descr="Untitled.jpg"/>
              <p:cNvPicPr>
                <a:picLocks noChangeAspect="1"/>
              </p:cNvPicPr>
              <p:nvPr/>
            </p:nvPicPr>
            <p:blipFill rotWithShape="1"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371" r="11307" b="70330"/>
              <a:stretch/>
            </p:blipFill>
            <p:spPr>
              <a:xfrm>
                <a:off x="3327400" y="4222750"/>
                <a:ext cx="675217" cy="552450"/>
              </a:xfrm>
              <a:prstGeom prst="rect">
                <a:avLst/>
              </a:prstGeom>
            </p:spPr>
          </p:pic>
          <p:pic>
            <p:nvPicPr>
              <p:cNvPr id="11" name="Picture 10" descr="Untitled.jpg"/>
              <p:cNvPicPr>
                <a:picLocks noChangeAspect="1"/>
              </p:cNvPicPr>
              <p:nvPr/>
            </p:nvPicPr>
            <p:blipFill rotWithShape="1"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" r="62368" b="11539"/>
              <a:stretch/>
            </p:blipFill>
            <p:spPr>
              <a:xfrm>
                <a:off x="1949450" y="4076700"/>
                <a:ext cx="1352550" cy="2044700"/>
              </a:xfrm>
              <a:prstGeom prst="rect">
                <a:avLst/>
              </a:prstGeom>
            </p:spPr>
          </p:pic>
          <p:pic>
            <p:nvPicPr>
              <p:cNvPr id="9" name="Picture 8" descr="Untitled.jpg"/>
              <p:cNvPicPr>
                <a:picLocks noChangeAspect="1"/>
              </p:cNvPicPr>
              <p:nvPr/>
            </p:nvPicPr>
            <p:blipFill rotWithShape="1"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399" t="13115" r="46820" b="14480"/>
              <a:stretch/>
            </p:blipFill>
            <p:spPr>
              <a:xfrm>
                <a:off x="2749550" y="4368800"/>
                <a:ext cx="495300" cy="1682750"/>
              </a:xfrm>
              <a:prstGeom prst="rect">
                <a:avLst/>
              </a:prstGeom>
            </p:spPr>
          </p:pic>
          <p:pic>
            <p:nvPicPr>
              <p:cNvPr id="6" name="Picture 5" descr="Untitled.jpg"/>
              <p:cNvPicPr>
                <a:picLocks noChangeAspect="1"/>
              </p:cNvPicPr>
              <p:nvPr/>
            </p:nvPicPr>
            <p:blipFill rotWithShape="1"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701" t="33685" r="11284" b="11579"/>
              <a:stretch/>
            </p:blipFill>
            <p:spPr>
              <a:xfrm>
                <a:off x="3244850" y="4787900"/>
                <a:ext cx="622300" cy="1320800"/>
              </a:xfrm>
              <a:prstGeom prst="rect">
                <a:avLst/>
              </a:prstGeom>
            </p:spPr>
          </p:pic>
          <p:sp>
            <p:nvSpPr>
              <p:cNvPr id="103" name="TextBox 89"/>
              <p:cNvSpPr txBox="1">
                <a:spLocks noChangeArrowheads="1"/>
              </p:cNvSpPr>
              <p:nvPr/>
            </p:nvSpPr>
            <p:spPr bwMode="auto">
              <a:xfrm>
                <a:off x="2863850" y="6000219"/>
                <a:ext cx="262662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200" dirty="0" smtClean="0">
                    <a:latin typeface="Calibri" pitchFamily="34" charset="0"/>
                  </a:rPr>
                  <a:t>1</a:t>
                </a:r>
                <a:endParaRPr lang="en-US" sz="1200" dirty="0">
                  <a:latin typeface="Calibri" pitchFamily="34" charset="0"/>
                </a:endParaRPr>
              </a:p>
            </p:txBody>
          </p:sp>
          <p:sp>
            <p:nvSpPr>
              <p:cNvPr id="104" name="TextBox 89"/>
              <p:cNvSpPr txBox="1">
                <a:spLocks noChangeArrowheads="1"/>
              </p:cNvSpPr>
              <p:nvPr/>
            </p:nvSpPr>
            <p:spPr bwMode="auto">
              <a:xfrm>
                <a:off x="3282950" y="6012919"/>
                <a:ext cx="513632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200" dirty="0" smtClean="0">
                    <a:latin typeface="Calibri" pitchFamily="34" charset="0"/>
                  </a:rPr>
                  <a:t>5 μM</a:t>
                </a:r>
                <a:endParaRPr lang="en-US" sz="1200" dirty="0">
                  <a:latin typeface="Calibri" pitchFamily="34" charset="0"/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2019300" y="4178300"/>
                <a:ext cx="234950" cy="190500"/>
              </a:xfrm>
              <a:prstGeom prst="rect">
                <a:avLst/>
              </a:prstGeom>
              <a:ln>
                <a:solidFill>
                  <a:srgbClr val="FFFFFF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7" name="TextBox 61"/>
            <p:cNvSpPr txBox="1">
              <a:spLocks noChangeArrowheads="1"/>
            </p:cNvSpPr>
            <p:nvPr/>
          </p:nvSpPr>
          <p:spPr bwMode="auto">
            <a:xfrm>
              <a:off x="3967162" y="4323819"/>
              <a:ext cx="26108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latin typeface="Calibri" pitchFamily="34" charset="0"/>
                </a:rPr>
                <a:t>J</a:t>
              </a:r>
              <a:endParaRPr lang="en-US" b="1" dirty="0">
                <a:latin typeface="Calibri" pitchFamily="34" charset="0"/>
              </a:endParaRPr>
            </a:p>
          </p:txBody>
        </p:sp>
      </p:grpSp>
      <p:sp>
        <p:nvSpPr>
          <p:cNvPr id="218" name="TextBox 217"/>
          <p:cNvSpPr txBox="1"/>
          <p:nvPr/>
        </p:nvSpPr>
        <p:spPr>
          <a:xfrm>
            <a:off x="5353435" y="937128"/>
            <a:ext cx="25011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Beier (2013) Environ Health </a:t>
            </a:r>
            <a:r>
              <a:rPr lang="en-US" sz="1200" i="1" dirty="0" err="1" smtClean="0"/>
              <a:t>Perspect</a:t>
            </a:r>
            <a:endParaRPr lang="en-US" sz="1200" i="1" dirty="0"/>
          </a:p>
        </p:txBody>
      </p:sp>
      <p:sp>
        <p:nvSpPr>
          <p:cNvPr id="105" name="TextBox 104"/>
          <p:cNvSpPr txBox="1"/>
          <p:nvPr/>
        </p:nvSpPr>
        <p:spPr>
          <a:xfrm>
            <a:off x="433136" y="168436"/>
            <a:ext cx="850112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solidFill>
                  <a:schemeClr val="tx2"/>
                </a:solidFill>
                <a:latin typeface="+mj-lt"/>
              </a:rPr>
              <a:t>Lead Increases </a:t>
            </a:r>
            <a:r>
              <a:rPr lang="en-US" sz="2500" dirty="0" err="1" smtClean="0">
                <a:solidFill>
                  <a:schemeClr val="tx2"/>
                </a:solidFill>
                <a:latin typeface="+mj-lt"/>
              </a:rPr>
              <a:t>Adipogenic</a:t>
            </a:r>
            <a:r>
              <a:rPr lang="en-US" sz="2500" dirty="0" smtClean="0">
                <a:solidFill>
                  <a:schemeClr val="tx2"/>
                </a:solidFill>
                <a:latin typeface="+mj-lt"/>
              </a:rPr>
              <a:t> Potential of MSC and Suppresses Osteoblast Differentiation</a:t>
            </a:r>
            <a:endParaRPr lang="en-US" sz="2500" dirty="0">
              <a:solidFill>
                <a:schemeClr val="tx2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5670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8"/>
    </mc:Choice>
    <mc:Fallback xmlns="">
      <p:transition xmlns:p14="http://schemas.microsoft.com/office/powerpoint/2010/main" spd="slow" advTm="11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353"/>
          <p:cNvSpPr>
            <a:spLocks noChangeArrowheads="1"/>
          </p:cNvSpPr>
          <p:nvPr/>
        </p:nvSpPr>
        <p:spPr bwMode="auto">
          <a:xfrm>
            <a:off x="3009900" y="1084263"/>
            <a:ext cx="3114675" cy="4500562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grpSp>
        <p:nvGrpSpPr>
          <p:cNvPr id="2" name="Group 2707"/>
          <p:cNvGrpSpPr>
            <a:grpSpLocks/>
          </p:cNvGrpSpPr>
          <p:nvPr/>
        </p:nvGrpSpPr>
        <p:grpSpPr bwMode="auto">
          <a:xfrm>
            <a:off x="5312313" y="2317750"/>
            <a:ext cx="3590387" cy="3968254"/>
            <a:chOff x="3127375" y="2311400"/>
            <a:chExt cx="3590387" cy="3968254"/>
          </a:xfrm>
        </p:grpSpPr>
        <p:sp>
          <p:nvSpPr>
            <p:cNvPr id="13251" name="Line 5"/>
            <p:cNvSpPr>
              <a:spLocks noChangeShapeType="1"/>
            </p:cNvSpPr>
            <p:nvPr/>
          </p:nvSpPr>
          <p:spPr bwMode="auto">
            <a:xfrm>
              <a:off x="3194050" y="2916238"/>
              <a:ext cx="1588" cy="12700"/>
            </a:xfrm>
            <a:prstGeom prst="line">
              <a:avLst/>
            </a:prstGeom>
            <a:noFill/>
            <a:ln w="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252" name="Line 6"/>
            <p:cNvSpPr>
              <a:spLocks noChangeShapeType="1"/>
            </p:cNvSpPr>
            <p:nvPr/>
          </p:nvSpPr>
          <p:spPr bwMode="auto">
            <a:xfrm>
              <a:off x="3194050" y="2928938"/>
              <a:ext cx="2730500" cy="0"/>
            </a:xfrm>
            <a:prstGeom prst="line">
              <a:avLst/>
            </a:prstGeom>
            <a:noFill/>
            <a:ln w="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253" name="Line 8"/>
            <p:cNvSpPr>
              <a:spLocks noChangeShapeType="1"/>
            </p:cNvSpPr>
            <p:nvPr/>
          </p:nvSpPr>
          <p:spPr bwMode="auto">
            <a:xfrm flipH="1">
              <a:off x="3194050" y="2917825"/>
              <a:ext cx="2716213" cy="0"/>
            </a:xfrm>
            <a:prstGeom prst="line">
              <a:avLst/>
            </a:prstGeom>
            <a:noFill/>
            <a:ln w="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254" name="Line 9"/>
            <p:cNvSpPr>
              <a:spLocks noChangeShapeType="1"/>
            </p:cNvSpPr>
            <p:nvPr/>
          </p:nvSpPr>
          <p:spPr bwMode="auto">
            <a:xfrm>
              <a:off x="3194050" y="2941638"/>
              <a:ext cx="1588" cy="25400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255" name="Line 10"/>
            <p:cNvSpPr>
              <a:spLocks noChangeShapeType="1"/>
            </p:cNvSpPr>
            <p:nvPr/>
          </p:nvSpPr>
          <p:spPr bwMode="auto">
            <a:xfrm>
              <a:off x="3194050" y="2967038"/>
              <a:ext cx="2730500" cy="0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256" name="Line 12"/>
            <p:cNvSpPr>
              <a:spLocks noChangeShapeType="1"/>
            </p:cNvSpPr>
            <p:nvPr/>
          </p:nvSpPr>
          <p:spPr bwMode="auto">
            <a:xfrm flipH="1">
              <a:off x="3194050" y="2943225"/>
              <a:ext cx="2730500" cy="0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257" name="Line 13"/>
            <p:cNvSpPr>
              <a:spLocks noChangeShapeType="1"/>
            </p:cNvSpPr>
            <p:nvPr/>
          </p:nvSpPr>
          <p:spPr bwMode="auto">
            <a:xfrm>
              <a:off x="3194050" y="2979738"/>
              <a:ext cx="1588" cy="12700"/>
            </a:xfrm>
            <a:prstGeom prst="line">
              <a:avLst/>
            </a:prstGeom>
            <a:noFill/>
            <a:ln w="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258" name="Line 14"/>
            <p:cNvSpPr>
              <a:spLocks noChangeShapeType="1"/>
            </p:cNvSpPr>
            <p:nvPr/>
          </p:nvSpPr>
          <p:spPr bwMode="auto">
            <a:xfrm>
              <a:off x="3194050" y="2992438"/>
              <a:ext cx="2744788" cy="0"/>
            </a:xfrm>
            <a:prstGeom prst="line">
              <a:avLst/>
            </a:prstGeom>
            <a:noFill/>
            <a:ln w="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259" name="Line 16"/>
            <p:cNvSpPr>
              <a:spLocks noChangeShapeType="1"/>
            </p:cNvSpPr>
            <p:nvPr/>
          </p:nvSpPr>
          <p:spPr bwMode="auto">
            <a:xfrm flipH="1">
              <a:off x="3194050" y="2981325"/>
              <a:ext cx="2744788" cy="0"/>
            </a:xfrm>
            <a:prstGeom prst="line">
              <a:avLst/>
            </a:prstGeom>
            <a:noFill/>
            <a:ln w="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" name="Group 217"/>
            <p:cNvGrpSpPr>
              <a:grpSpLocks/>
            </p:cNvGrpSpPr>
            <p:nvPr/>
          </p:nvGrpSpPr>
          <p:grpSpPr bwMode="auto">
            <a:xfrm>
              <a:off x="3694113" y="2525713"/>
              <a:ext cx="939800" cy="792162"/>
              <a:chOff x="1097" y="1934"/>
              <a:chExt cx="592" cy="499"/>
            </a:xfrm>
          </p:grpSpPr>
          <p:sp>
            <p:nvSpPr>
              <p:cNvPr id="13945" name="Line 17"/>
              <p:cNvSpPr>
                <a:spLocks noChangeShapeType="1"/>
              </p:cNvSpPr>
              <p:nvPr/>
            </p:nvSpPr>
            <p:spPr bwMode="auto">
              <a:xfrm flipH="1" flipV="1">
                <a:off x="1667" y="2178"/>
                <a:ext cx="22" cy="8"/>
              </a:xfrm>
              <a:prstGeom prst="line">
                <a:avLst/>
              </a:prstGeom>
              <a:noFill/>
              <a:ln w="30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46" name="Line 18"/>
              <p:cNvSpPr>
                <a:spLocks noChangeShapeType="1"/>
              </p:cNvSpPr>
              <p:nvPr/>
            </p:nvSpPr>
            <p:spPr bwMode="auto">
              <a:xfrm flipH="1">
                <a:off x="1656" y="2178"/>
                <a:ext cx="11" cy="32"/>
              </a:xfrm>
              <a:prstGeom prst="line">
                <a:avLst/>
              </a:prstGeom>
              <a:noFill/>
              <a:ln w="30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47" name="Line 19"/>
              <p:cNvSpPr>
                <a:spLocks noChangeShapeType="1"/>
              </p:cNvSpPr>
              <p:nvPr/>
            </p:nvSpPr>
            <p:spPr bwMode="auto">
              <a:xfrm flipH="1">
                <a:off x="1645" y="2210"/>
                <a:ext cx="11" cy="31"/>
              </a:xfrm>
              <a:prstGeom prst="line">
                <a:avLst/>
              </a:prstGeom>
              <a:noFill/>
              <a:ln w="30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48" name="Line 20"/>
              <p:cNvSpPr>
                <a:spLocks noChangeShapeType="1"/>
              </p:cNvSpPr>
              <p:nvPr/>
            </p:nvSpPr>
            <p:spPr bwMode="auto">
              <a:xfrm flipH="1">
                <a:off x="1633" y="2241"/>
                <a:ext cx="12" cy="28"/>
              </a:xfrm>
              <a:prstGeom prst="line">
                <a:avLst/>
              </a:prstGeom>
              <a:noFill/>
              <a:ln w="31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49" name="Line 21"/>
              <p:cNvSpPr>
                <a:spLocks noChangeShapeType="1"/>
              </p:cNvSpPr>
              <p:nvPr/>
            </p:nvSpPr>
            <p:spPr bwMode="auto">
              <a:xfrm flipH="1">
                <a:off x="1627" y="2269"/>
                <a:ext cx="6" cy="13"/>
              </a:xfrm>
              <a:prstGeom prst="line">
                <a:avLst/>
              </a:prstGeom>
              <a:noFill/>
              <a:ln w="31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50" name="Line 22"/>
              <p:cNvSpPr>
                <a:spLocks noChangeShapeType="1"/>
              </p:cNvSpPr>
              <p:nvPr/>
            </p:nvSpPr>
            <p:spPr bwMode="auto">
              <a:xfrm flipH="1">
                <a:off x="1622" y="2282"/>
                <a:ext cx="5" cy="12"/>
              </a:xfrm>
              <a:prstGeom prst="line">
                <a:avLst/>
              </a:prstGeom>
              <a:noFill/>
              <a:ln w="31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51" name="Line 23"/>
              <p:cNvSpPr>
                <a:spLocks noChangeShapeType="1"/>
              </p:cNvSpPr>
              <p:nvPr/>
            </p:nvSpPr>
            <p:spPr bwMode="auto">
              <a:xfrm flipH="1">
                <a:off x="1616" y="2294"/>
                <a:ext cx="6" cy="11"/>
              </a:xfrm>
              <a:prstGeom prst="line">
                <a:avLst/>
              </a:prstGeom>
              <a:noFill/>
              <a:ln w="32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52" name="Line 24"/>
              <p:cNvSpPr>
                <a:spLocks noChangeShapeType="1"/>
              </p:cNvSpPr>
              <p:nvPr/>
            </p:nvSpPr>
            <p:spPr bwMode="auto">
              <a:xfrm flipH="1">
                <a:off x="1612" y="2305"/>
                <a:ext cx="4" cy="7"/>
              </a:xfrm>
              <a:prstGeom prst="line">
                <a:avLst/>
              </a:prstGeom>
              <a:noFill/>
              <a:ln w="32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53" name="Line 25"/>
              <p:cNvSpPr>
                <a:spLocks noChangeShapeType="1"/>
              </p:cNvSpPr>
              <p:nvPr/>
            </p:nvSpPr>
            <p:spPr bwMode="auto">
              <a:xfrm flipH="1">
                <a:off x="1607" y="2312"/>
                <a:ext cx="5" cy="7"/>
              </a:xfrm>
              <a:prstGeom prst="line">
                <a:avLst/>
              </a:prstGeom>
              <a:noFill/>
              <a:ln w="33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54" name="Line 26"/>
              <p:cNvSpPr>
                <a:spLocks noChangeShapeType="1"/>
              </p:cNvSpPr>
              <p:nvPr/>
            </p:nvSpPr>
            <p:spPr bwMode="auto">
              <a:xfrm flipH="1">
                <a:off x="1601" y="2319"/>
                <a:ext cx="6" cy="7"/>
              </a:xfrm>
              <a:prstGeom prst="line">
                <a:avLst/>
              </a:prstGeom>
              <a:noFill/>
              <a:ln w="33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55" name="Line 27"/>
              <p:cNvSpPr>
                <a:spLocks noChangeShapeType="1"/>
              </p:cNvSpPr>
              <p:nvPr/>
            </p:nvSpPr>
            <p:spPr bwMode="auto">
              <a:xfrm flipH="1">
                <a:off x="1597" y="2326"/>
                <a:ext cx="4" cy="3"/>
              </a:xfrm>
              <a:prstGeom prst="line">
                <a:avLst/>
              </a:prstGeom>
              <a:noFill/>
              <a:ln w="33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56" name="Line 28"/>
              <p:cNvSpPr>
                <a:spLocks noChangeShapeType="1"/>
              </p:cNvSpPr>
              <p:nvPr/>
            </p:nvSpPr>
            <p:spPr bwMode="auto">
              <a:xfrm flipH="1">
                <a:off x="1595" y="2329"/>
                <a:ext cx="2" cy="1"/>
              </a:xfrm>
              <a:prstGeom prst="line">
                <a:avLst/>
              </a:prstGeom>
              <a:noFill/>
              <a:ln w="32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57" name="Line 29"/>
              <p:cNvSpPr>
                <a:spLocks noChangeShapeType="1"/>
              </p:cNvSpPr>
              <p:nvPr/>
            </p:nvSpPr>
            <p:spPr bwMode="auto">
              <a:xfrm flipH="1">
                <a:off x="1593" y="2330"/>
                <a:ext cx="2" cy="1"/>
              </a:xfrm>
              <a:prstGeom prst="line">
                <a:avLst/>
              </a:prstGeom>
              <a:noFill/>
              <a:ln w="32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58" name="Line 30"/>
              <p:cNvSpPr>
                <a:spLocks noChangeShapeType="1"/>
              </p:cNvSpPr>
              <p:nvPr/>
            </p:nvSpPr>
            <p:spPr bwMode="auto">
              <a:xfrm flipH="1" flipV="1">
                <a:off x="1592" y="2330"/>
                <a:ext cx="1" cy="1"/>
              </a:xfrm>
              <a:prstGeom prst="line">
                <a:avLst/>
              </a:prstGeom>
              <a:noFill/>
              <a:ln w="33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59" name="Line 31"/>
              <p:cNvSpPr>
                <a:spLocks noChangeShapeType="1"/>
              </p:cNvSpPr>
              <p:nvPr/>
            </p:nvSpPr>
            <p:spPr bwMode="auto">
              <a:xfrm flipH="1" flipV="1">
                <a:off x="1590" y="2328"/>
                <a:ext cx="2" cy="2"/>
              </a:xfrm>
              <a:prstGeom prst="line">
                <a:avLst/>
              </a:prstGeom>
              <a:noFill/>
              <a:ln w="33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60" name="Line 32"/>
              <p:cNvSpPr>
                <a:spLocks noChangeShapeType="1"/>
              </p:cNvSpPr>
              <p:nvPr/>
            </p:nvSpPr>
            <p:spPr bwMode="auto">
              <a:xfrm flipH="1" flipV="1">
                <a:off x="1588" y="2326"/>
                <a:ext cx="2" cy="2"/>
              </a:xfrm>
              <a:prstGeom prst="line">
                <a:avLst/>
              </a:prstGeom>
              <a:noFill/>
              <a:ln w="33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61" name="Line 33"/>
              <p:cNvSpPr>
                <a:spLocks noChangeShapeType="1"/>
              </p:cNvSpPr>
              <p:nvPr/>
            </p:nvSpPr>
            <p:spPr bwMode="auto">
              <a:xfrm flipH="1" flipV="1">
                <a:off x="1587" y="2323"/>
                <a:ext cx="1" cy="3"/>
              </a:xfrm>
              <a:prstGeom prst="line">
                <a:avLst/>
              </a:prstGeom>
              <a:noFill/>
              <a:ln w="30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62" name="Line 34"/>
              <p:cNvSpPr>
                <a:spLocks noChangeShapeType="1"/>
              </p:cNvSpPr>
              <p:nvPr/>
            </p:nvSpPr>
            <p:spPr bwMode="auto">
              <a:xfrm flipH="1" flipV="1">
                <a:off x="1581" y="2310"/>
                <a:ext cx="6" cy="13"/>
              </a:xfrm>
              <a:prstGeom prst="line">
                <a:avLst/>
              </a:prstGeom>
              <a:noFill/>
              <a:ln w="31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63" name="Line 35"/>
              <p:cNvSpPr>
                <a:spLocks noChangeShapeType="1"/>
              </p:cNvSpPr>
              <p:nvPr/>
            </p:nvSpPr>
            <p:spPr bwMode="auto">
              <a:xfrm flipH="1" flipV="1">
                <a:off x="1575" y="2294"/>
                <a:ext cx="6" cy="16"/>
              </a:xfrm>
              <a:prstGeom prst="line">
                <a:avLst/>
              </a:prstGeom>
              <a:noFill/>
              <a:ln w="30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64" name="Line 36"/>
              <p:cNvSpPr>
                <a:spLocks noChangeShapeType="1"/>
              </p:cNvSpPr>
              <p:nvPr/>
            </p:nvSpPr>
            <p:spPr bwMode="auto">
              <a:xfrm flipH="1" flipV="1">
                <a:off x="1569" y="2275"/>
                <a:ext cx="6" cy="19"/>
              </a:xfrm>
              <a:prstGeom prst="line">
                <a:avLst/>
              </a:prstGeom>
              <a:noFill/>
              <a:ln w="30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65" name="Line 37"/>
              <p:cNvSpPr>
                <a:spLocks noChangeShapeType="1"/>
              </p:cNvSpPr>
              <p:nvPr/>
            </p:nvSpPr>
            <p:spPr bwMode="auto">
              <a:xfrm flipH="1" flipV="1">
                <a:off x="1564" y="2255"/>
                <a:ext cx="5" cy="20"/>
              </a:xfrm>
              <a:prstGeom prst="line">
                <a:avLst/>
              </a:prstGeom>
              <a:noFill/>
              <a:ln w="29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66" name="Line 38"/>
              <p:cNvSpPr>
                <a:spLocks noChangeShapeType="1"/>
              </p:cNvSpPr>
              <p:nvPr/>
            </p:nvSpPr>
            <p:spPr bwMode="auto">
              <a:xfrm flipH="1" flipV="1">
                <a:off x="1558" y="2234"/>
                <a:ext cx="6" cy="21"/>
              </a:xfrm>
              <a:prstGeom prst="line">
                <a:avLst/>
              </a:prstGeom>
              <a:noFill/>
              <a:ln w="29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67" name="Line 39"/>
              <p:cNvSpPr>
                <a:spLocks noChangeShapeType="1"/>
              </p:cNvSpPr>
              <p:nvPr/>
            </p:nvSpPr>
            <p:spPr bwMode="auto">
              <a:xfrm flipH="1" flipV="1">
                <a:off x="1552" y="2213"/>
                <a:ext cx="6" cy="21"/>
              </a:xfrm>
              <a:prstGeom prst="line">
                <a:avLst/>
              </a:prstGeom>
              <a:noFill/>
              <a:ln w="29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68" name="Line 40"/>
              <p:cNvSpPr>
                <a:spLocks noChangeShapeType="1"/>
              </p:cNvSpPr>
              <p:nvPr/>
            </p:nvSpPr>
            <p:spPr bwMode="auto">
              <a:xfrm flipH="1" flipV="1">
                <a:off x="1547" y="2191"/>
                <a:ext cx="5" cy="22"/>
              </a:xfrm>
              <a:prstGeom prst="line">
                <a:avLst/>
              </a:prstGeom>
              <a:noFill/>
              <a:ln w="28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69" name="Line 41"/>
              <p:cNvSpPr>
                <a:spLocks noChangeShapeType="1"/>
              </p:cNvSpPr>
              <p:nvPr/>
            </p:nvSpPr>
            <p:spPr bwMode="auto">
              <a:xfrm flipH="1" flipV="1">
                <a:off x="1541" y="2170"/>
                <a:ext cx="6" cy="21"/>
              </a:xfrm>
              <a:prstGeom prst="line">
                <a:avLst/>
              </a:prstGeom>
              <a:noFill/>
              <a:ln w="29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70" name="Line 42"/>
              <p:cNvSpPr>
                <a:spLocks noChangeShapeType="1"/>
              </p:cNvSpPr>
              <p:nvPr/>
            </p:nvSpPr>
            <p:spPr bwMode="auto">
              <a:xfrm flipH="1" flipV="1">
                <a:off x="1535" y="2151"/>
                <a:ext cx="6" cy="19"/>
              </a:xfrm>
              <a:prstGeom prst="line">
                <a:avLst/>
              </a:prstGeom>
              <a:noFill/>
              <a:ln w="30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71" name="Line 43"/>
              <p:cNvSpPr>
                <a:spLocks noChangeShapeType="1"/>
              </p:cNvSpPr>
              <p:nvPr/>
            </p:nvSpPr>
            <p:spPr bwMode="auto">
              <a:xfrm flipH="1" flipV="1">
                <a:off x="1529" y="2135"/>
                <a:ext cx="6" cy="16"/>
              </a:xfrm>
              <a:prstGeom prst="line">
                <a:avLst/>
              </a:prstGeom>
              <a:noFill/>
              <a:ln w="30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72" name="Line 44"/>
              <p:cNvSpPr>
                <a:spLocks noChangeShapeType="1"/>
              </p:cNvSpPr>
              <p:nvPr/>
            </p:nvSpPr>
            <p:spPr bwMode="auto">
              <a:xfrm flipH="1" flipV="1">
                <a:off x="1524" y="2121"/>
                <a:ext cx="5" cy="14"/>
              </a:xfrm>
              <a:prstGeom prst="line">
                <a:avLst/>
              </a:prstGeom>
              <a:noFill/>
              <a:ln w="30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73" name="Line 45"/>
              <p:cNvSpPr>
                <a:spLocks noChangeShapeType="1"/>
              </p:cNvSpPr>
              <p:nvPr/>
            </p:nvSpPr>
            <p:spPr bwMode="auto">
              <a:xfrm flipH="1" flipV="1">
                <a:off x="1518" y="2109"/>
                <a:ext cx="6" cy="12"/>
              </a:xfrm>
              <a:prstGeom prst="line">
                <a:avLst/>
              </a:prstGeom>
              <a:noFill/>
              <a:ln w="32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74" name="Line 46"/>
              <p:cNvSpPr>
                <a:spLocks noChangeShapeType="1"/>
              </p:cNvSpPr>
              <p:nvPr/>
            </p:nvSpPr>
            <p:spPr bwMode="auto">
              <a:xfrm flipH="1" flipV="1">
                <a:off x="1515" y="2105"/>
                <a:ext cx="3" cy="4"/>
              </a:xfrm>
              <a:prstGeom prst="line">
                <a:avLst/>
              </a:prstGeom>
              <a:noFill/>
              <a:ln w="33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75" name="Line 47"/>
              <p:cNvSpPr>
                <a:spLocks noChangeShapeType="1"/>
              </p:cNvSpPr>
              <p:nvPr/>
            </p:nvSpPr>
            <p:spPr bwMode="auto">
              <a:xfrm flipH="1" flipV="1">
                <a:off x="1512" y="2101"/>
                <a:ext cx="3" cy="4"/>
              </a:xfrm>
              <a:prstGeom prst="line">
                <a:avLst/>
              </a:prstGeom>
              <a:noFill/>
              <a:ln w="33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76" name="Line 48"/>
              <p:cNvSpPr>
                <a:spLocks noChangeShapeType="1"/>
              </p:cNvSpPr>
              <p:nvPr/>
            </p:nvSpPr>
            <p:spPr bwMode="auto">
              <a:xfrm flipH="1" flipV="1">
                <a:off x="1510" y="2098"/>
                <a:ext cx="2" cy="3"/>
              </a:xfrm>
              <a:prstGeom prst="line">
                <a:avLst/>
              </a:prstGeom>
              <a:noFill/>
              <a:ln w="33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77" name="Line 49"/>
              <p:cNvSpPr>
                <a:spLocks noChangeShapeType="1"/>
              </p:cNvSpPr>
              <p:nvPr/>
            </p:nvSpPr>
            <p:spPr bwMode="auto">
              <a:xfrm flipH="1" flipV="1">
                <a:off x="1506" y="2096"/>
                <a:ext cx="4" cy="2"/>
              </a:xfrm>
              <a:prstGeom prst="line">
                <a:avLst/>
              </a:prstGeom>
              <a:noFill/>
              <a:ln w="32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78" name="Line 50"/>
              <p:cNvSpPr>
                <a:spLocks noChangeShapeType="1"/>
              </p:cNvSpPr>
              <p:nvPr/>
            </p:nvSpPr>
            <p:spPr bwMode="auto">
              <a:xfrm flipH="1" flipV="1">
                <a:off x="1503" y="2094"/>
                <a:ext cx="3" cy="2"/>
              </a:xfrm>
              <a:prstGeom prst="line">
                <a:avLst/>
              </a:prstGeom>
              <a:noFill/>
              <a:ln w="33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79" name="Line 51"/>
              <p:cNvSpPr>
                <a:spLocks noChangeShapeType="1"/>
              </p:cNvSpPr>
              <p:nvPr/>
            </p:nvSpPr>
            <p:spPr bwMode="auto">
              <a:xfrm flipH="1" flipV="1">
                <a:off x="1498" y="2093"/>
                <a:ext cx="5" cy="1"/>
              </a:xfrm>
              <a:prstGeom prst="line">
                <a:avLst/>
              </a:prstGeom>
              <a:noFill/>
              <a:ln w="28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80" name="Line 52"/>
              <p:cNvSpPr>
                <a:spLocks noChangeShapeType="1"/>
              </p:cNvSpPr>
              <p:nvPr/>
            </p:nvSpPr>
            <p:spPr bwMode="auto">
              <a:xfrm flipH="1" flipV="1">
                <a:off x="1495" y="2092"/>
                <a:ext cx="3" cy="1"/>
              </a:xfrm>
              <a:prstGeom prst="line">
                <a:avLst/>
              </a:prstGeom>
              <a:noFill/>
              <a:ln w="30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81" name="Line 53"/>
              <p:cNvSpPr>
                <a:spLocks noChangeShapeType="1"/>
              </p:cNvSpPr>
              <p:nvPr/>
            </p:nvSpPr>
            <p:spPr bwMode="auto">
              <a:xfrm flipH="1">
                <a:off x="1492" y="2092"/>
                <a:ext cx="3" cy="1"/>
              </a:xfrm>
              <a:prstGeom prst="line">
                <a:avLst/>
              </a:prstGeom>
              <a:noFill/>
              <a:ln w="30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82" name="Line 54"/>
              <p:cNvSpPr>
                <a:spLocks noChangeShapeType="1"/>
              </p:cNvSpPr>
              <p:nvPr/>
            </p:nvSpPr>
            <p:spPr bwMode="auto">
              <a:xfrm flipH="1">
                <a:off x="1488" y="2093"/>
                <a:ext cx="4" cy="1"/>
              </a:xfrm>
              <a:prstGeom prst="line">
                <a:avLst/>
              </a:prstGeom>
              <a:noFill/>
              <a:ln w="29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83" name="Line 55"/>
              <p:cNvSpPr>
                <a:spLocks noChangeShapeType="1"/>
              </p:cNvSpPr>
              <p:nvPr/>
            </p:nvSpPr>
            <p:spPr bwMode="auto">
              <a:xfrm flipH="1">
                <a:off x="1484" y="2094"/>
                <a:ext cx="4" cy="2"/>
              </a:xfrm>
              <a:prstGeom prst="line">
                <a:avLst/>
              </a:prstGeom>
              <a:noFill/>
              <a:ln w="32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84" name="Line 56"/>
              <p:cNvSpPr>
                <a:spLocks noChangeShapeType="1"/>
              </p:cNvSpPr>
              <p:nvPr/>
            </p:nvSpPr>
            <p:spPr bwMode="auto">
              <a:xfrm flipH="1">
                <a:off x="1481" y="2096"/>
                <a:ext cx="3" cy="2"/>
              </a:xfrm>
              <a:prstGeom prst="line">
                <a:avLst/>
              </a:prstGeom>
              <a:noFill/>
              <a:ln w="33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85" name="Line 57"/>
              <p:cNvSpPr>
                <a:spLocks noChangeShapeType="1"/>
              </p:cNvSpPr>
              <p:nvPr/>
            </p:nvSpPr>
            <p:spPr bwMode="auto">
              <a:xfrm flipH="1">
                <a:off x="1478" y="2098"/>
                <a:ext cx="3" cy="4"/>
              </a:xfrm>
              <a:prstGeom prst="line">
                <a:avLst/>
              </a:prstGeom>
              <a:noFill/>
              <a:ln w="33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86" name="Line 58"/>
              <p:cNvSpPr>
                <a:spLocks noChangeShapeType="1"/>
              </p:cNvSpPr>
              <p:nvPr/>
            </p:nvSpPr>
            <p:spPr bwMode="auto">
              <a:xfrm flipH="1">
                <a:off x="1476" y="2102"/>
                <a:ext cx="2" cy="4"/>
              </a:xfrm>
              <a:prstGeom prst="line">
                <a:avLst/>
              </a:prstGeom>
              <a:noFill/>
              <a:ln w="32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87" name="Line 59"/>
              <p:cNvSpPr>
                <a:spLocks noChangeShapeType="1"/>
              </p:cNvSpPr>
              <p:nvPr/>
            </p:nvSpPr>
            <p:spPr bwMode="auto">
              <a:xfrm flipH="1">
                <a:off x="1473" y="2106"/>
                <a:ext cx="3" cy="4"/>
              </a:xfrm>
              <a:prstGeom prst="line">
                <a:avLst/>
              </a:prstGeom>
              <a:noFill/>
              <a:ln w="33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88" name="Line 60"/>
              <p:cNvSpPr>
                <a:spLocks noChangeShapeType="1"/>
              </p:cNvSpPr>
              <p:nvPr/>
            </p:nvSpPr>
            <p:spPr bwMode="auto">
              <a:xfrm flipH="1">
                <a:off x="1470" y="2110"/>
                <a:ext cx="3" cy="5"/>
              </a:xfrm>
              <a:prstGeom prst="line">
                <a:avLst/>
              </a:prstGeom>
              <a:noFill/>
              <a:ln w="32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89" name="Line 61"/>
              <p:cNvSpPr>
                <a:spLocks noChangeShapeType="1"/>
              </p:cNvSpPr>
              <p:nvPr/>
            </p:nvSpPr>
            <p:spPr bwMode="auto">
              <a:xfrm flipH="1">
                <a:off x="1467" y="2115"/>
                <a:ext cx="3" cy="7"/>
              </a:xfrm>
              <a:prstGeom prst="line">
                <a:avLst/>
              </a:prstGeom>
              <a:noFill/>
              <a:ln w="31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90" name="Line 62"/>
              <p:cNvSpPr>
                <a:spLocks noChangeShapeType="1"/>
              </p:cNvSpPr>
              <p:nvPr/>
            </p:nvSpPr>
            <p:spPr bwMode="auto">
              <a:xfrm flipH="1">
                <a:off x="1462" y="2122"/>
                <a:ext cx="5" cy="14"/>
              </a:xfrm>
              <a:prstGeom prst="line">
                <a:avLst/>
              </a:prstGeom>
              <a:noFill/>
              <a:ln w="30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91" name="Line 63"/>
              <p:cNvSpPr>
                <a:spLocks noChangeShapeType="1"/>
              </p:cNvSpPr>
              <p:nvPr/>
            </p:nvSpPr>
            <p:spPr bwMode="auto">
              <a:xfrm flipH="1">
                <a:off x="1456" y="2136"/>
                <a:ext cx="6" cy="18"/>
              </a:xfrm>
              <a:prstGeom prst="line">
                <a:avLst/>
              </a:prstGeom>
              <a:noFill/>
              <a:ln w="30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92" name="Line 64"/>
              <p:cNvSpPr>
                <a:spLocks noChangeShapeType="1"/>
              </p:cNvSpPr>
              <p:nvPr/>
            </p:nvSpPr>
            <p:spPr bwMode="auto">
              <a:xfrm flipH="1">
                <a:off x="1450" y="2154"/>
                <a:ext cx="6" cy="20"/>
              </a:xfrm>
              <a:prstGeom prst="line">
                <a:avLst/>
              </a:prstGeom>
              <a:noFill/>
              <a:ln w="29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93" name="Line 65"/>
              <p:cNvSpPr>
                <a:spLocks noChangeShapeType="1"/>
              </p:cNvSpPr>
              <p:nvPr/>
            </p:nvSpPr>
            <p:spPr bwMode="auto">
              <a:xfrm flipH="1">
                <a:off x="1444" y="2174"/>
                <a:ext cx="6" cy="22"/>
              </a:xfrm>
              <a:prstGeom prst="line">
                <a:avLst/>
              </a:prstGeom>
              <a:noFill/>
              <a:ln w="29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94" name="Line 66"/>
              <p:cNvSpPr>
                <a:spLocks noChangeShapeType="1"/>
              </p:cNvSpPr>
              <p:nvPr/>
            </p:nvSpPr>
            <p:spPr bwMode="auto">
              <a:xfrm flipH="1">
                <a:off x="1439" y="2196"/>
                <a:ext cx="5" cy="22"/>
              </a:xfrm>
              <a:prstGeom prst="line">
                <a:avLst/>
              </a:prstGeom>
              <a:noFill/>
              <a:ln w="28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95" name="Line 67"/>
              <p:cNvSpPr>
                <a:spLocks noChangeShapeType="1"/>
              </p:cNvSpPr>
              <p:nvPr/>
            </p:nvSpPr>
            <p:spPr bwMode="auto">
              <a:xfrm flipH="1">
                <a:off x="1433" y="2218"/>
                <a:ext cx="6" cy="22"/>
              </a:xfrm>
              <a:prstGeom prst="line">
                <a:avLst/>
              </a:prstGeom>
              <a:noFill/>
              <a:ln w="29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96" name="Line 68"/>
              <p:cNvSpPr>
                <a:spLocks noChangeShapeType="1"/>
              </p:cNvSpPr>
              <p:nvPr/>
            </p:nvSpPr>
            <p:spPr bwMode="auto">
              <a:xfrm flipH="1">
                <a:off x="1427" y="2240"/>
                <a:ext cx="6" cy="21"/>
              </a:xfrm>
              <a:prstGeom prst="line">
                <a:avLst/>
              </a:prstGeom>
              <a:noFill/>
              <a:ln w="29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97" name="Line 69"/>
              <p:cNvSpPr>
                <a:spLocks noChangeShapeType="1"/>
              </p:cNvSpPr>
              <p:nvPr/>
            </p:nvSpPr>
            <p:spPr bwMode="auto">
              <a:xfrm flipH="1">
                <a:off x="1422" y="2261"/>
                <a:ext cx="5" cy="21"/>
              </a:xfrm>
              <a:prstGeom prst="line">
                <a:avLst/>
              </a:prstGeom>
              <a:noFill/>
              <a:ln w="28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98" name="Line 70"/>
              <p:cNvSpPr>
                <a:spLocks noChangeShapeType="1"/>
              </p:cNvSpPr>
              <p:nvPr/>
            </p:nvSpPr>
            <p:spPr bwMode="auto">
              <a:xfrm flipH="1">
                <a:off x="1416" y="2282"/>
                <a:ext cx="6" cy="18"/>
              </a:xfrm>
              <a:prstGeom prst="line">
                <a:avLst/>
              </a:prstGeom>
              <a:noFill/>
              <a:ln w="30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99" name="Line 71"/>
              <p:cNvSpPr>
                <a:spLocks noChangeShapeType="1"/>
              </p:cNvSpPr>
              <p:nvPr/>
            </p:nvSpPr>
            <p:spPr bwMode="auto">
              <a:xfrm flipH="1">
                <a:off x="1410" y="2300"/>
                <a:ext cx="6" cy="15"/>
              </a:xfrm>
              <a:prstGeom prst="line">
                <a:avLst/>
              </a:prstGeom>
              <a:noFill/>
              <a:ln w="31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00" name="Line 72"/>
              <p:cNvSpPr>
                <a:spLocks noChangeShapeType="1"/>
              </p:cNvSpPr>
              <p:nvPr/>
            </p:nvSpPr>
            <p:spPr bwMode="auto">
              <a:xfrm flipH="1">
                <a:off x="1407" y="2315"/>
                <a:ext cx="3" cy="6"/>
              </a:xfrm>
              <a:prstGeom prst="line">
                <a:avLst/>
              </a:prstGeom>
              <a:noFill/>
              <a:ln w="32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01" name="Line 73"/>
              <p:cNvSpPr>
                <a:spLocks noChangeShapeType="1"/>
              </p:cNvSpPr>
              <p:nvPr/>
            </p:nvSpPr>
            <p:spPr bwMode="auto">
              <a:xfrm flipH="1">
                <a:off x="1405" y="2321"/>
                <a:ext cx="2" cy="6"/>
              </a:xfrm>
              <a:prstGeom prst="line">
                <a:avLst/>
              </a:prstGeom>
              <a:noFill/>
              <a:ln w="30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02" name="Line 74"/>
              <p:cNvSpPr>
                <a:spLocks noChangeShapeType="1"/>
              </p:cNvSpPr>
              <p:nvPr/>
            </p:nvSpPr>
            <p:spPr bwMode="auto">
              <a:xfrm flipH="1">
                <a:off x="1404" y="2327"/>
                <a:ext cx="1" cy="1"/>
              </a:xfrm>
              <a:prstGeom prst="line">
                <a:avLst/>
              </a:prstGeom>
              <a:noFill/>
              <a:ln w="24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03" name="Line 75"/>
              <p:cNvSpPr>
                <a:spLocks noChangeShapeType="1"/>
              </p:cNvSpPr>
              <p:nvPr/>
            </p:nvSpPr>
            <p:spPr bwMode="auto">
              <a:xfrm>
                <a:off x="1404" y="2327"/>
                <a:ext cx="1" cy="1"/>
              </a:xfrm>
              <a:prstGeom prst="line">
                <a:avLst/>
              </a:prstGeom>
              <a:noFill/>
              <a:ln w="24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04" name="Line 76"/>
              <p:cNvSpPr>
                <a:spLocks noChangeShapeType="1"/>
              </p:cNvSpPr>
              <p:nvPr/>
            </p:nvSpPr>
            <p:spPr bwMode="auto">
              <a:xfrm>
                <a:off x="1404" y="2327"/>
                <a:ext cx="1" cy="1"/>
              </a:xfrm>
              <a:prstGeom prst="line">
                <a:avLst/>
              </a:prstGeom>
              <a:noFill/>
              <a:ln w="24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05" name="Line 77"/>
              <p:cNvSpPr>
                <a:spLocks noChangeShapeType="1"/>
              </p:cNvSpPr>
              <p:nvPr/>
            </p:nvSpPr>
            <p:spPr bwMode="auto">
              <a:xfrm flipV="1">
                <a:off x="1404" y="2326"/>
                <a:ext cx="1" cy="1"/>
              </a:xfrm>
              <a:prstGeom prst="line">
                <a:avLst/>
              </a:prstGeom>
              <a:noFill/>
              <a:ln w="24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06" name="Line 78"/>
              <p:cNvSpPr>
                <a:spLocks noChangeShapeType="1"/>
              </p:cNvSpPr>
              <p:nvPr/>
            </p:nvSpPr>
            <p:spPr bwMode="auto">
              <a:xfrm flipH="1" flipV="1">
                <a:off x="1401" y="2320"/>
                <a:ext cx="3" cy="6"/>
              </a:xfrm>
              <a:prstGeom prst="line">
                <a:avLst/>
              </a:prstGeom>
              <a:noFill/>
              <a:ln w="32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07" name="Line 79"/>
              <p:cNvSpPr>
                <a:spLocks noChangeShapeType="1"/>
              </p:cNvSpPr>
              <p:nvPr/>
            </p:nvSpPr>
            <p:spPr bwMode="auto">
              <a:xfrm flipH="1" flipV="1">
                <a:off x="1398" y="2314"/>
                <a:ext cx="3" cy="6"/>
              </a:xfrm>
              <a:prstGeom prst="line">
                <a:avLst/>
              </a:prstGeom>
              <a:noFill/>
              <a:ln w="32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08" name="Line 80"/>
              <p:cNvSpPr>
                <a:spLocks noChangeShapeType="1"/>
              </p:cNvSpPr>
              <p:nvPr/>
            </p:nvSpPr>
            <p:spPr bwMode="auto">
              <a:xfrm flipH="1" flipV="1">
                <a:off x="1393" y="2298"/>
                <a:ext cx="5" cy="16"/>
              </a:xfrm>
              <a:prstGeom prst="line">
                <a:avLst/>
              </a:prstGeom>
              <a:noFill/>
              <a:ln w="30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09" name="Line 81"/>
              <p:cNvSpPr>
                <a:spLocks noChangeShapeType="1"/>
              </p:cNvSpPr>
              <p:nvPr/>
            </p:nvSpPr>
            <p:spPr bwMode="auto">
              <a:xfrm flipH="1" flipV="1">
                <a:off x="1387" y="2279"/>
                <a:ext cx="6" cy="19"/>
              </a:xfrm>
              <a:prstGeom prst="line">
                <a:avLst/>
              </a:prstGeom>
              <a:noFill/>
              <a:ln w="30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10" name="Line 82"/>
              <p:cNvSpPr>
                <a:spLocks noChangeShapeType="1"/>
              </p:cNvSpPr>
              <p:nvPr/>
            </p:nvSpPr>
            <p:spPr bwMode="auto">
              <a:xfrm flipH="1" flipV="1">
                <a:off x="1381" y="2258"/>
                <a:ext cx="6" cy="21"/>
              </a:xfrm>
              <a:prstGeom prst="line">
                <a:avLst/>
              </a:prstGeom>
              <a:noFill/>
              <a:ln w="29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11" name="Line 83"/>
              <p:cNvSpPr>
                <a:spLocks noChangeShapeType="1"/>
              </p:cNvSpPr>
              <p:nvPr/>
            </p:nvSpPr>
            <p:spPr bwMode="auto">
              <a:xfrm flipH="1" flipV="1">
                <a:off x="1375" y="2236"/>
                <a:ext cx="6" cy="22"/>
              </a:xfrm>
              <a:prstGeom prst="line">
                <a:avLst/>
              </a:prstGeom>
              <a:noFill/>
              <a:ln w="29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12" name="Line 84"/>
              <p:cNvSpPr>
                <a:spLocks noChangeShapeType="1"/>
              </p:cNvSpPr>
              <p:nvPr/>
            </p:nvSpPr>
            <p:spPr bwMode="auto">
              <a:xfrm flipH="1" flipV="1">
                <a:off x="1370" y="2213"/>
                <a:ext cx="5" cy="23"/>
              </a:xfrm>
              <a:prstGeom prst="line">
                <a:avLst/>
              </a:prstGeom>
              <a:noFill/>
              <a:ln w="28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13" name="Line 85"/>
              <p:cNvSpPr>
                <a:spLocks noChangeShapeType="1"/>
              </p:cNvSpPr>
              <p:nvPr/>
            </p:nvSpPr>
            <p:spPr bwMode="auto">
              <a:xfrm flipH="1" flipV="1">
                <a:off x="1364" y="2190"/>
                <a:ext cx="6" cy="23"/>
              </a:xfrm>
              <a:prstGeom prst="line">
                <a:avLst/>
              </a:prstGeom>
              <a:noFill/>
              <a:ln w="29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14" name="Line 86"/>
              <p:cNvSpPr>
                <a:spLocks noChangeShapeType="1"/>
              </p:cNvSpPr>
              <p:nvPr/>
            </p:nvSpPr>
            <p:spPr bwMode="auto">
              <a:xfrm flipH="1" flipV="1">
                <a:off x="1358" y="2168"/>
                <a:ext cx="6" cy="22"/>
              </a:xfrm>
              <a:prstGeom prst="line">
                <a:avLst/>
              </a:prstGeom>
              <a:noFill/>
              <a:ln w="29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15" name="Line 87"/>
              <p:cNvSpPr>
                <a:spLocks noChangeShapeType="1"/>
              </p:cNvSpPr>
              <p:nvPr/>
            </p:nvSpPr>
            <p:spPr bwMode="auto">
              <a:xfrm flipH="1" flipV="1">
                <a:off x="1353" y="2148"/>
                <a:ext cx="5" cy="20"/>
              </a:xfrm>
              <a:prstGeom prst="line">
                <a:avLst/>
              </a:prstGeom>
              <a:noFill/>
              <a:ln w="29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16" name="Line 88"/>
              <p:cNvSpPr>
                <a:spLocks noChangeShapeType="1"/>
              </p:cNvSpPr>
              <p:nvPr/>
            </p:nvSpPr>
            <p:spPr bwMode="auto">
              <a:xfrm flipH="1" flipV="1">
                <a:off x="1347" y="2131"/>
                <a:ext cx="6" cy="17"/>
              </a:xfrm>
              <a:prstGeom prst="line">
                <a:avLst/>
              </a:prstGeom>
              <a:noFill/>
              <a:ln w="30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17" name="Line 89"/>
              <p:cNvSpPr>
                <a:spLocks noChangeShapeType="1"/>
              </p:cNvSpPr>
              <p:nvPr/>
            </p:nvSpPr>
            <p:spPr bwMode="auto">
              <a:xfrm flipH="1" flipV="1">
                <a:off x="1341" y="2117"/>
                <a:ext cx="6" cy="14"/>
              </a:xfrm>
              <a:prstGeom prst="line">
                <a:avLst/>
              </a:prstGeom>
              <a:noFill/>
              <a:ln w="31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18" name="Line 90"/>
              <p:cNvSpPr>
                <a:spLocks noChangeShapeType="1"/>
              </p:cNvSpPr>
              <p:nvPr/>
            </p:nvSpPr>
            <p:spPr bwMode="auto">
              <a:xfrm flipH="1" flipV="1">
                <a:off x="1338" y="2111"/>
                <a:ext cx="3" cy="6"/>
              </a:xfrm>
              <a:prstGeom prst="line">
                <a:avLst/>
              </a:prstGeom>
              <a:noFill/>
              <a:ln w="32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19" name="Line 91"/>
              <p:cNvSpPr>
                <a:spLocks noChangeShapeType="1"/>
              </p:cNvSpPr>
              <p:nvPr/>
            </p:nvSpPr>
            <p:spPr bwMode="auto">
              <a:xfrm flipH="1" flipV="1">
                <a:off x="1336" y="2106"/>
                <a:ext cx="2" cy="5"/>
              </a:xfrm>
              <a:prstGeom prst="line">
                <a:avLst/>
              </a:prstGeom>
              <a:noFill/>
              <a:ln w="31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20" name="Line 92"/>
              <p:cNvSpPr>
                <a:spLocks noChangeShapeType="1"/>
              </p:cNvSpPr>
              <p:nvPr/>
            </p:nvSpPr>
            <p:spPr bwMode="auto">
              <a:xfrm flipH="1" flipV="1">
                <a:off x="1333" y="2102"/>
                <a:ext cx="3" cy="4"/>
              </a:xfrm>
              <a:prstGeom prst="line">
                <a:avLst/>
              </a:prstGeom>
              <a:noFill/>
              <a:ln w="33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21" name="Line 93"/>
              <p:cNvSpPr>
                <a:spLocks noChangeShapeType="1"/>
              </p:cNvSpPr>
              <p:nvPr/>
            </p:nvSpPr>
            <p:spPr bwMode="auto">
              <a:xfrm flipH="1" flipV="1">
                <a:off x="1330" y="2099"/>
                <a:ext cx="3" cy="3"/>
              </a:xfrm>
              <a:prstGeom prst="line">
                <a:avLst/>
              </a:prstGeom>
              <a:noFill/>
              <a:ln w="33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22" name="Line 94"/>
              <p:cNvSpPr>
                <a:spLocks noChangeShapeType="1"/>
              </p:cNvSpPr>
              <p:nvPr/>
            </p:nvSpPr>
            <p:spPr bwMode="auto">
              <a:xfrm flipH="1" flipV="1">
                <a:off x="1327" y="2096"/>
                <a:ext cx="3" cy="3"/>
              </a:xfrm>
              <a:prstGeom prst="line">
                <a:avLst/>
              </a:prstGeom>
              <a:noFill/>
              <a:ln w="33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23" name="Line 95"/>
              <p:cNvSpPr>
                <a:spLocks noChangeShapeType="1"/>
              </p:cNvSpPr>
              <p:nvPr/>
            </p:nvSpPr>
            <p:spPr bwMode="auto">
              <a:xfrm flipH="1" flipV="1">
                <a:off x="1323" y="2094"/>
                <a:ext cx="4" cy="2"/>
              </a:xfrm>
              <a:prstGeom prst="line">
                <a:avLst/>
              </a:prstGeom>
              <a:noFill/>
              <a:ln w="32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24" name="Line 96"/>
              <p:cNvSpPr>
                <a:spLocks noChangeShapeType="1"/>
              </p:cNvSpPr>
              <p:nvPr/>
            </p:nvSpPr>
            <p:spPr bwMode="auto">
              <a:xfrm flipH="1" flipV="1">
                <a:off x="1321" y="2093"/>
                <a:ext cx="2" cy="1"/>
              </a:xfrm>
              <a:prstGeom prst="line">
                <a:avLst/>
              </a:prstGeom>
              <a:noFill/>
              <a:ln w="32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25" name="Line 97"/>
              <p:cNvSpPr>
                <a:spLocks noChangeShapeType="1"/>
              </p:cNvSpPr>
              <p:nvPr/>
            </p:nvSpPr>
            <p:spPr bwMode="auto">
              <a:xfrm flipH="1" flipV="1">
                <a:off x="1316" y="2092"/>
                <a:ext cx="5" cy="1"/>
              </a:xfrm>
              <a:prstGeom prst="line">
                <a:avLst/>
              </a:prstGeom>
              <a:noFill/>
              <a:ln w="28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26" name="Line 98"/>
              <p:cNvSpPr>
                <a:spLocks noChangeShapeType="1"/>
              </p:cNvSpPr>
              <p:nvPr/>
            </p:nvSpPr>
            <p:spPr bwMode="auto">
              <a:xfrm flipH="1">
                <a:off x="1312" y="2092"/>
                <a:ext cx="4" cy="1"/>
              </a:xfrm>
              <a:prstGeom prst="line">
                <a:avLst/>
              </a:prstGeom>
              <a:noFill/>
              <a:ln w="29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27" name="Line 99"/>
              <p:cNvSpPr>
                <a:spLocks noChangeShapeType="1"/>
              </p:cNvSpPr>
              <p:nvPr/>
            </p:nvSpPr>
            <p:spPr bwMode="auto">
              <a:xfrm flipH="1">
                <a:off x="1308" y="2093"/>
                <a:ext cx="4" cy="1"/>
              </a:xfrm>
              <a:prstGeom prst="line">
                <a:avLst/>
              </a:prstGeom>
              <a:noFill/>
              <a:ln w="24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28" name="Line 100"/>
              <p:cNvSpPr>
                <a:spLocks noChangeShapeType="1"/>
              </p:cNvSpPr>
              <p:nvPr/>
            </p:nvSpPr>
            <p:spPr bwMode="auto">
              <a:xfrm>
                <a:off x="1308" y="2093"/>
                <a:ext cx="1" cy="1"/>
              </a:xfrm>
              <a:prstGeom prst="line">
                <a:avLst/>
              </a:prstGeom>
              <a:noFill/>
              <a:ln w="24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29" name="Line 101"/>
              <p:cNvSpPr>
                <a:spLocks noChangeShapeType="1"/>
              </p:cNvSpPr>
              <p:nvPr/>
            </p:nvSpPr>
            <p:spPr bwMode="auto">
              <a:xfrm flipH="1">
                <a:off x="1306" y="2094"/>
                <a:ext cx="2" cy="1"/>
              </a:xfrm>
              <a:prstGeom prst="line">
                <a:avLst/>
              </a:prstGeom>
              <a:noFill/>
              <a:ln w="32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30" name="Line 102"/>
              <p:cNvSpPr>
                <a:spLocks noChangeShapeType="1"/>
              </p:cNvSpPr>
              <p:nvPr/>
            </p:nvSpPr>
            <p:spPr bwMode="auto">
              <a:xfrm flipH="1">
                <a:off x="1302" y="2095"/>
                <a:ext cx="4" cy="3"/>
              </a:xfrm>
              <a:prstGeom prst="line">
                <a:avLst/>
              </a:prstGeom>
              <a:noFill/>
              <a:ln w="33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31" name="Line 103"/>
              <p:cNvSpPr>
                <a:spLocks noChangeShapeType="1"/>
              </p:cNvSpPr>
              <p:nvPr/>
            </p:nvSpPr>
            <p:spPr bwMode="auto">
              <a:xfrm flipH="1">
                <a:off x="1299" y="2098"/>
                <a:ext cx="3" cy="4"/>
              </a:xfrm>
              <a:prstGeom prst="line">
                <a:avLst/>
              </a:prstGeom>
              <a:noFill/>
              <a:ln w="33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32" name="Line 104"/>
              <p:cNvSpPr>
                <a:spLocks noChangeShapeType="1"/>
              </p:cNvSpPr>
              <p:nvPr/>
            </p:nvSpPr>
            <p:spPr bwMode="auto">
              <a:xfrm flipH="1">
                <a:off x="1296" y="2102"/>
                <a:ext cx="3" cy="4"/>
              </a:xfrm>
              <a:prstGeom prst="line">
                <a:avLst/>
              </a:prstGeom>
              <a:noFill/>
              <a:ln w="33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33" name="Line 105"/>
              <p:cNvSpPr>
                <a:spLocks noChangeShapeType="1"/>
              </p:cNvSpPr>
              <p:nvPr/>
            </p:nvSpPr>
            <p:spPr bwMode="auto">
              <a:xfrm flipH="1">
                <a:off x="1294" y="2106"/>
                <a:ext cx="2" cy="5"/>
              </a:xfrm>
              <a:prstGeom prst="line">
                <a:avLst/>
              </a:prstGeom>
              <a:noFill/>
              <a:ln w="31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34" name="Line 106"/>
              <p:cNvSpPr>
                <a:spLocks noChangeShapeType="1"/>
              </p:cNvSpPr>
              <p:nvPr/>
            </p:nvSpPr>
            <p:spPr bwMode="auto">
              <a:xfrm flipH="1">
                <a:off x="1291" y="2111"/>
                <a:ext cx="3" cy="7"/>
              </a:xfrm>
              <a:prstGeom prst="line">
                <a:avLst/>
              </a:prstGeom>
              <a:noFill/>
              <a:ln w="31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35" name="Line 107"/>
              <p:cNvSpPr>
                <a:spLocks noChangeShapeType="1"/>
              </p:cNvSpPr>
              <p:nvPr/>
            </p:nvSpPr>
            <p:spPr bwMode="auto">
              <a:xfrm flipH="1">
                <a:off x="1288" y="2118"/>
                <a:ext cx="3" cy="8"/>
              </a:xfrm>
              <a:prstGeom prst="line">
                <a:avLst/>
              </a:prstGeom>
              <a:noFill/>
              <a:ln w="30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36" name="Line 108"/>
              <p:cNvSpPr>
                <a:spLocks noChangeShapeType="1"/>
              </p:cNvSpPr>
              <p:nvPr/>
            </p:nvSpPr>
            <p:spPr bwMode="auto">
              <a:xfrm flipH="1">
                <a:off x="1285" y="2126"/>
                <a:ext cx="3" cy="9"/>
              </a:xfrm>
              <a:prstGeom prst="line">
                <a:avLst/>
              </a:prstGeom>
              <a:noFill/>
              <a:ln w="30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37" name="Line 109"/>
              <p:cNvSpPr>
                <a:spLocks noChangeShapeType="1"/>
              </p:cNvSpPr>
              <p:nvPr/>
            </p:nvSpPr>
            <p:spPr bwMode="auto">
              <a:xfrm flipH="1">
                <a:off x="1283" y="2135"/>
                <a:ext cx="2" cy="9"/>
              </a:xfrm>
              <a:prstGeom prst="line">
                <a:avLst/>
              </a:prstGeom>
              <a:noFill/>
              <a:ln w="28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38" name="Line 110"/>
              <p:cNvSpPr>
                <a:spLocks noChangeShapeType="1"/>
              </p:cNvSpPr>
              <p:nvPr/>
            </p:nvSpPr>
            <p:spPr bwMode="auto">
              <a:xfrm flipH="1">
                <a:off x="1280" y="2144"/>
                <a:ext cx="3" cy="12"/>
              </a:xfrm>
              <a:prstGeom prst="line">
                <a:avLst/>
              </a:prstGeom>
              <a:noFill/>
              <a:ln w="29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39" name="Line 111"/>
              <p:cNvSpPr>
                <a:spLocks noChangeShapeType="1"/>
              </p:cNvSpPr>
              <p:nvPr/>
            </p:nvSpPr>
            <p:spPr bwMode="auto">
              <a:xfrm flipH="1">
                <a:off x="1274" y="2156"/>
                <a:ext cx="6" cy="25"/>
              </a:xfrm>
              <a:prstGeom prst="line">
                <a:avLst/>
              </a:prstGeom>
              <a:noFill/>
              <a:ln w="28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40" name="Line 112"/>
              <p:cNvSpPr>
                <a:spLocks noChangeShapeType="1"/>
              </p:cNvSpPr>
              <p:nvPr/>
            </p:nvSpPr>
            <p:spPr bwMode="auto">
              <a:xfrm flipH="1">
                <a:off x="1269" y="2181"/>
                <a:ext cx="5" cy="27"/>
              </a:xfrm>
              <a:prstGeom prst="line">
                <a:avLst/>
              </a:prstGeom>
              <a:noFill/>
              <a:ln w="27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41" name="Line 113"/>
              <p:cNvSpPr>
                <a:spLocks noChangeShapeType="1"/>
              </p:cNvSpPr>
              <p:nvPr/>
            </p:nvSpPr>
            <p:spPr bwMode="auto">
              <a:xfrm flipH="1">
                <a:off x="1268" y="2208"/>
                <a:ext cx="1" cy="5"/>
              </a:xfrm>
              <a:prstGeom prst="line">
                <a:avLst/>
              </a:prstGeom>
              <a:noFill/>
              <a:ln w="28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42" name="Line 114"/>
              <p:cNvSpPr>
                <a:spLocks noChangeShapeType="1"/>
              </p:cNvSpPr>
              <p:nvPr/>
            </p:nvSpPr>
            <p:spPr bwMode="auto">
              <a:xfrm flipH="1">
                <a:off x="1262" y="2213"/>
                <a:ext cx="6" cy="29"/>
              </a:xfrm>
              <a:prstGeom prst="line">
                <a:avLst/>
              </a:prstGeom>
              <a:noFill/>
              <a:ln w="28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43" name="Line 115"/>
              <p:cNvSpPr>
                <a:spLocks noChangeShapeType="1"/>
              </p:cNvSpPr>
              <p:nvPr/>
            </p:nvSpPr>
            <p:spPr bwMode="auto">
              <a:xfrm flipH="1">
                <a:off x="1256" y="2242"/>
                <a:ext cx="6" cy="30"/>
              </a:xfrm>
              <a:prstGeom prst="line">
                <a:avLst/>
              </a:prstGeom>
              <a:noFill/>
              <a:ln w="28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44" name="Line 116"/>
              <p:cNvSpPr>
                <a:spLocks noChangeShapeType="1"/>
              </p:cNvSpPr>
              <p:nvPr/>
            </p:nvSpPr>
            <p:spPr bwMode="auto">
              <a:xfrm flipH="1">
                <a:off x="1251" y="2272"/>
                <a:ext cx="5" cy="29"/>
              </a:xfrm>
              <a:prstGeom prst="line">
                <a:avLst/>
              </a:prstGeom>
              <a:noFill/>
              <a:ln w="27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45" name="Line 117"/>
              <p:cNvSpPr>
                <a:spLocks noChangeShapeType="1"/>
              </p:cNvSpPr>
              <p:nvPr/>
            </p:nvSpPr>
            <p:spPr bwMode="auto">
              <a:xfrm>
                <a:off x="1251" y="2301"/>
                <a:ext cx="1" cy="1"/>
              </a:xfrm>
              <a:prstGeom prst="line">
                <a:avLst/>
              </a:prstGeom>
              <a:noFill/>
              <a:ln w="24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46" name="Line 118"/>
              <p:cNvSpPr>
                <a:spLocks noChangeShapeType="1"/>
              </p:cNvSpPr>
              <p:nvPr/>
            </p:nvSpPr>
            <p:spPr bwMode="auto">
              <a:xfrm flipH="1">
                <a:off x="1246" y="2301"/>
                <a:ext cx="5" cy="24"/>
              </a:xfrm>
              <a:prstGeom prst="line">
                <a:avLst/>
              </a:prstGeom>
              <a:noFill/>
              <a:ln w="28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47" name="Line 119"/>
              <p:cNvSpPr>
                <a:spLocks noChangeShapeType="1"/>
              </p:cNvSpPr>
              <p:nvPr/>
            </p:nvSpPr>
            <p:spPr bwMode="auto">
              <a:xfrm flipH="1">
                <a:off x="1240" y="2325"/>
                <a:ext cx="6" cy="26"/>
              </a:xfrm>
              <a:prstGeom prst="line">
                <a:avLst/>
              </a:prstGeom>
              <a:noFill/>
              <a:ln w="28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48" name="Line 120"/>
              <p:cNvSpPr>
                <a:spLocks noChangeShapeType="1"/>
              </p:cNvSpPr>
              <p:nvPr/>
            </p:nvSpPr>
            <p:spPr bwMode="auto">
              <a:xfrm flipH="1">
                <a:off x="1237" y="2351"/>
                <a:ext cx="3" cy="12"/>
              </a:xfrm>
              <a:prstGeom prst="line">
                <a:avLst/>
              </a:prstGeom>
              <a:noFill/>
              <a:ln w="29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49" name="Line 121"/>
              <p:cNvSpPr>
                <a:spLocks noChangeShapeType="1"/>
              </p:cNvSpPr>
              <p:nvPr/>
            </p:nvSpPr>
            <p:spPr bwMode="auto">
              <a:xfrm flipH="1">
                <a:off x="1234" y="2363"/>
                <a:ext cx="3" cy="11"/>
              </a:xfrm>
              <a:prstGeom prst="line">
                <a:avLst/>
              </a:prstGeom>
              <a:noFill/>
              <a:ln w="29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50" name="Line 122"/>
              <p:cNvSpPr>
                <a:spLocks noChangeShapeType="1"/>
              </p:cNvSpPr>
              <p:nvPr/>
            </p:nvSpPr>
            <p:spPr bwMode="auto">
              <a:xfrm flipH="1">
                <a:off x="1232" y="2374"/>
                <a:ext cx="2" cy="10"/>
              </a:xfrm>
              <a:prstGeom prst="line">
                <a:avLst/>
              </a:prstGeom>
              <a:noFill/>
              <a:ln w="28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51" name="Line 123"/>
              <p:cNvSpPr>
                <a:spLocks noChangeShapeType="1"/>
              </p:cNvSpPr>
              <p:nvPr/>
            </p:nvSpPr>
            <p:spPr bwMode="auto">
              <a:xfrm flipH="1">
                <a:off x="1229" y="2384"/>
                <a:ext cx="3" cy="8"/>
              </a:xfrm>
              <a:prstGeom prst="line">
                <a:avLst/>
              </a:prstGeom>
              <a:noFill/>
              <a:ln w="30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52" name="Line 124"/>
              <p:cNvSpPr>
                <a:spLocks noChangeShapeType="1"/>
              </p:cNvSpPr>
              <p:nvPr/>
            </p:nvSpPr>
            <p:spPr bwMode="auto">
              <a:xfrm flipH="1">
                <a:off x="1226" y="2392"/>
                <a:ext cx="3" cy="8"/>
              </a:xfrm>
              <a:prstGeom prst="line">
                <a:avLst/>
              </a:prstGeom>
              <a:noFill/>
              <a:ln w="30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53" name="Line 125"/>
              <p:cNvSpPr>
                <a:spLocks noChangeShapeType="1"/>
              </p:cNvSpPr>
              <p:nvPr/>
            </p:nvSpPr>
            <p:spPr bwMode="auto">
              <a:xfrm flipH="1">
                <a:off x="1223" y="2400"/>
                <a:ext cx="3" cy="5"/>
              </a:xfrm>
              <a:prstGeom prst="line">
                <a:avLst/>
              </a:prstGeom>
              <a:noFill/>
              <a:ln w="32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54" name="Line 126"/>
              <p:cNvSpPr>
                <a:spLocks noChangeShapeType="1"/>
              </p:cNvSpPr>
              <p:nvPr/>
            </p:nvSpPr>
            <p:spPr bwMode="auto">
              <a:xfrm flipH="1" flipV="1">
                <a:off x="1220" y="2401"/>
                <a:ext cx="3" cy="4"/>
              </a:xfrm>
              <a:prstGeom prst="line">
                <a:avLst/>
              </a:prstGeom>
              <a:noFill/>
              <a:ln w="33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55" name="Line 127"/>
              <p:cNvSpPr>
                <a:spLocks noChangeShapeType="1"/>
              </p:cNvSpPr>
              <p:nvPr/>
            </p:nvSpPr>
            <p:spPr bwMode="auto">
              <a:xfrm flipH="1" flipV="1">
                <a:off x="1215" y="2394"/>
                <a:ext cx="5" cy="7"/>
              </a:xfrm>
              <a:prstGeom prst="line">
                <a:avLst/>
              </a:prstGeom>
              <a:noFill/>
              <a:ln w="33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56" name="Line 128"/>
              <p:cNvSpPr>
                <a:spLocks noChangeShapeType="1"/>
              </p:cNvSpPr>
              <p:nvPr/>
            </p:nvSpPr>
            <p:spPr bwMode="auto">
              <a:xfrm>
                <a:off x="1215" y="2394"/>
                <a:ext cx="1" cy="1"/>
              </a:xfrm>
              <a:prstGeom prst="line">
                <a:avLst/>
              </a:prstGeom>
              <a:noFill/>
              <a:ln w="24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57" name="Line 129"/>
              <p:cNvSpPr>
                <a:spLocks noChangeShapeType="1"/>
              </p:cNvSpPr>
              <p:nvPr/>
            </p:nvSpPr>
            <p:spPr bwMode="auto">
              <a:xfrm flipH="1" flipV="1">
                <a:off x="1213" y="2390"/>
                <a:ext cx="2" cy="4"/>
              </a:xfrm>
              <a:prstGeom prst="line">
                <a:avLst/>
              </a:prstGeom>
              <a:noFill/>
              <a:ln w="32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58" name="Line 130"/>
              <p:cNvSpPr>
                <a:spLocks noChangeShapeType="1"/>
              </p:cNvSpPr>
              <p:nvPr/>
            </p:nvSpPr>
            <p:spPr bwMode="auto">
              <a:xfrm flipH="1" flipV="1">
                <a:off x="1207" y="2381"/>
                <a:ext cx="6" cy="9"/>
              </a:xfrm>
              <a:prstGeom prst="line">
                <a:avLst/>
              </a:prstGeom>
              <a:noFill/>
              <a:ln w="33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59" name="Line 131"/>
              <p:cNvSpPr>
                <a:spLocks noChangeShapeType="1"/>
              </p:cNvSpPr>
              <p:nvPr/>
            </p:nvSpPr>
            <p:spPr bwMode="auto">
              <a:xfrm flipH="1" flipV="1">
                <a:off x="1202" y="2371"/>
                <a:ext cx="5" cy="10"/>
              </a:xfrm>
              <a:prstGeom prst="line">
                <a:avLst/>
              </a:prstGeom>
              <a:noFill/>
              <a:ln w="32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60" name="Line 132"/>
              <p:cNvSpPr>
                <a:spLocks noChangeShapeType="1"/>
              </p:cNvSpPr>
              <p:nvPr/>
            </p:nvSpPr>
            <p:spPr bwMode="auto">
              <a:xfrm flipH="1" flipV="1">
                <a:off x="1196" y="2360"/>
                <a:ext cx="6" cy="11"/>
              </a:xfrm>
              <a:prstGeom prst="line">
                <a:avLst/>
              </a:prstGeom>
              <a:noFill/>
              <a:ln w="32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61" name="Line 133"/>
              <p:cNvSpPr>
                <a:spLocks noChangeShapeType="1"/>
              </p:cNvSpPr>
              <p:nvPr/>
            </p:nvSpPr>
            <p:spPr bwMode="auto">
              <a:xfrm flipH="1" flipV="1">
                <a:off x="1184" y="2334"/>
                <a:ext cx="12" cy="26"/>
              </a:xfrm>
              <a:prstGeom prst="line">
                <a:avLst/>
              </a:prstGeom>
              <a:noFill/>
              <a:ln w="31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62" name="Line 134"/>
              <p:cNvSpPr>
                <a:spLocks noChangeShapeType="1"/>
              </p:cNvSpPr>
              <p:nvPr/>
            </p:nvSpPr>
            <p:spPr bwMode="auto">
              <a:xfrm flipH="1" flipV="1">
                <a:off x="1171" y="2306"/>
                <a:ext cx="13" cy="28"/>
              </a:xfrm>
              <a:prstGeom prst="line">
                <a:avLst/>
              </a:prstGeom>
              <a:noFill/>
              <a:ln w="31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63" name="Line 135"/>
              <p:cNvSpPr>
                <a:spLocks noChangeShapeType="1"/>
              </p:cNvSpPr>
              <p:nvPr/>
            </p:nvSpPr>
            <p:spPr bwMode="auto">
              <a:xfrm flipH="1" flipV="1">
                <a:off x="1159" y="2275"/>
                <a:ext cx="12" cy="31"/>
              </a:xfrm>
              <a:prstGeom prst="line">
                <a:avLst/>
              </a:prstGeom>
              <a:noFill/>
              <a:ln w="31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64" name="Line 136"/>
              <p:cNvSpPr>
                <a:spLocks noChangeShapeType="1"/>
              </p:cNvSpPr>
              <p:nvPr/>
            </p:nvSpPr>
            <p:spPr bwMode="auto">
              <a:xfrm flipH="1" flipV="1">
                <a:off x="1148" y="2243"/>
                <a:ext cx="11" cy="32"/>
              </a:xfrm>
              <a:prstGeom prst="line">
                <a:avLst/>
              </a:prstGeom>
              <a:noFill/>
              <a:ln w="30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65" name="Line 137"/>
              <p:cNvSpPr>
                <a:spLocks noChangeShapeType="1"/>
              </p:cNvSpPr>
              <p:nvPr/>
            </p:nvSpPr>
            <p:spPr bwMode="auto">
              <a:xfrm flipH="1" flipV="1">
                <a:off x="1138" y="2209"/>
                <a:ext cx="10" cy="34"/>
              </a:xfrm>
              <a:prstGeom prst="line">
                <a:avLst/>
              </a:prstGeom>
              <a:noFill/>
              <a:ln w="29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66" name="Line 138"/>
              <p:cNvSpPr>
                <a:spLocks noChangeShapeType="1"/>
              </p:cNvSpPr>
              <p:nvPr/>
            </p:nvSpPr>
            <p:spPr bwMode="auto">
              <a:xfrm flipH="1" flipV="1">
                <a:off x="1130" y="2179"/>
                <a:ext cx="8" cy="30"/>
              </a:xfrm>
              <a:prstGeom prst="line">
                <a:avLst/>
              </a:prstGeom>
              <a:noFill/>
              <a:ln w="29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67" name="Line 139"/>
              <p:cNvSpPr>
                <a:spLocks noChangeShapeType="1"/>
              </p:cNvSpPr>
              <p:nvPr/>
            </p:nvSpPr>
            <p:spPr bwMode="auto">
              <a:xfrm flipH="1" flipV="1">
                <a:off x="1125" y="2149"/>
                <a:ext cx="5" cy="30"/>
              </a:xfrm>
              <a:prstGeom prst="line">
                <a:avLst/>
              </a:prstGeom>
              <a:noFill/>
              <a:ln w="27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68" name="Line 140"/>
              <p:cNvSpPr>
                <a:spLocks noChangeShapeType="1"/>
              </p:cNvSpPr>
              <p:nvPr/>
            </p:nvSpPr>
            <p:spPr bwMode="auto">
              <a:xfrm flipH="1" flipV="1">
                <a:off x="1121" y="2119"/>
                <a:ext cx="4" cy="30"/>
              </a:xfrm>
              <a:prstGeom prst="line">
                <a:avLst/>
              </a:prstGeom>
              <a:noFill/>
              <a:ln w="26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69" name="Line 141"/>
              <p:cNvSpPr>
                <a:spLocks noChangeShapeType="1"/>
              </p:cNvSpPr>
              <p:nvPr/>
            </p:nvSpPr>
            <p:spPr bwMode="auto">
              <a:xfrm flipV="1">
                <a:off x="1121" y="2090"/>
                <a:ext cx="1" cy="29"/>
              </a:xfrm>
              <a:prstGeom prst="line">
                <a:avLst/>
              </a:prstGeom>
              <a:noFill/>
              <a:ln w="24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70" name="Line 142"/>
              <p:cNvSpPr>
                <a:spLocks noChangeShapeType="1"/>
              </p:cNvSpPr>
              <p:nvPr/>
            </p:nvSpPr>
            <p:spPr bwMode="auto">
              <a:xfrm flipV="1">
                <a:off x="1121" y="2077"/>
                <a:ext cx="1" cy="13"/>
              </a:xfrm>
              <a:prstGeom prst="line">
                <a:avLst/>
              </a:prstGeom>
              <a:noFill/>
              <a:ln w="25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71" name="Line 143"/>
              <p:cNvSpPr>
                <a:spLocks noChangeShapeType="1"/>
              </p:cNvSpPr>
              <p:nvPr/>
            </p:nvSpPr>
            <p:spPr bwMode="auto">
              <a:xfrm flipV="1">
                <a:off x="1122" y="2067"/>
                <a:ext cx="2" cy="10"/>
              </a:xfrm>
              <a:prstGeom prst="line">
                <a:avLst/>
              </a:prstGeom>
              <a:noFill/>
              <a:ln w="28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72" name="Line 144"/>
              <p:cNvSpPr>
                <a:spLocks noChangeShapeType="1"/>
              </p:cNvSpPr>
              <p:nvPr/>
            </p:nvSpPr>
            <p:spPr bwMode="auto">
              <a:xfrm flipV="1">
                <a:off x="1124" y="2058"/>
                <a:ext cx="2" cy="9"/>
              </a:xfrm>
              <a:prstGeom prst="line">
                <a:avLst/>
              </a:prstGeom>
              <a:noFill/>
              <a:ln w="28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73" name="Line 145"/>
              <p:cNvSpPr>
                <a:spLocks noChangeShapeType="1"/>
              </p:cNvSpPr>
              <p:nvPr/>
            </p:nvSpPr>
            <p:spPr bwMode="auto">
              <a:xfrm flipV="1">
                <a:off x="1126" y="2047"/>
                <a:ext cx="4" cy="11"/>
              </a:xfrm>
              <a:prstGeom prst="line">
                <a:avLst/>
              </a:prstGeom>
              <a:noFill/>
              <a:ln w="30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74" name="Line 146"/>
              <p:cNvSpPr>
                <a:spLocks noChangeShapeType="1"/>
              </p:cNvSpPr>
              <p:nvPr/>
            </p:nvSpPr>
            <p:spPr bwMode="auto">
              <a:xfrm flipV="1">
                <a:off x="1130" y="2041"/>
                <a:ext cx="4" cy="6"/>
              </a:xfrm>
              <a:prstGeom prst="line">
                <a:avLst/>
              </a:prstGeom>
              <a:noFill/>
              <a:ln w="33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75" name="Line 147"/>
              <p:cNvSpPr>
                <a:spLocks noChangeShapeType="1"/>
              </p:cNvSpPr>
              <p:nvPr/>
            </p:nvSpPr>
            <p:spPr bwMode="auto">
              <a:xfrm flipV="1">
                <a:off x="1134" y="2034"/>
                <a:ext cx="6" cy="7"/>
              </a:xfrm>
              <a:prstGeom prst="line">
                <a:avLst/>
              </a:prstGeom>
              <a:noFill/>
              <a:ln w="33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76" name="Line 148"/>
              <p:cNvSpPr>
                <a:spLocks noChangeShapeType="1"/>
              </p:cNvSpPr>
              <p:nvPr/>
            </p:nvSpPr>
            <p:spPr bwMode="auto">
              <a:xfrm flipV="1">
                <a:off x="1140" y="2020"/>
                <a:ext cx="16" cy="14"/>
              </a:xfrm>
              <a:prstGeom prst="line">
                <a:avLst/>
              </a:prstGeom>
              <a:noFill/>
              <a:ln w="33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77" name="Line 149"/>
              <p:cNvSpPr>
                <a:spLocks noChangeShapeType="1"/>
              </p:cNvSpPr>
              <p:nvPr/>
            </p:nvSpPr>
            <p:spPr bwMode="auto">
              <a:xfrm flipV="1">
                <a:off x="1156" y="2010"/>
                <a:ext cx="15" cy="10"/>
              </a:xfrm>
              <a:prstGeom prst="line">
                <a:avLst/>
              </a:prstGeom>
              <a:noFill/>
              <a:ln w="33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78" name="Line 150"/>
              <p:cNvSpPr>
                <a:spLocks noChangeShapeType="1"/>
              </p:cNvSpPr>
              <p:nvPr/>
            </p:nvSpPr>
            <p:spPr bwMode="auto">
              <a:xfrm flipV="1">
                <a:off x="1171" y="2000"/>
                <a:ext cx="23" cy="10"/>
              </a:xfrm>
              <a:prstGeom prst="line">
                <a:avLst/>
              </a:prstGeom>
              <a:noFill/>
              <a:ln w="31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79" name="Line 151"/>
              <p:cNvSpPr>
                <a:spLocks noChangeShapeType="1"/>
              </p:cNvSpPr>
              <p:nvPr/>
            </p:nvSpPr>
            <p:spPr bwMode="auto">
              <a:xfrm flipV="1">
                <a:off x="1194" y="1991"/>
                <a:ext cx="26" cy="9"/>
              </a:xfrm>
              <a:prstGeom prst="line">
                <a:avLst/>
              </a:prstGeom>
              <a:noFill/>
              <a:ln w="30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80" name="Line 152"/>
              <p:cNvSpPr>
                <a:spLocks noChangeShapeType="1"/>
              </p:cNvSpPr>
              <p:nvPr/>
            </p:nvSpPr>
            <p:spPr bwMode="auto">
              <a:xfrm flipV="1">
                <a:off x="1220" y="1983"/>
                <a:ext cx="29" cy="8"/>
              </a:xfrm>
              <a:prstGeom prst="line">
                <a:avLst/>
              </a:prstGeom>
              <a:noFill/>
              <a:ln w="29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81" name="Line 153"/>
              <p:cNvSpPr>
                <a:spLocks noChangeShapeType="1"/>
              </p:cNvSpPr>
              <p:nvPr/>
            </p:nvSpPr>
            <p:spPr bwMode="auto">
              <a:xfrm flipV="1">
                <a:off x="1249" y="1977"/>
                <a:ext cx="27" cy="6"/>
              </a:xfrm>
              <a:prstGeom prst="line">
                <a:avLst/>
              </a:prstGeom>
              <a:noFill/>
              <a:ln w="28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82" name="Line 154"/>
              <p:cNvSpPr>
                <a:spLocks noChangeShapeType="1"/>
              </p:cNvSpPr>
              <p:nvPr/>
            </p:nvSpPr>
            <p:spPr bwMode="auto">
              <a:xfrm>
                <a:off x="1276" y="1977"/>
                <a:ext cx="1" cy="1"/>
              </a:xfrm>
              <a:prstGeom prst="line">
                <a:avLst/>
              </a:prstGeom>
              <a:noFill/>
              <a:ln w="24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83" name="Line 155"/>
              <p:cNvSpPr>
                <a:spLocks noChangeShapeType="1"/>
              </p:cNvSpPr>
              <p:nvPr/>
            </p:nvSpPr>
            <p:spPr bwMode="auto">
              <a:xfrm flipV="1">
                <a:off x="1276" y="1972"/>
                <a:ext cx="33" cy="6"/>
              </a:xfrm>
              <a:prstGeom prst="line">
                <a:avLst/>
              </a:prstGeom>
              <a:noFill/>
              <a:ln w="27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84" name="Line 156"/>
              <p:cNvSpPr>
                <a:spLocks noChangeShapeType="1"/>
              </p:cNvSpPr>
              <p:nvPr/>
            </p:nvSpPr>
            <p:spPr bwMode="auto">
              <a:xfrm flipV="1">
                <a:off x="1309" y="1968"/>
                <a:ext cx="35" cy="4"/>
              </a:xfrm>
              <a:prstGeom prst="line">
                <a:avLst/>
              </a:prstGeom>
              <a:noFill/>
              <a:ln w="26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85" name="Line 157"/>
              <p:cNvSpPr>
                <a:spLocks noChangeShapeType="1"/>
              </p:cNvSpPr>
              <p:nvPr/>
            </p:nvSpPr>
            <p:spPr bwMode="auto">
              <a:xfrm flipV="1">
                <a:off x="1344" y="1965"/>
                <a:ext cx="38" cy="3"/>
              </a:xfrm>
              <a:prstGeom prst="line">
                <a:avLst/>
              </a:prstGeom>
              <a:noFill/>
              <a:ln w="25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86" name="Line 158"/>
              <p:cNvSpPr>
                <a:spLocks noChangeShapeType="1"/>
              </p:cNvSpPr>
              <p:nvPr/>
            </p:nvSpPr>
            <p:spPr bwMode="auto">
              <a:xfrm flipV="1">
                <a:off x="1382" y="1962"/>
                <a:ext cx="39" cy="3"/>
              </a:xfrm>
              <a:prstGeom prst="line">
                <a:avLst/>
              </a:prstGeom>
              <a:noFill/>
              <a:ln w="25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87" name="Line 159"/>
              <p:cNvSpPr>
                <a:spLocks noChangeShapeType="1"/>
              </p:cNvSpPr>
              <p:nvPr/>
            </p:nvSpPr>
            <p:spPr bwMode="auto">
              <a:xfrm flipV="1">
                <a:off x="1421" y="1961"/>
                <a:ext cx="41" cy="1"/>
              </a:xfrm>
              <a:prstGeom prst="line">
                <a:avLst/>
              </a:prstGeom>
              <a:noFill/>
              <a:ln w="24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88" name="Line 160"/>
              <p:cNvSpPr>
                <a:spLocks noChangeShapeType="1"/>
              </p:cNvSpPr>
              <p:nvPr/>
            </p:nvSpPr>
            <p:spPr bwMode="auto">
              <a:xfrm flipV="1">
                <a:off x="1462" y="1960"/>
                <a:ext cx="42" cy="1"/>
              </a:xfrm>
              <a:prstGeom prst="line">
                <a:avLst/>
              </a:prstGeom>
              <a:noFill/>
              <a:ln w="24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89" name="Line 161"/>
              <p:cNvSpPr>
                <a:spLocks noChangeShapeType="1"/>
              </p:cNvSpPr>
              <p:nvPr/>
            </p:nvSpPr>
            <p:spPr bwMode="auto">
              <a:xfrm flipV="1">
                <a:off x="1504" y="1958"/>
                <a:ext cx="86" cy="2"/>
              </a:xfrm>
              <a:prstGeom prst="line">
                <a:avLst/>
              </a:prstGeom>
              <a:noFill/>
              <a:ln w="24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90" name="Line 162"/>
              <p:cNvSpPr>
                <a:spLocks noChangeShapeType="1"/>
              </p:cNvSpPr>
              <p:nvPr/>
            </p:nvSpPr>
            <p:spPr bwMode="auto">
              <a:xfrm>
                <a:off x="1590" y="1958"/>
                <a:ext cx="88" cy="1"/>
              </a:xfrm>
              <a:prstGeom prst="line">
                <a:avLst/>
              </a:prstGeom>
              <a:noFill/>
              <a:ln w="24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91" name="Line 163"/>
              <p:cNvSpPr>
                <a:spLocks noChangeShapeType="1"/>
              </p:cNvSpPr>
              <p:nvPr/>
            </p:nvSpPr>
            <p:spPr bwMode="auto">
              <a:xfrm flipV="1">
                <a:off x="1678" y="1934"/>
                <a:ext cx="1" cy="24"/>
              </a:xfrm>
              <a:prstGeom prst="line">
                <a:avLst/>
              </a:prstGeom>
              <a:noFill/>
              <a:ln w="24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92" name="Line 164"/>
              <p:cNvSpPr>
                <a:spLocks noChangeShapeType="1"/>
              </p:cNvSpPr>
              <p:nvPr/>
            </p:nvSpPr>
            <p:spPr bwMode="auto">
              <a:xfrm flipH="1">
                <a:off x="1590" y="1934"/>
                <a:ext cx="88" cy="1"/>
              </a:xfrm>
              <a:prstGeom prst="line">
                <a:avLst/>
              </a:prstGeom>
              <a:noFill/>
              <a:ln w="24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93" name="Line 165"/>
              <p:cNvSpPr>
                <a:spLocks noChangeShapeType="1"/>
              </p:cNvSpPr>
              <p:nvPr/>
            </p:nvSpPr>
            <p:spPr bwMode="auto">
              <a:xfrm flipH="1">
                <a:off x="1504" y="1934"/>
                <a:ext cx="86" cy="2"/>
              </a:xfrm>
              <a:prstGeom prst="line">
                <a:avLst/>
              </a:prstGeom>
              <a:noFill/>
              <a:ln w="24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94" name="Line 166"/>
              <p:cNvSpPr>
                <a:spLocks noChangeShapeType="1"/>
              </p:cNvSpPr>
              <p:nvPr/>
            </p:nvSpPr>
            <p:spPr bwMode="auto">
              <a:xfrm flipH="1">
                <a:off x="1462" y="1936"/>
                <a:ext cx="42" cy="1"/>
              </a:xfrm>
              <a:prstGeom prst="line">
                <a:avLst/>
              </a:prstGeom>
              <a:noFill/>
              <a:ln w="24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95" name="Line 167"/>
              <p:cNvSpPr>
                <a:spLocks noChangeShapeType="1"/>
              </p:cNvSpPr>
              <p:nvPr/>
            </p:nvSpPr>
            <p:spPr bwMode="auto">
              <a:xfrm flipH="1">
                <a:off x="1421" y="1937"/>
                <a:ext cx="41" cy="1"/>
              </a:xfrm>
              <a:prstGeom prst="line">
                <a:avLst/>
              </a:prstGeom>
              <a:noFill/>
              <a:ln w="24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96" name="Line 168"/>
              <p:cNvSpPr>
                <a:spLocks noChangeShapeType="1"/>
              </p:cNvSpPr>
              <p:nvPr/>
            </p:nvSpPr>
            <p:spPr bwMode="auto">
              <a:xfrm flipH="1">
                <a:off x="1382" y="1938"/>
                <a:ext cx="39" cy="3"/>
              </a:xfrm>
              <a:prstGeom prst="line">
                <a:avLst/>
              </a:prstGeom>
              <a:noFill/>
              <a:ln w="25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97" name="Line 169"/>
              <p:cNvSpPr>
                <a:spLocks noChangeShapeType="1"/>
              </p:cNvSpPr>
              <p:nvPr/>
            </p:nvSpPr>
            <p:spPr bwMode="auto">
              <a:xfrm flipH="1">
                <a:off x="1344" y="1941"/>
                <a:ext cx="38" cy="3"/>
              </a:xfrm>
              <a:prstGeom prst="line">
                <a:avLst/>
              </a:prstGeom>
              <a:noFill/>
              <a:ln w="25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98" name="Line 170"/>
              <p:cNvSpPr>
                <a:spLocks noChangeShapeType="1"/>
              </p:cNvSpPr>
              <p:nvPr/>
            </p:nvSpPr>
            <p:spPr bwMode="auto">
              <a:xfrm flipH="1">
                <a:off x="1309" y="1944"/>
                <a:ext cx="35" cy="4"/>
              </a:xfrm>
              <a:prstGeom prst="line">
                <a:avLst/>
              </a:prstGeom>
              <a:noFill/>
              <a:ln w="26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99" name="Line 171"/>
              <p:cNvSpPr>
                <a:spLocks noChangeShapeType="1"/>
              </p:cNvSpPr>
              <p:nvPr/>
            </p:nvSpPr>
            <p:spPr bwMode="auto">
              <a:xfrm flipH="1">
                <a:off x="1276" y="1948"/>
                <a:ext cx="33" cy="6"/>
              </a:xfrm>
              <a:prstGeom prst="line">
                <a:avLst/>
              </a:prstGeom>
              <a:noFill/>
              <a:ln w="27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00" name="Line 172"/>
              <p:cNvSpPr>
                <a:spLocks noChangeShapeType="1"/>
              </p:cNvSpPr>
              <p:nvPr/>
            </p:nvSpPr>
            <p:spPr bwMode="auto">
              <a:xfrm flipH="1">
                <a:off x="1271" y="1954"/>
                <a:ext cx="5" cy="1"/>
              </a:xfrm>
              <a:prstGeom prst="line">
                <a:avLst/>
              </a:prstGeom>
              <a:noFill/>
              <a:ln w="28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01" name="Line 173"/>
              <p:cNvSpPr>
                <a:spLocks noChangeShapeType="1"/>
              </p:cNvSpPr>
              <p:nvPr/>
            </p:nvSpPr>
            <p:spPr bwMode="auto">
              <a:xfrm flipH="1">
                <a:off x="1240" y="1955"/>
                <a:ext cx="31" cy="6"/>
              </a:xfrm>
              <a:prstGeom prst="line">
                <a:avLst/>
              </a:prstGeom>
              <a:noFill/>
              <a:ln w="28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02" name="Line 174"/>
              <p:cNvSpPr>
                <a:spLocks noChangeShapeType="1"/>
              </p:cNvSpPr>
              <p:nvPr/>
            </p:nvSpPr>
            <p:spPr bwMode="auto">
              <a:xfrm flipH="1">
                <a:off x="1211" y="1961"/>
                <a:ext cx="29" cy="8"/>
              </a:xfrm>
              <a:prstGeom prst="line">
                <a:avLst/>
              </a:prstGeom>
              <a:noFill/>
              <a:ln w="29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03" name="Line 175"/>
              <p:cNvSpPr>
                <a:spLocks noChangeShapeType="1"/>
              </p:cNvSpPr>
              <p:nvPr/>
            </p:nvSpPr>
            <p:spPr bwMode="auto">
              <a:xfrm flipH="1">
                <a:off x="1185" y="1969"/>
                <a:ext cx="26" cy="9"/>
              </a:xfrm>
              <a:prstGeom prst="line">
                <a:avLst/>
              </a:prstGeom>
              <a:noFill/>
              <a:ln w="30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04" name="Line 176"/>
              <p:cNvSpPr>
                <a:spLocks noChangeShapeType="1"/>
              </p:cNvSpPr>
              <p:nvPr/>
            </p:nvSpPr>
            <p:spPr bwMode="auto">
              <a:xfrm flipH="1">
                <a:off x="1162" y="1978"/>
                <a:ext cx="23" cy="10"/>
              </a:xfrm>
              <a:prstGeom prst="line">
                <a:avLst/>
              </a:prstGeom>
              <a:noFill/>
              <a:ln w="31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05" name="Line 177"/>
              <p:cNvSpPr>
                <a:spLocks noChangeShapeType="1"/>
              </p:cNvSpPr>
              <p:nvPr/>
            </p:nvSpPr>
            <p:spPr bwMode="auto">
              <a:xfrm flipH="1">
                <a:off x="1143" y="1988"/>
                <a:ext cx="19" cy="12"/>
              </a:xfrm>
              <a:prstGeom prst="line">
                <a:avLst/>
              </a:prstGeom>
              <a:noFill/>
              <a:ln w="33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06" name="Line 178"/>
              <p:cNvSpPr>
                <a:spLocks noChangeShapeType="1"/>
              </p:cNvSpPr>
              <p:nvPr/>
            </p:nvSpPr>
            <p:spPr bwMode="auto">
              <a:xfrm flipH="1">
                <a:off x="1139" y="2000"/>
                <a:ext cx="4" cy="3"/>
              </a:xfrm>
              <a:prstGeom prst="line">
                <a:avLst/>
              </a:prstGeom>
              <a:noFill/>
              <a:ln w="33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07" name="Line 179"/>
              <p:cNvSpPr>
                <a:spLocks noChangeShapeType="1"/>
              </p:cNvSpPr>
              <p:nvPr/>
            </p:nvSpPr>
            <p:spPr bwMode="auto">
              <a:xfrm flipH="1">
                <a:off x="1123" y="2003"/>
                <a:ext cx="16" cy="14"/>
              </a:xfrm>
              <a:prstGeom prst="line">
                <a:avLst/>
              </a:prstGeom>
              <a:noFill/>
              <a:ln w="33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08" name="Line 180"/>
              <p:cNvSpPr>
                <a:spLocks noChangeShapeType="1"/>
              </p:cNvSpPr>
              <p:nvPr/>
            </p:nvSpPr>
            <p:spPr bwMode="auto">
              <a:xfrm flipH="1">
                <a:off x="1116" y="2017"/>
                <a:ext cx="7" cy="8"/>
              </a:xfrm>
              <a:prstGeom prst="line">
                <a:avLst/>
              </a:prstGeom>
              <a:noFill/>
              <a:ln w="33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09" name="Line 181"/>
              <p:cNvSpPr>
                <a:spLocks noChangeShapeType="1"/>
              </p:cNvSpPr>
              <p:nvPr/>
            </p:nvSpPr>
            <p:spPr bwMode="auto">
              <a:xfrm flipH="1">
                <a:off x="1114" y="2025"/>
                <a:ext cx="2" cy="4"/>
              </a:xfrm>
              <a:prstGeom prst="line">
                <a:avLst/>
              </a:prstGeom>
              <a:noFill/>
              <a:ln w="32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10" name="Line 182"/>
              <p:cNvSpPr>
                <a:spLocks noChangeShapeType="1"/>
              </p:cNvSpPr>
              <p:nvPr/>
            </p:nvSpPr>
            <p:spPr bwMode="auto">
              <a:xfrm flipH="1">
                <a:off x="1108" y="2029"/>
                <a:ext cx="6" cy="9"/>
              </a:xfrm>
              <a:prstGeom prst="line">
                <a:avLst/>
              </a:prstGeom>
              <a:noFill/>
              <a:ln w="33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11" name="Line 183"/>
              <p:cNvSpPr>
                <a:spLocks noChangeShapeType="1"/>
              </p:cNvSpPr>
              <p:nvPr/>
            </p:nvSpPr>
            <p:spPr bwMode="auto">
              <a:xfrm flipH="1">
                <a:off x="1104" y="2038"/>
                <a:ext cx="4" cy="11"/>
              </a:xfrm>
              <a:prstGeom prst="line">
                <a:avLst/>
              </a:prstGeom>
              <a:noFill/>
              <a:ln w="30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12" name="Line 184"/>
              <p:cNvSpPr>
                <a:spLocks noChangeShapeType="1"/>
              </p:cNvSpPr>
              <p:nvPr/>
            </p:nvSpPr>
            <p:spPr bwMode="auto">
              <a:xfrm flipH="1">
                <a:off x="1101" y="2049"/>
                <a:ext cx="3" cy="11"/>
              </a:xfrm>
              <a:prstGeom prst="line">
                <a:avLst/>
              </a:prstGeom>
              <a:noFill/>
              <a:ln w="29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13" name="Line 185"/>
              <p:cNvSpPr>
                <a:spLocks noChangeShapeType="1"/>
              </p:cNvSpPr>
              <p:nvPr/>
            </p:nvSpPr>
            <p:spPr bwMode="auto">
              <a:xfrm flipH="1">
                <a:off x="1100" y="2060"/>
                <a:ext cx="1" cy="4"/>
              </a:xfrm>
              <a:prstGeom prst="line">
                <a:avLst/>
              </a:prstGeom>
              <a:noFill/>
              <a:ln w="29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14" name="Line 186"/>
              <p:cNvSpPr>
                <a:spLocks noChangeShapeType="1"/>
              </p:cNvSpPr>
              <p:nvPr/>
            </p:nvSpPr>
            <p:spPr bwMode="auto">
              <a:xfrm>
                <a:off x="1100" y="2064"/>
                <a:ext cx="1" cy="1"/>
              </a:xfrm>
              <a:prstGeom prst="line">
                <a:avLst/>
              </a:prstGeom>
              <a:noFill/>
              <a:ln w="24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15" name="Line 187"/>
              <p:cNvSpPr>
                <a:spLocks noChangeShapeType="1"/>
              </p:cNvSpPr>
              <p:nvPr/>
            </p:nvSpPr>
            <p:spPr bwMode="auto">
              <a:xfrm flipH="1">
                <a:off x="1098" y="2064"/>
                <a:ext cx="2" cy="13"/>
              </a:xfrm>
              <a:prstGeom prst="line">
                <a:avLst/>
              </a:prstGeom>
              <a:noFill/>
              <a:ln w="27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16" name="Line 188"/>
              <p:cNvSpPr>
                <a:spLocks noChangeShapeType="1"/>
              </p:cNvSpPr>
              <p:nvPr/>
            </p:nvSpPr>
            <p:spPr bwMode="auto">
              <a:xfrm flipH="1">
                <a:off x="1097" y="2077"/>
                <a:ext cx="1" cy="13"/>
              </a:xfrm>
              <a:prstGeom prst="line">
                <a:avLst/>
              </a:prstGeom>
              <a:noFill/>
              <a:ln w="25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17" name="Line 189"/>
              <p:cNvSpPr>
                <a:spLocks noChangeShapeType="1"/>
              </p:cNvSpPr>
              <p:nvPr/>
            </p:nvSpPr>
            <p:spPr bwMode="auto">
              <a:xfrm>
                <a:off x="1097" y="2090"/>
                <a:ext cx="1" cy="29"/>
              </a:xfrm>
              <a:prstGeom prst="line">
                <a:avLst/>
              </a:prstGeom>
              <a:noFill/>
              <a:ln w="24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18" name="Line 190"/>
              <p:cNvSpPr>
                <a:spLocks noChangeShapeType="1"/>
              </p:cNvSpPr>
              <p:nvPr/>
            </p:nvSpPr>
            <p:spPr bwMode="auto">
              <a:xfrm>
                <a:off x="1097" y="2119"/>
                <a:ext cx="4" cy="30"/>
              </a:xfrm>
              <a:prstGeom prst="line">
                <a:avLst/>
              </a:prstGeom>
              <a:noFill/>
              <a:ln w="26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19" name="Line 191"/>
              <p:cNvSpPr>
                <a:spLocks noChangeShapeType="1"/>
              </p:cNvSpPr>
              <p:nvPr/>
            </p:nvSpPr>
            <p:spPr bwMode="auto">
              <a:xfrm>
                <a:off x="1101" y="2149"/>
                <a:ext cx="6" cy="32"/>
              </a:xfrm>
              <a:prstGeom prst="line">
                <a:avLst/>
              </a:prstGeom>
              <a:noFill/>
              <a:ln w="28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20" name="Line 192"/>
              <p:cNvSpPr>
                <a:spLocks noChangeShapeType="1"/>
              </p:cNvSpPr>
              <p:nvPr/>
            </p:nvSpPr>
            <p:spPr bwMode="auto">
              <a:xfrm>
                <a:off x="1107" y="2181"/>
                <a:ext cx="1" cy="4"/>
              </a:xfrm>
              <a:prstGeom prst="line">
                <a:avLst/>
              </a:prstGeom>
              <a:noFill/>
              <a:ln w="29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21" name="Line 193"/>
              <p:cNvSpPr>
                <a:spLocks noChangeShapeType="1"/>
              </p:cNvSpPr>
              <p:nvPr/>
            </p:nvSpPr>
            <p:spPr bwMode="auto">
              <a:xfrm>
                <a:off x="1108" y="2185"/>
                <a:ext cx="8" cy="33"/>
              </a:xfrm>
              <a:prstGeom prst="line">
                <a:avLst/>
              </a:prstGeom>
              <a:noFill/>
              <a:ln w="28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22" name="Line 194"/>
              <p:cNvSpPr>
                <a:spLocks noChangeShapeType="1"/>
              </p:cNvSpPr>
              <p:nvPr/>
            </p:nvSpPr>
            <p:spPr bwMode="auto">
              <a:xfrm>
                <a:off x="1116" y="2218"/>
                <a:ext cx="10" cy="34"/>
              </a:xfrm>
              <a:prstGeom prst="line">
                <a:avLst/>
              </a:prstGeom>
              <a:noFill/>
              <a:ln w="29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23" name="Line 195"/>
              <p:cNvSpPr>
                <a:spLocks noChangeShapeType="1"/>
              </p:cNvSpPr>
              <p:nvPr/>
            </p:nvSpPr>
            <p:spPr bwMode="auto">
              <a:xfrm>
                <a:off x="1126" y="2252"/>
                <a:ext cx="11" cy="32"/>
              </a:xfrm>
              <a:prstGeom prst="line">
                <a:avLst/>
              </a:prstGeom>
              <a:noFill/>
              <a:ln w="30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24" name="Line 196"/>
              <p:cNvSpPr>
                <a:spLocks noChangeShapeType="1"/>
              </p:cNvSpPr>
              <p:nvPr/>
            </p:nvSpPr>
            <p:spPr bwMode="auto">
              <a:xfrm>
                <a:off x="1137" y="2284"/>
                <a:ext cx="12" cy="31"/>
              </a:xfrm>
              <a:prstGeom prst="line">
                <a:avLst/>
              </a:prstGeom>
              <a:noFill/>
              <a:ln w="31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25" name="Line 197"/>
              <p:cNvSpPr>
                <a:spLocks noChangeShapeType="1"/>
              </p:cNvSpPr>
              <p:nvPr/>
            </p:nvSpPr>
            <p:spPr bwMode="auto">
              <a:xfrm>
                <a:off x="1149" y="2315"/>
                <a:ext cx="13" cy="28"/>
              </a:xfrm>
              <a:prstGeom prst="line">
                <a:avLst/>
              </a:prstGeom>
              <a:noFill/>
              <a:ln w="31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26" name="Line 198"/>
              <p:cNvSpPr>
                <a:spLocks noChangeShapeType="1"/>
              </p:cNvSpPr>
              <p:nvPr/>
            </p:nvSpPr>
            <p:spPr bwMode="auto">
              <a:xfrm>
                <a:off x="1162" y="2343"/>
                <a:ext cx="12" cy="26"/>
              </a:xfrm>
              <a:prstGeom prst="line">
                <a:avLst/>
              </a:prstGeom>
              <a:noFill/>
              <a:ln w="31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27" name="Line 199"/>
              <p:cNvSpPr>
                <a:spLocks noChangeShapeType="1"/>
              </p:cNvSpPr>
              <p:nvPr/>
            </p:nvSpPr>
            <p:spPr bwMode="auto">
              <a:xfrm>
                <a:off x="1174" y="2369"/>
                <a:ext cx="6" cy="11"/>
              </a:xfrm>
              <a:prstGeom prst="line">
                <a:avLst/>
              </a:prstGeom>
              <a:noFill/>
              <a:ln w="32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28" name="Line 200"/>
              <p:cNvSpPr>
                <a:spLocks noChangeShapeType="1"/>
              </p:cNvSpPr>
              <p:nvPr/>
            </p:nvSpPr>
            <p:spPr bwMode="auto">
              <a:xfrm>
                <a:off x="1180" y="2380"/>
                <a:ext cx="5" cy="10"/>
              </a:xfrm>
              <a:prstGeom prst="line">
                <a:avLst/>
              </a:prstGeom>
              <a:noFill/>
              <a:ln w="32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29" name="Line 201"/>
              <p:cNvSpPr>
                <a:spLocks noChangeShapeType="1"/>
              </p:cNvSpPr>
              <p:nvPr/>
            </p:nvSpPr>
            <p:spPr bwMode="auto">
              <a:xfrm>
                <a:off x="1185" y="2390"/>
                <a:ext cx="6" cy="9"/>
              </a:xfrm>
              <a:prstGeom prst="line">
                <a:avLst/>
              </a:prstGeom>
              <a:noFill/>
              <a:ln w="33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30" name="Line 202"/>
              <p:cNvSpPr>
                <a:spLocks noChangeShapeType="1"/>
              </p:cNvSpPr>
              <p:nvPr/>
            </p:nvSpPr>
            <p:spPr bwMode="auto">
              <a:xfrm>
                <a:off x="1191" y="2399"/>
                <a:ext cx="5" cy="8"/>
              </a:xfrm>
              <a:prstGeom prst="line">
                <a:avLst/>
              </a:prstGeom>
              <a:noFill/>
              <a:ln w="33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31" name="Line 203"/>
              <p:cNvSpPr>
                <a:spLocks noChangeShapeType="1"/>
              </p:cNvSpPr>
              <p:nvPr/>
            </p:nvSpPr>
            <p:spPr bwMode="auto">
              <a:xfrm>
                <a:off x="1196" y="2407"/>
                <a:ext cx="2" cy="4"/>
              </a:xfrm>
              <a:prstGeom prst="line">
                <a:avLst/>
              </a:prstGeom>
              <a:noFill/>
              <a:ln w="32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32" name="Line 204"/>
              <p:cNvSpPr>
                <a:spLocks noChangeShapeType="1"/>
              </p:cNvSpPr>
              <p:nvPr/>
            </p:nvSpPr>
            <p:spPr bwMode="auto">
              <a:xfrm>
                <a:off x="1198" y="2411"/>
                <a:ext cx="5" cy="7"/>
              </a:xfrm>
              <a:prstGeom prst="line">
                <a:avLst/>
              </a:prstGeom>
              <a:noFill/>
              <a:ln w="33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33" name="Line 205"/>
              <p:cNvSpPr>
                <a:spLocks noChangeShapeType="1"/>
              </p:cNvSpPr>
              <p:nvPr/>
            </p:nvSpPr>
            <p:spPr bwMode="auto">
              <a:xfrm>
                <a:off x="1203" y="2418"/>
                <a:ext cx="4" cy="5"/>
              </a:xfrm>
              <a:prstGeom prst="line">
                <a:avLst/>
              </a:prstGeom>
              <a:noFill/>
              <a:ln w="33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34" name="Line 206"/>
              <p:cNvSpPr>
                <a:spLocks noChangeShapeType="1"/>
              </p:cNvSpPr>
              <p:nvPr/>
            </p:nvSpPr>
            <p:spPr bwMode="auto">
              <a:xfrm>
                <a:off x="1207" y="2423"/>
                <a:ext cx="4" cy="4"/>
              </a:xfrm>
              <a:prstGeom prst="line">
                <a:avLst/>
              </a:prstGeom>
              <a:noFill/>
              <a:ln w="33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35" name="Line 207"/>
              <p:cNvSpPr>
                <a:spLocks noChangeShapeType="1"/>
              </p:cNvSpPr>
              <p:nvPr/>
            </p:nvSpPr>
            <p:spPr bwMode="auto">
              <a:xfrm>
                <a:off x="1211" y="2427"/>
                <a:ext cx="4" cy="2"/>
              </a:xfrm>
              <a:prstGeom prst="line">
                <a:avLst/>
              </a:prstGeom>
              <a:noFill/>
              <a:ln w="32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36" name="Line 208"/>
              <p:cNvSpPr>
                <a:spLocks noChangeShapeType="1"/>
              </p:cNvSpPr>
              <p:nvPr/>
            </p:nvSpPr>
            <p:spPr bwMode="auto">
              <a:xfrm>
                <a:off x="1215" y="2429"/>
                <a:ext cx="2" cy="2"/>
              </a:xfrm>
              <a:prstGeom prst="line">
                <a:avLst/>
              </a:prstGeom>
              <a:noFill/>
              <a:ln w="33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37" name="Line 209"/>
              <p:cNvSpPr>
                <a:spLocks noChangeShapeType="1"/>
              </p:cNvSpPr>
              <p:nvPr/>
            </p:nvSpPr>
            <p:spPr bwMode="auto">
              <a:xfrm>
                <a:off x="1217" y="2431"/>
                <a:ext cx="1" cy="1"/>
              </a:xfrm>
              <a:prstGeom prst="line">
                <a:avLst/>
              </a:prstGeom>
              <a:noFill/>
              <a:ln w="24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38" name="Line 210"/>
              <p:cNvSpPr>
                <a:spLocks noChangeShapeType="1"/>
              </p:cNvSpPr>
              <p:nvPr/>
            </p:nvSpPr>
            <p:spPr bwMode="auto">
              <a:xfrm>
                <a:off x="1218" y="2431"/>
                <a:ext cx="3" cy="1"/>
              </a:xfrm>
              <a:prstGeom prst="line">
                <a:avLst/>
              </a:prstGeom>
              <a:noFill/>
              <a:ln w="30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39" name="Line 211"/>
              <p:cNvSpPr>
                <a:spLocks noChangeShapeType="1"/>
              </p:cNvSpPr>
              <p:nvPr/>
            </p:nvSpPr>
            <p:spPr bwMode="auto">
              <a:xfrm>
                <a:off x="1221" y="2432"/>
                <a:ext cx="4" cy="1"/>
              </a:xfrm>
              <a:prstGeom prst="line">
                <a:avLst/>
              </a:prstGeom>
              <a:noFill/>
              <a:ln w="29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40" name="Line 212"/>
              <p:cNvSpPr>
                <a:spLocks noChangeShapeType="1"/>
              </p:cNvSpPr>
              <p:nvPr/>
            </p:nvSpPr>
            <p:spPr bwMode="auto">
              <a:xfrm flipV="1">
                <a:off x="1225" y="2432"/>
                <a:ext cx="5" cy="1"/>
              </a:xfrm>
              <a:prstGeom prst="line">
                <a:avLst/>
              </a:prstGeom>
              <a:noFill/>
              <a:ln w="28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41" name="Line 213"/>
              <p:cNvSpPr>
                <a:spLocks noChangeShapeType="1"/>
              </p:cNvSpPr>
              <p:nvPr/>
            </p:nvSpPr>
            <p:spPr bwMode="auto">
              <a:xfrm flipV="1">
                <a:off x="1230" y="2430"/>
                <a:ext cx="3" cy="2"/>
              </a:xfrm>
              <a:prstGeom prst="line">
                <a:avLst/>
              </a:prstGeom>
              <a:noFill/>
              <a:ln w="33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42" name="Line 214"/>
              <p:cNvSpPr>
                <a:spLocks noChangeShapeType="1"/>
              </p:cNvSpPr>
              <p:nvPr/>
            </p:nvSpPr>
            <p:spPr bwMode="auto">
              <a:xfrm flipV="1">
                <a:off x="1233" y="2428"/>
                <a:ext cx="4" cy="2"/>
              </a:xfrm>
              <a:prstGeom prst="line">
                <a:avLst/>
              </a:prstGeom>
              <a:noFill/>
              <a:ln w="32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43" name="Line 215"/>
              <p:cNvSpPr>
                <a:spLocks noChangeShapeType="1"/>
              </p:cNvSpPr>
              <p:nvPr/>
            </p:nvSpPr>
            <p:spPr bwMode="auto">
              <a:xfrm flipV="1">
                <a:off x="1237" y="2424"/>
                <a:ext cx="2" cy="4"/>
              </a:xfrm>
              <a:prstGeom prst="line">
                <a:avLst/>
              </a:prstGeom>
              <a:noFill/>
              <a:ln w="32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44" name="Line 216"/>
              <p:cNvSpPr>
                <a:spLocks noChangeShapeType="1"/>
              </p:cNvSpPr>
              <p:nvPr/>
            </p:nvSpPr>
            <p:spPr bwMode="auto">
              <a:xfrm flipV="1">
                <a:off x="1239" y="2420"/>
                <a:ext cx="3" cy="4"/>
              </a:xfrm>
              <a:prstGeom prst="line">
                <a:avLst/>
              </a:prstGeom>
              <a:noFill/>
              <a:ln w="33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3261" name="Line 218"/>
            <p:cNvSpPr>
              <a:spLocks noChangeShapeType="1"/>
            </p:cNvSpPr>
            <p:nvPr/>
          </p:nvSpPr>
          <p:spPr bwMode="auto">
            <a:xfrm flipV="1">
              <a:off x="3924300" y="3289300"/>
              <a:ext cx="4763" cy="7938"/>
            </a:xfrm>
            <a:prstGeom prst="line">
              <a:avLst/>
            </a:prstGeom>
            <a:noFill/>
            <a:ln w="32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262" name="Line 219"/>
            <p:cNvSpPr>
              <a:spLocks noChangeShapeType="1"/>
            </p:cNvSpPr>
            <p:nvPr/>
          </p:nvSpPr>
          <p:spPr bwMode="auto">
            <a:xfrm flipV="1">
              <a:off x="3929063" y="3279775"/>
              <a:ext cx="4762" cy="9525"/>
            </a:xfrm>
            <a:prstGeom prst="line">
              <a:avLst/>
            </a:prstGeom>
            <a:noFill/>
            <a:ln w="32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263" name="Line 220"/>
            <p:cNvSpPr>
              <a:spLocks noChangeShapeType="1"/>
            </p:cNvSpPr>
            <p:nvPr/>
          </p:nvSpPr>
          <p:spPr bwMode="auto">
            <a:xfrm flipV="1">
              <a:off x="3933825" y="3267075"/>
              <a:ext cx="4763" cy="12700"/>
            </a:xfrm>
            <a:prstGeom prst="line">
              <a:avLst/>
            </a:prstGeom>
            <a:noFill/>
            <a:ln w="30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264" name="Line 221"/>
            <p:cNvSpPr>
              <a:spLocks noChangeShapeType="1"/>
            </p:cNvSpPr>
            <p:nvPr/>
          </p:nvSpPr>
          <p:spPr bwMode="auto">
            <a:xfrm flipV="1">
              <a:off x="3938588" y="3254375"/>
              <a:ext cx="4762" cy="12700"/>
            </a:xfrm>
            <a:prstGeom prst="line">
              <a:avLst/>
            </a:prstGeom>
            <a:noFill/>
            <a:ln w="30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265" name="Line 222"/>
            <p:cNvSpPr>
              <a:spLocks noChangeShapeType="1"/>
            </p:cNvSpPr>
            <p:nvPr/>
          </p:nvSpPr>
          <p:spPr bwMode="auto">
            <a:xfrm flipV="1">
              <a:off x="3943350" y="3238500"/>
              <a:ext cx="3175" cy="15875"/>
            </a:xfrm>
            <a:prstGeom prst="line">
              <a:avLst/>
            </a:prstGeom>
            <a:noFill/>
            <a:ln w="28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266" name="Line 223"/>
            <p:cNvSpPr>
              <a:spLocks noChangeShapeType="1"/>
            </p:cNvSpPr>
            <p:nvPr/>
          </p:nvSpPr>
          <p:spPr bwMode="auto">
            <a:xfrm flipV="1">
              <a:off x="3946525" y="3221038"/>
              <a:ext cx="4763" cy="17462"/>
            </a:xfrm>
            <a:prstGeom prst="line">
              <a:avLst/>
            </a:prstGeom>
            <a:noFill/>
            <a:ln w="29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267" name="Line 224"/>
            <p:cNvSpPr>
              <a:spLocks noChangeShapeType="1"/>
            </p:cNvSpPr>
            <p:nvPr/>
          </p:nvSpPr>
          <p:spPr bwMode="auto">
            <a:xfrm flipV="1">
              <a:off x="3951288" y="3201988"/>
              <a:ext cx="4762" cy="19050"/>
            </a:xfrm>
            <a:prstGeom prst="line">
              <a:avLst/>
            </a:prstGeom>
            <a:noFill/>
            <a:ln w="29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268" name="Line 225"/>
            <p:cNvSpPr>
              <a:spLocks noChangeShapeType="1"/>
            </p:cNvSpPr>
            <p:nvPr/>
          </p:nvSpPr>
          <p:spPr bwMode="auto">
            <a:xfrm flipV="1">
              <a:off x="3956050" y="3160713"/>
              <a:ext cx="9525" cy="41275"/>
            </a:xfrm>
            <a:prstGeom prst="line">
              <a:avLst/>
            </a:prstGeom>
            <a:noFill/>
            <a:ln w="28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269" name="Line 226"/>
            <p:cNvSpPr>
              <a:spLocks noChangeShapeType="1"/>
            </p:cNvSpPr>
            <p:nvPr/>
          </p:nvSpPr>
          <p:spPr bwMode="auto">
            <a:xfrm flipV="1">
              <a:off x="3965575" y="3114675"/>
              <a:ext cx="9525" cy="46038"/>
            </a:xfrm>
            <a:prstGeom prst="line">
              <a:avLst/>
            </a:prstGeom>
            <a:noFill/>
            <a:ln w="28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270" name="Line 227"/>
            <p:cNvSpPr>
              <a:spLocks noChangeShapeType="1"/>
            </p:cNvSpPr>
            <p:nvPr/>
          </p:nvSpPr>
          <p:spPr bwMode="auto">
            <a:xfrm flipV="1">
              <a:off x="3975100" y="3108325"/>
              <a:ext cx="1588" cy="6350"/>
            </a:xfrm>
            <a:prstGeom prst="line">
              <a:avLst/>
            </a:prstGeom>
            <a:noFill/>
            <a:ln w="29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271" name="Line 228"/>
            <p:cNvSpPr>
              <a:spLocks noChangeShapeType="1"/>
            </p:cNvSpPr>
            <p:nvPr/>
          </p:nvSpPr>
          <p:spPr bwMode="auto">
            <a:xfrm>
              <a:off x="3976688" y="3108325"/>
              <a:ext cx="1587" cy="1588"/>
            </a:xfrm>
            <a:prstGeom prst="line">
              <a:avLst/>
            </a:prstGeom>
            <a:noFill/>
            <a:ln w="24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272" name="Line 229"/>
            <p:cNvSpPr>
              <a:spLocks noChangeShapeType="1"/>
            </p:cNvSpPr>
            <p:nvPr/>
          </p:nvSpPr>
          <p:spPr bwMode="auto">
            <a:xfrm flipV="1">
              <a:off x="3976688" y="3062288"/>
              <a:ext cx="7937" cy="46037"/>
            </a:xfrm>
            <a:prstGeom prst="line">
              <a:avLst/>
            </a:prstGeom>
            <a:noFill/>
            <a:ln w="27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273" name="Line 230"/>
            <p:cNvSpPr>
              <a:spLocks noChangeShapeType="1"/>
            </p:cNvSpPr>
            <p:nvPr/>
          </p:nvSpPr>
          <p:spPr bwMode="auto">
            <a:xfrm flipV="1">
              <a:off x="3984625" y="3014663"/>
              <a:ext cx="7938" cy="47625"/>
            </a:xfrm>
            <a:prstGeom prst="line">
              <a:avLst/>
            </a:prstGeom>
            <a:noFill/>
            <a:ln w="27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274" name="Line 231"/>
            <p:cNvSpPr>
              <a:spLocks noChangeShapeType="1"/>
            </p:cNvSpPr>
            <p:nvPr/>
          </p:nvSpPr>
          <p:spPr bwMode="auto">
            <a:xfrm flipV="1">
              <a:off x="3992563" y="2968625"/>
              <a:ext cx="9525" cy="46038"/>
            </a:xfrm>
            <a:prstGeom prst="line">
              <a:avLst/>
            </a:prstGeom>
            <a:noFill/>
            <a:ln w="28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275" name="Line 232"/>
            <p:cNvSpPr>
              <a:spLocks noChangeShapeType="1"/>
            </p:cNvSpPr>
            <p:nvPr/>
          </p:nvSpPr>
          <p:spPr bwMode="auto">
            <a:xfrm>
              <a:off x="4002088" y="2968625"/>
              <a:ext cx="1587" cy="1588"/>
            </a:xfrm>
            <a:prstGeom prst="line">
              <a:avLst/>
            </a:prstGeom>
            <a:noFill/>
            <a:ln w="24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276" name="Line 233"/>
            <p:cNvSpPr>
              <a:spLocks noChangeShapeType="1"/>
            </p:cNvSpPr>
            <p:nvPr/>
          </p:nvSpPr>
          <p:spPr bwMode="auto">
            <a:xfrm flipV="1">
              <a:off x="4002088" y="2932113"/>
              <a:ext cx="6350" cy="36512"/>
            </a:xfrm>
            <a:prstGeom prst="line">
              <a:avLst/>
            </a:prstGeom>
            <a:noFill/>
            <a:ln w="27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277" name="Line 234"/>
            <p:cNvSpPr>
              <a:spLocks noChangeShapeType="1"/>
            </p:cNvSpPr>
            <p:nvPr/>
          </p:nvSpPr>
          <p:spPr bwMode="auto">
            <a:xfrm flipV="1">
              <a:off x="4008438" y="2892425"/>
              <a:ext cx="9525" cy="39688"/>
            </a:xfrm>
            <a:prstGeom prst="line">
              <a:avLst/>
            </a:prstGeom>
            <a:noFill/>
            <a:ln w="28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278" name="Line 235"/>
            <p:cNvSpPr>
              <a:spLocks noChangeShapeType="1"/>
            </p:cNvSpPr>
            <p:nvPr/>
          </p:nvSpPr>
          <p:spPr bwMode="auto">
            <a:xfrm flipV="1">
              <a:off x="4017963" y="2873375"/>
              <a:ext cx="4762" cy="19050"/>
            </a:xfrm>
            <a:prstGeom prst="line">
              <a:avLst/>
            </a:prstGeom>
            <a:noFill/>
            <a:ln w="29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279" name="Line 236"/>
            <p:cNvSpPr>
              <a:spLocks noChangeShapeType="1"/>
            </p:cNvSpPr>
            <p:nvPr/>
          </p:nvSpPr>
          <p:spPr bwMode="auto">
            <a:xfrm flipV="1">
              <a:off x="4022725" y="2857500"/>
              <a:ext cx="4763" cy="15875"/>
            </a:xfrm>
            <a:prstGeom prst="line">
              <a:avLst/>
            </a:prstGeom>
            <a:noFill/>
            <a:ln w="29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280" name="Line 237"/>
            <p:cNvSpPr>
              <a:spLocks noChangeShapeType="1"/>
            </p:cNvSpPr>
            <p:nvPr/>
          </p:nvSpPr>
          <p:spPr bwMode="auto">
            <a:xfrm flipV="1">
              <a:off x="4027488" y="2844800"/>
              <a:ext cx="4762" cy="12700"/>
            </a:xfrm>
            <a:prstGeom prst="line">
              <a:avLst/>
            </a:prstGeom>
            <a:noFill/>
            <a:ln w="30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281" name="Line 238"/>
            <p:cNvSpPr>
              <a:spLocks noChangeShapeType="1"/>
            </p:cNvSpPr>
            <p:nvPr/>
          </p:nvSpPr>
          <p:spPr bwMode="auto">
            <a:xfrm flipV="1">
              <a:off x="4032250" y="2832100"/>
              <a:ext cx="4763" cy="12700"/>
            </a:xfrm>
            <a:prstGeom prst="line">
              <a:avLst/>
            </a:prstGeom>
            <a:noFill/>
            <a:ln w="30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282" name="Line 239"/>
            <p:cNvSpPr>
              <a:spLocks noChangeShapeType="1"/>
            </p:cNvSpPr>
            <p:nvPr/>
          </p:nvSpPr>
          <p:spPr bwMode="auto">
            <a:xfrm flipV="1">
              <a:off x="4037013" y="2820988"/>
              <a:ext cx="4762" cy="11112"/>
            </a:xfrm>
            <a:prstGeom prst="line">
              <a:avLst/>
            </a:prstGeom>
            <a:noFill/>
            <a:ln w="31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283" name="Line 240"/>
            <p:cNvSpPr>
              <a:spLocks noChangeShapeType="1"/>
            </p:cNvSpPr>
            <p:nvPr/>
          </p:nvSpPr>
          <p:spPr bwMode="auto">
            <a:xfrm flipV="1">
              <a:off x="4041775" y="2819400"/>
              <a:ext cx="1588" cy="1588"/>
            </a:xfrm>
            <a:prstGeom prst="line">
              <a:avLst/>
            </a:prstGeom>
            <a:noFill/>
            <a:ln w="24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284" name="Line 241"/>
            <p:cNvSpPr>
              <a:spLocks noChangeShapeType="1"/>
            </p:cNvSpPr>
            <p:nvPr/>
          </p:nvSpPr>
          <p:spPr bwMode="auto">
            <a:xfrm>
              <a:off x="4041775" y="2819400"/>
              <a:ext cx="1588" cy="1588"/>
            </a:xfrm>
            <a:prstGeom prst="line">
              <a:avLst/>
            </a:prstGeom>
            <a:noFill/>
            <a:ln w="24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285" name="Line 242"/>
            <p:cNvSpPr>
              <a:spLocks noChangeShapeType="1"/>
            </p:cNvSpPr>
            <p:nvPr/>
          </p:nvSpPr>
          <p:spPr bwMode="auto">
            <a:xfrm>
              <a:off x="4041775" y="2820988"/>
              <a:ext cx="4763" cy="9525"/>
            </a:xfrm>
            <a:prstGeom prst="line">
              <a:avLst/>
            </a:prstGeom>
            <a:noFill/>
            <a:ln w="32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286" name="Line 243"/>
            <p:cNvSpPr>
              <a:spLocks noChangeShapeType="1"/>
            </p:cNvSpPr>
            <p:nvPr/>
          </p:nvSpPr>
          <p:spPr bwMode="auto">
            <a:xfrm>
              <a:off x="4046538" y="2830513"/>
              <a:ext cx="9525" cy="20637"/>
            </a:xfrm>
            <a:prstGeom prst="line">
              <a:avLst/>
            </a:prstGeom>
            <a:noFill/>
            <a:ln w="31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287" name="Line 244"/>
            <p:cNvSpPr>
              <a:spLocks noChangeShapeType="1"/>
            </p:cNvSpPr>
            <p:nvPr/>
          </p:nvSpPr>
          <p:spPr bwMode="auto">
            <a:xfrm>
              <a:off x="4056063" y="2851150"/>
              <a:ext cx="9525" cy="28575"/>
            </a:xfrm>
            <a:prstGeom prst="line">
              <a:avLst/>
            </a:prstGeom>
            <a:noFill/>
            <a:ln w="30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288" name="Line 245"/>
            <p:cNvSpPr>
              <a:spLocks noChangeShapeType="1"/>
            </p:cNvSpPr>
            <p:nvPr/>
          </p:nvSpPr>
          <p:spPr bwMode="auto">
            <a:xfrm>
              <a:off x="4065588" y="2879725"/>
              <a:ext cx="7937" cy="31750"/>
            </a:xfrm>
            <a:prstGeom prst="line">
              <a:avLst/>
            </a:prstGeom>
            <a:noFill/>
            <a:ln w="29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289" name="Line 246"/>
            <p:cNvSpPr>
              <a:spLocks noChangeShapeType="1"/>
            </p:cNvSpPr>
            <p:nvPr/>
          </p:nvSpPr>
          <p:spPr bwMode="auto">
            <a:xfrm>
              <a:off x="4073525" y="2911475"/>
              <a:ext cx="9525" cy="34925"/>
            </a:xfrm>
            <a:prstGeom prst="line">
              <a:avLst/>
            </a:prstGeom>
            <a:noFill/>
            <a:ln w="29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290" name="Line 247"/>
            <p:cNvSpPr>
              <a:spLocks noChangeShapeType="1"/>
            </p:cNvSpPr>
            <p:nvPr/>
          </p:nvSpPr>
          <p:spPr bwMode="auto">
            <a:xfrm>
              <a:off x="4083050" y="2946400"/>
              <a:ext cx="9525" cy="36513"/>
            </a:xfrm>
            <a:prstGeom prst="line">
              <a:avLst/>
            </a:prstGeom>
            <a:noFill/>
            <a:ln w="29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291" name="Line 248"/>
            <p:cNvSpPr>
              <a:spLocks noChangeShapeType="1"/>
            </p:cNvSpPr>
            <p:nvPr/>
          </p:nvSpPr>
          <p:spPr bwMode="auto">
            <a:xfrm>
              <a:off x="4092575" y="2982913"/>
              <a:ext cx="7938" cy="36512"/>
            </a:xfrm>
            <a:prstGeom prst="line">
              <a:avLst/>
            </a:prstGeom>
            <a:noFill/>
            <a:ln w="28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292" name="Line 249"/>
            <p:cNvSpPr>
              <a:spLocks noChangeShapeType="1"/>
            </p:cNvSpPr>
            <p:nvPr/>
          </p:nvSpPr>
          <p:spPr bwMode="auto">
            <a:xfrm>
              <a:off x="4100513" y="3019425"/>
              <a:ext cx="9525" cy="34925"/>
            </a:xfrm>
            <a:prstGeom prst="line">
              <a:avLst/>
            </a:prstGeom>
            <a:noFill/>
            <a:ln w="29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293" name="Line 250"/>
            <p:cNvSpPr>
              <a:spLocks noChangeShapeType="1"/>
            </p:cNvSpPr>
            <p:nvPr/>
          </p:nvSpPr>
          <p:spPr bwMode="auto">
            <a:xfrm>
              <a:off x="4110038" y="3054350"/>
              <a:ext cx="9525" cy="33338"/>
            </a:xfrm>
            <a:prstGeom prst="line">
              <a:avLst/>
            </a:prstGeom>
            <a:noFill/>
            <a:ln w="29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294" name="Line 251"/>
            <p:cNvSpPr>
              <a:spLocks noChangeShapeType="1"/>
            </p:cNvSpPr>
            <p:nvPr/>
          </p:nvSpPr>
          <p:spPr bwMode="auto">
            <a:xfrm>
              <a:off x="4119563" y="3087688"/>
              <a:ext cx="9525" cy="30162"/>
            </a:xfrm>
            <a:prstGeom prst="line">
              <a:avLst/>
            </a:prstGeom>
            <a:noFill/>
            <a:ln w="30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295" name="Line 252"/>
            <p:cNvSpPr>
              <a:spLocks noChangeShapeType="1"/>
            </p:cNvSpPr>
            <p:nvPr/>
          </p:nvSpPr>
          <p:spPr bwMode="auto">
            <a:xfrm>
              <a:off x="4129088" y="3117850"/>
              <a:ext cx="7937" cy="25400"/>
            </a:xfrm>
            <a:prstGeom prst="line">
              <a:avLst/>
            </a:prstGeom>
            <a:noFill/>
            <a:ln w="30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296" name="Line 253"/>
            <p:cNvSpPr>
              <a:spLocks noChangeShapeType="1"/>
            </p:cNvSpPr>
            <p:nvPr/>
          </p:nvSpPr>
          <p:spPr bwMode="auto">
            <a:xfrm>
              <a:off x="4137025" y="3143250"/>
              <a:ext cx="4763" cy="9525"/>
            </a:xfrm>
            <a:prstGeom prst="line">
              <a:avLst/>
            </a:prstGeom>
            <a:noFill/>
            <a:ln w="32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297" name="Line 254"/>
            <p:cNvSpPr>
              <a:spLocks noChangeShapeType="1"/>
            </p:cNvSpPr>
            <p:nvPr/>
          </p:nvSpPr>
          <p:spPr bwMode="auto">
            <a:xfrm>
              <a:off x="4141788" y="3152775"/>
              <a:ext cx="4762" cy="9525"/>
            </a:xfrm>
            <a:prstGeom prst="line">
              <a:avLst/>
            </a:prstGeom>
            <a:noFill/>
            <a:ln w="32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298" name="Line 255"/>
            <p:cNvSpPr>
              <a:spLocks noChangeShapeType="1"/>
            </p:cNvSpPr>
            <p:nvPr/>
          </p:nvSpPr>
          <p:spPr bwMode="auto">
            <a:xfrm>
              <a:off x="4146550" y="3162300"/>
              <a:ext cx="4763" cy="7938"/>
            </a:xfrm>
            <a:prstGeom prst="line">
              <a:avLst/>
            </a:prstGeom>
            <a:noFill/>
            <a:ln w="32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299" name="Line 256"/>
            <p:cNvSpPr>
              <a:spLocks noChangeShapeType="1"/>
            </p:cNvSpPr>
            <p:nvPr/>
          </p:nvSpPr>
          <p:spPr bwMode="auto">
            <a:xfrm>
              <a:off x="4151313" y="3170238"/>
              <a:ext cx="3175" cy="6350"/>
            </a:xfrm>
            <a:prstGeom prst="line">
              <a:avLst/>
            </a:prstGeom>
            <a:noFill/>
            <a:ln w="32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00" name="Line 257"/>
            <p:cNvSpPr>
              <a:spLocks noChangeShapeType="1"/>
            </p:cNvSpPr>
            <p:nvPr/>
          </p:nvSpPr>
          <p:spPr bwMode="auto">
            <a:xfrm>
              <a:off x="4154488" y="3176588"/>
              <a:ext cx="4762" cy="4762"/>
            </a:xfrm>
            <a:prstGeom prst="line">
              <a:avLst/>
            </a:prstGeom>
            <a:noFill/>
            <a:ln w="33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01" name="Line 258"/>
            <p:cNvSpPr>
              <a:spLocks noChangeShapeType="1"/>
            </p:cNvSpPr>
            <p:nvPr/>
          </p:nvSpPr>
          <p:spPr bwMode="auto">
            <a:xfrm>
              <a:off x="4159250" y="3181350"/>
              <a:ext cx="4763" cy="3175"/>
            </a:xfrm>
            <a:prstGeom prst="line">
              <a:avLst/>
            </a:prstGeom>
            <a:noFill/>
            <a:ln w="33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02" name="Line 259"/>
            <p:cNvSpPr>
              <a:spLocks noChangeShapeType="1"/>
            </p:cNvSpPr>
            <p:nvPr/>
          </p:nvSpPr>
          <p:spPr bwMode="auto">
            <a:xfrm>
              <a:off x="4164013" y="3184525"/>
              <a:ext cx="6350" cy="4763"/>
            </a:xfrm>
            <a:prstGeom prst="line">
              <a:avLst/>
            </a:prstGeom>
            <a:noFill/>
            <a:ln w="33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03" name="Line 260"/>
            <p:cNvSpPr>
              <a:spLocks noChangeShapeType="1"/>
            </p:cNvSpPr>
            <p:nvPr/>
          </p:nvSpPr>
          <p:spPr bwMode="auto">
            <a:xfrm>
              <a:off x="4170363" y="3189288"/>
              <a:ext cx="6350" cy="1587"/>
            </a:xfrm>
            <a:prstGeom prst="line">
              <a:avLst/>
            </a:prstGeom>
            <a:noFill/>
            <a:ln w="29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04" name="Line 261"/>
            <p:cNvSpPr>
              <a:spLocks noChangeShapeType="1"/>
            </p:cNvSpPr>
            <p:nvPr/>
          </p:nvSpPr>
          <p:spPr bwMode="auto">
            <a:xfrm>
              <a:off x="4176713" y="3190875"/>
              <a:ext cx="4762" cy="1588"/>
            </a:xfrm>
            <a:prstGeom prst="line">
              <a:avLst/>
            </a:prstGeom>
            <a:noFill/>
            <a:ln w="24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05" name="Line 262"/>
            <p:cNvSpPr>
              <a:spLocks noChangeShapeType="1"/>
            </p:cNvSpPr>
            <p:nvPr/>
          </p:nvSpPr>
          <p:spPr bwMode="auto">
            <a:xfrm>
              <a:off x="4181475" y="3190875"/>
              <a:ext cx="4763" cy="1588"/>
            </a:xfrm>
            <a:prstGeom prst="line">
              <a:avLst/>
            </a:prstGeom>
            <a:noFill/>
            <a:ln w="24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06" name="Line 263"/>
            <p:cNvSpPr>
              <a:spLocks noChangeShapeType="1"/>
            </p:cNvSpPr>
            <p:nvPr/>
          </p:nvSpPr>
          <p:spPr bwMode="auto">
            <a:xfrm flipV="1">
              <a:off x="4186238" y="3189288"/>
              <a:ext cx="7937" cy="1587"/>
            </a:xfrm>
            <a:prstGeom prst="line">
              <a:avLst/>
            </a:prstGeom>
            <a:noFill/>
            <a:ln w="28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07" name="Line 264"/>
            <p:cNvSpPr>
              <a:spLocks noChangeShapeType="1"/>
            </p:cNvSpPr>
            <p:nvPr/>
          </p:nvSpPr>
          <p:spPr bwMode="auto">
            <a:xfrm flipV="1">
              <a:off x="4194175" y="3184525"/>
              <a:ext cx="6350" cy="4763"/>
            </a:xfrm>
            <a:prstGeom prst="line">
              <a:avLst/>
            </a:prstGeom>
            <a:noFill/>
            <a:ln w="33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08" name="Line 265"/>
            <p:cNvSpPr>
              <a:spLocks noChangeShapeType="1"/>
            </p:cNvSpPr>
            <p:nvPr/>
          </p:nvSpPr>
          <p:spPr bwMode="auto">
            <a:xfrm flipV="1">
              <a:off x="4200525" y="3181350"/>
              <a:ext cx="3175" cy="3175"/>
            </a:xfrm>
            <a:prstGeom prst="line">
              <a:avLst/>
            </a:prstGeom>
            <a:noFill/>
            <a:ln w="33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09" name="Line 266"/>
            <p:cNvSpPr>
              <a:spLocks noChangeShapeType="1"/>
            </p:cNvSpPr>
            <p:nvPr/>
          </p:nvSpPr>
          <p:spPr bwMode="auto">
            <a:xfrm flipV="1">
              <a:off x="4203700" y="3176588"/>
              <a:ext cx="4763" cy="4762"/>
            </a:xfrm>
            <a:prstGeom prst="line">
              <a:avLst/>
            </a:prstGeom>
            <a:noFill/>
            <a:ln w="33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0" name="Line 267"/>
            <p:cNvSpPr>
              <a:spLocks noChangeShapeType="1"/>
            </p:cNvSpPr>
            <p:nvPr/>
          </p:nvSpPr>
          <p:spPr bwMode="auto">
            <a:xfrm flipV="1">
              <a:off x="4208463" y="3170238"/>
              <a:ext cx="4762" cy="6350"/>
            </a:xfrm>
            <a:prstGeom prst="line">
              <a:avLst/>
            </a:prstGeom>
            <a:noFill/>
            <a:ln w="33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1" name="Line 268"/>
            <p:cNvSpPr>
              <a:spLocks noChangeShapeType="1"/>
            </p:cNvSpPr>
            <p:nvPr/>
          </p:nvSpPr>
          <p:spPr bwMode="auto">
            <a:xfrm flipV="1">
              <a:off x="4213225" y="3163888"/>
              <a:ext cx="4763" cy="6350"/>
            </a:xfrm>
            <a:prstGeom prst="line">
              <a:avLst/>
            </a:prstGeom>
            <a:noFill/>
            <a:ln w="33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2" name="Line 269"/>
            <p:cNvSpPr>
              <a:spLocks noChangeShapeType="1"/>
            </p:cNvSpPr>
            <p:nvPr/>
          </p:nvSpPr>
          <p:spPr bwMode="auto">
            <a:xfrm flipV="1">
              <a:off x="4217988" y="3154363"/>
              <a:ext cx="3175" cy="9525"/>
            </a:xfrm>
            <a:prstGeom prst="line">
              <a:avLst/>
            </a:prstGeom>
            <a:noFill/>
            <a:ln w="30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3" name="Line 270"/>
            <p:cNvSpPr>
              <a:spLocks noChangeShapeType="1"/>
            </p:cNvSpPr>
            <p:nvPr/>
          </p:nvSpPr>
          <p:spPr bwMode="auto">
            <a:xfrm flipV="1">
              <a:off x="4221163" y="3144838"/>
              <a:ext cx="4762" cy="9525"/>
            </a:xfrm>
            <a:prstGeom prst="line">
              <a:avLst/>
            </a:prstGeom>
            <a:noFill/>
            <a:ln w="32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4" name="Line 271"/>
            <p:cNvSpPr>
              <a:spLocks noChangeShapeType="1"/>
            </p:cNvSpPr>
            <p:nvPr/>
          </p:nvSpPr>
          <p:spPr bwMode="auto">
            <a:xfrm flipV="1">
              <a:off x="4225925" y="3121025"/>
              <a:ext cx="9525" cy="23813"/>
            </a:xfrm>
            <a:prstGeom prst="line">
              <a:avLst/>
            </a:prstGeom>
            <a:noFill/>
            <a:ln w="31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5" name="Line 272"/>
            <p:cNvSpPr>
              <a:spLocks noChangeShapeType="1"/>
            </p:cNvSpPr>
            <p:nvPr/>
          </p:nvSpPr>
          <p:spPr bwMode="auto">
            <a:xfrm flipV="1">
              <a:off x="4235450" y="3092450"/>
              <a:ext cx="9525" cy="28575"/>
            </a:xfrm>
            <a:prstGeom prst="line">
              <a:avLst/>
            </a:prstGeom>
            <a:noFill/>
            <a:ln w="30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6" name="Line 273"/>
            <p:cNvSpPr>
              <a:spLocks noChangeShapeType="1"/>
            </p:cNvSpPr>
            <p:nvPr/>
          </p:nvSpPr>
          <p:spPr bwMode="auto">
            <a:xfrm flipV="1">
              <a:off x="4244975" y="3059113"/>
              <a:ext cx="7938" cy="33337"/>
            </a:xfrm>
            <a:prstGeom prst="line">
              <a:avLst/>
            </a:prstGeom>
            <a:noFill/>
            <a:ln w="28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7" name="Line 274"/>
            <p:cNvSpPr>
              <a:spLocks noChangeShapeType="1"/>
            </p:cNvSpPr>
            <p:nvPr/>
          </p:nvSpPr>
          <p:spPr bwMode="auto">
            <a:xfrm flipV="1">
              <a:off x="4252913" y="3025775"/>
              <a:ext cx="9525" cy="33338"/>
            </a:xfrm>
            <a:prstGeom prst="line">
              <a:avLst/>
            </a:prstGeom>
            <a:noFill/>
            <a:ln w="29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8" name="Line 275"/>
            <p:cNvSpPr>
              <a:spLocks noChangeShapeType="1"/>
            </p:cNvSpPr>
            <p:nvPr/>
          </p:nvSpPr>
          <p:spPr bwMode="auto">
            <a:xfrm flipV="1">
              <a:off x="4262438" y="2990850"/>
              <a:ext cx="9525" cy="34925"/>
            </a:xfrm>
            <a:prstGeom prst="line">
              <a:avLst/>
            </a:prstGeom>
            <a:noFill/>
            <a:ln w="29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9" name="Line 276"/>
            <p:cNvSpPr>
              <a:spLocks noChangeShapeType="1"/>
            </p:cNvSpPr>
            <p:nvPr/>
          </p:nvSpPr>
          <p:spPr bwMode="auto">
            <a:xfrm flipV="1">
              <a:off x="4271963" y="2955925"/>
              <a:ext cx="7937" cy="34925"/>
            </a:xfrm>
            <a:prstGeom prst="line">
              <a:avLst/>
            </a:prstGeom>
            <a:noFill/>
            <a:ln w="28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20" name="Line 277"/>
            <p:cNvSpPr>
              <a:spLocks noChangeShapeType="1"/>
            </p:cNvSpPr>
            <p:nvPr/>
          </p:nvSpPr>
          <p:spPr bwMode="auto">
            <a:xfrm flipV="1">
              <a:off x="4279900" y="2921000"/>
              <a:ext cx="9525" cy="34925"/>
            </a:xfrm>
            <a:prstGeom prst="line">
              <a:avLst/>
            </a:prstGeom>
            <a:noFill/>
            <a:ln w="29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21" name="Line 278"/>
            <p:cNvSpPr>
              <a:spLocks noChangeShapeType="1"/>
            </p:cNvSpPr>
            <p:nvPr/>
          </p:nvSpPr>
          <p:spPr bwMode="auto">
            <a:xfrm flipV="1">
              <a:off x="4289425" y="2889250"/>
              <a:ext cx="9525" cy="31750"/>
            </a:xfrm>
            <a:prstGeom prst="line">
              <a:avLst/>
            </a:prstGeom>
            <a:noFill/>
            <a:ln w="29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22" name="Line 279"/>
            <p:cNvSpPr>
              <a:spLocks noChangeShapeType="1"/>
            </p:cNvSpPr>
            <p:nvPr/>
          </p:nvSpPr>
          <p:spPr bwMode="auto">
            <a:xfrm flipV="1">
              <a:off x="4298950" y="2860675"/>
              <a:ext cx="9525" cy="28575"/>
            </a:xfrm>
            <a:prstGeom prst="line">
              <a:avLst/>
            </a:prstGeom>
            <a:noFill/>
            <a:ln w="30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23" name="Line 280"/>
            <p:cNvSpPr>
              <a:spLocks noChangeShapeType="1"/>
            </p:cNvSpPr>
            <p:nvPr/>
          </p:nvSpPr>
          <p:spPr bwMode="auto">
            <a:xfrm flipV="1">
              <a:off x="4308475" y="2838450"/>
              <a:ext cx="7938" cy="22225"/>
            </a:xfrm>
            <a:prstGeom prst="line">
              <a:avLst/>
            </a:prstGeom>
            <a:noFill/>
            <a:ln w="30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24" name="Line 281"/>
            <p:cNvSpPr>
              <a:spLocks noChangeShapeType="1"/>
            </p:cNvSpPr>
            <p:nvPr/>
          </p:nvSpPr>
          <p:spPr bwMode="auto">
            <a:xfrm flipV="1">
              <a:off x="4316413" y="2827338"/>
              <a:ext cx="4762" cy="11112"/>
            </a:xfrm>
            <a:prstGeom prst="line">
              <a:avLst/>
            </a:prstGeom>
            <a:noFill/>
            <a:ln w="31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25" name="Line 282"/>
            <p:cNvSpPr>
              <a:spLocks noChangeShapeType="1"/>
            </p:cNvSpPr>
            <p:nvPr/>
          </p:nvSpPr>
          <p:spPr bwMode="auto">
            <a:xfrm flipV="1">
              <a:off x="4321175" y="2819400"/>
              <a:ext cx="4763" cy="7938"/>
            </a:xfrm>
            <a:prstGeom prst="line">
              <a:avLst/>
            </a:prstGeom>
            <a:noFill/>
            <a:ln w="32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26" name="Line 283"/>
            <p:cNvSpPr>
              <a:spLocks noChangeShapeType="1"/>
            </p:cNvSpPr>
            <p:nvPr/>
          </p:nvSpPr>
          <p:spPr bwMode="auto">
            <a:xfrm>
              <a:off x="4325938" y="2819400"/>
              <a:ext cx="1587" cy="1588"/>
            </a:xfrm>
            <a:prstGeom prst="line">
              <a:avLst/>
            </a:prstGeom>
            <a:noFill/>
            <a:ln w="24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27" name="Line 284"/>
            <p:cNvSpPr>
              <a:spLocks noChangeShapeType="1"/>
            </p:cNvSpPr>
            <p:nvPr/>
          </p:nvSpPr>
          <p:spPr bwMode="auto">
            <a:xfrm>
              <a:off x="4325938" y="2819400"/>
              <a:ext cx="1587" cy="1588"/>
            </a:xfrm>
            <a:prstGeom prst="line">
              <a:avLst/>
            </a:prstGeom>
            <a:noFill/>
            <a:ln w="24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28" name="Line 285"/>
            <p:cNvSpPr>
              <a:spLocks noChangeShapeType="1"/>
            </p:cNvSpPr>
            <p:nvPr/>
          </p:nvSpPr>
          <p:spPr bwMode="auto">
            <a:xfrm flipV="1">
              <a:off x="4325938" y="2817813"/>
              <a:ext cx="1587" cy="1587"/>
            </a:xfrm>
            <a:prstGeom prst="line">
              <a:avLst/>
            </a:prstGeom>
            <a:noFill/>
            <a:ln w="33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29" name="Line 286"/>
            <p:cNvSpPr>
              <a:spLocks noChangeShapeType="1"/>
            </p:cNvSpPr>
            <p:nvPr/>
          </p:nvSpPr>
          <p:spPr bwMode="auto">
            <a:xfrm>
              <a:off x="4327525" y="2817813"/>
              <a:ext cx="1588" cy="3175"/>
            </a:xfrm>
            <a:prstGeom prst="line">
              <a:avLst/>
            </a:prstGeom>
            <a:noFill/>
            <a:ln w="32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30" name="Line 287"/>
            <p:cNvSpPr>
              <a:spLocks noChangeShapeType="1"/>
            </p:cNvSpPr>
            <p:nvPr/>
          </p:nvSpPr>
          <p:spPr bwMode="auto">
            <a:xfrm>
              <a:off x="4329113" y="2820988"/>
              <a:ext cx="7937" cy="15875"/>
            </a:xfrm>
            <a:prstGeom prst="line">
              <a:avLst/>
            </a:prstGeom>
            <a:noFill/>
            <a:ln w="32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31" name="Line 288"/>
            <p:cNvSpPr>
              <a:spLocks noChangeShapeType="1"/>
            </p:cNvSpPr>
            <p:nvPr/>
          </p:nvSpPr>
          <p:spPr bwMode="auto">
            <a:xfrm>
              <a:off x="4337050" y="2836863"/>
              <a:ext cx="7938" cy="20637"/>
            </a:xfrm>
            <a:prstGeom prst="line">
              <a:avLst/>
            </a:prstGeom>
            <a:noFill/>
            <a:ln w="31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32" name="Line 289"/>
            <p:cNvSpPr>
              <a:spLocks noChangeShapeType="1"/>
            </p:cNvSpPr>
            <p:nvPr/>
          </p:nvSpPr>
          <p:spPr bwMode="auto">
            <a:xfrm>
              <a:off x="4344988" y="2857500"/>
              <a:ext cx="9525" cy="26988"/>
            </a:xfrm>
            <a:prstGeom prst="line">
              <a:avLst/>
            </a:prstGeom>
            <a:noFill/>
            <a:ln w="30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33" name="Line 290"/>
            <p:cNvSpPr>
              <a:spLocks noChangeShapeType="1"/>
            </p:cNvSpPr>
            <p:nvPr/>
          </p:nvSpPr>
          <p:spPr bwMode="auto">
            <a:xfrm>
              <a:off x="4354513" y="2884488"/>
              <a:ext cx="9525" cy="30162"/>
            </a:xfrm>
            <a:prstGeom prst="line">
              <a:avLst/>
            </a:prstGeom>
            <a:noFill/>
            <a:ln w="30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34" name="Line 291"/>
            <p:cNvSpPr>
              <a:spLocks noChangeShapeType="1"/>
            </p:cNvSpPr>
            <p:nvPr/>
          </p:nvSpPr>
          <p:spPr bwMode="auto">
            <a:xfrm>
              <a:off x="4364038" y="2914650"/>
              <a:ext cx="9525" cy="33338"/>
            </a:xfrm>
            <a:prstGeom prst="line">
              <a:avLst/>
            </a:prstGeom>
            <a:noFill/>
            <a:ln w="29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35" name="Line 292"/>
            <p:cNvSpPr>
              <a:spLocks noChangeShapeType="1"/>
            </p:cNvSpPr>
            <p:nvPr/>
          </p:nvSpPr>
          <p:spPr bwMode="auto">
            <a:xfrm>
              <a:off x="4373563" y="2947988"/>
              <a:ext cx="7937" cy="34925"/>
            </a:xfrm>
            <a:prstGeom prst="line">
              <a:avLst/>
            </a:prstGeom>
            <a:noFill/>
            <a:ln w="28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36" name="Line 293"/>
            <p:cNvSpPr>
              <a:spLocks noChangeShapeType="1"/>
            </p:cNvSpPr>
            <p:nvPr/>
          </p:nvSpPr>
          <p:spPr bwMode="auto">
            <a:xfrm>
              <a:off x="4381500" y="2982913"/>
              <a:ext cx="9525" cy="33337"/>
            </a:xfrm>
            <a:prstGeom prst="line">
              <a:avLst/>
            </a:prstGeom>
            <a:noFill/>
            <a:ln w="29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37" name="Line 294"/>
            <p:cNvSpPr>
              <a:spLocks noChangeShapeType="1"/>
            </p:cNvSpPr>
            <p:nvPr/>
          </p:nvSpPr>
          <p:spPr bwMode="auto">
            <a:xfrm>
              <a:off x="4391025" y="3016250"/>
              <a:ext cx="9525" cy="33338"/>
            </a:xfrm>
            <a:prstGeom prst="line">
              <a:avLst/>
            </a:prstGeom>
            <a:noFill/>
            <a:ln w="29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38" name="Line 295"/>
            <p:cNvSpPr>
              <a:spLocks noChangeShapeType="1"/>
            </p:cNvSpPr>
            <p:nvPr/>
          </p:nvSpPr>
          <p:spPr bwMode="auto">
            <a:xfrm>
              <a:off x="4400550" y="3049588"/>
              <a:ext cx="7938" cy="31750"/>
            </a:xfrm>
            <a:prstGeom prst="line">
              <a:avLst/>
            </a:prstGeom>
            <a:noFill/>
            <a:ln w="29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39" name="Line 296"/>
            <p:cNvSpPr>
              <a:spLocks noChangeShapeType="1"/>
            </p:cNvSpPr>
            <p:nvPr/>
          </p:nvSpPr>
          <p:spPr bwMode="auto">
            <a:xfrm>
              <a:off x="4408488" y="3081338"/>
              <a:ext cx="9525" cy="30162"/>
            </a:xfrm>
            <a:prstGeom prst="line">
              <a:avLst/>
            </a:prstGeom>
            <a:noFill/>
            <a:ln w="30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40" name="Line 297"/>
            <p:cNvSpPr>
              <a:spLocks noChangeShapeType="1"/>
            </p:cNvSpPr>
            <p:nvPr/>
          </p:nvSpPr>
          <p:spPr bwMode="auto">
            <a:xfrm>
              <a:off x="4418013" y="3111500"/>
              <a:ext cx="9525" cy="25400"/>
            </a:xfrm>
            <a:prstGeom prst="line">
              <a:avLst/>
            </a:prstGeom>
            <a:noFill/>
            <a:ln w="30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41" name="Line 298"/>
            <p:cNvSpPr>
              <a:spLocks noChangeShapeType="1"/>
            </p:cNvSpPr>
            <p:nvPr/>
          </p:nvSpPr>
          <p:spPr bwMode="auto">
            <a:xfrm>
              <a:off x="4427538" y="3136900"/>
              <a:ext cx="9525" cy="20638"/>
            </a:xfrm>
            <a:prstGeom prst="line">
              <a:avLst/>
            </a:prstGeom>
            <a:noFill/>
            <a:ln w="31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42" name="Line 299"/>
            <p:cNvSpPr>
              <a:spLocks noChangeShapeType="1"/>
            </p:cNvSpPr>
            <p:nvPr/>
          </p:nvSpPr>
          <p:spPr bwMode="auto">
            <a:xfrm>
              <a:off x="4437063" y="3157538"/>
              <a:ext cx="4762" cy="7937"/>
            </a:xfrm>
            <a:prstGeom prst="line">
              <a:avLst/>
            </a:prstGeom>
            <a:noFill/>
            <a:ln w="32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43" name="Line 300"/>
            <p:cNvSpPr>
              <a:spLocks noChangeShapeType="1"/>
            </p:cNvSpPr>
            <p:nvPr/>
          </p:nvSpPr>
          <p:spPr bwMode="auto">
            <a:xfrm>
              <a:off x="4441825" y="3165475"/>
              <a:ext cx="3175" cy="6350"/>
            </a:xfrm>
            <a:prstGeom prst="line">
              <a:avLst/>
            </a:prstGeom>
            <a:noFill/>
            <a:ln w="32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44" name="Line 301"/>
            <p:cNvSpPr>
              <a:spLocks noChangeShapeType="1"/>
            </p:cNvSpPr>
            <p:nvPr/>
          </p:nvSpPr>
          <p:spPr bwMode="auto">
            <a:xfrm>
              <a:off x="4445000" y="3171825"/>
              <a:ext cx="4763" cy="6350"/>
            </a:xfrm>
            <a:prstGeom prst="line">
              <a:avLst/>
            </a:prstGeom>
            <a:noFill/>
            <a:ln w="33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45" name="Line 302"/>
            <p:cNvSpPr>
              <a:spLocks noChangeShapeType="1"/>
            </p:cNvSpPr>
            <p:nvPr/>
          </p:nvSpPr>
          <p:spPr bwMode="auto">
            <a:xfrm>
              <a:off x="4449763" y="3178175"/>
              <a:ext cx="4762" cy="4763"/>
            </a:xfrm>
            <a:prstGeom prst="line">
              <a:avLst/>
            </a:prstGeom>
            <a:noFill/>
            <a:ln w="33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46" name="Line 303"/>
            <p:cNvSpPr>
              <a:spLocks noChangeShapeType="1"/>
            </p:cNvSpPr>
            <p:nvPr/>
          </p:nvSpPr>
          <p:spPr bwMode="auto">
            <a:xfrm>
              <a:off x="4454525" y="3182938"/>
              <a:ext cx="6350" cy="3175"/>
            </a:xfrm>
            <a:prstGeom prst="line">
              <a:avLst/>
            </a:prstGeom>
            <a:noFill/>
            <a:ln w="32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47" name="Line 304"/>
            <p:cNvSpPr>
              <a:spLocks noChangeShapeType="1"/>
            </p:cNvSpPr>
            <p:nvPr/>
          </p:nvSpPr>
          <p:spPr bwMode="auto">
            <a:xfrm>
              <a:off x="4460875" y="3186113"/>
              <a:ext cx="3175" cy="3175"/>
            </a:xfrm>
            <a:prstGeom prst="line">
              <a:avLst/>
            </a:prstGeom>
            <a:noFill/>
            <a:ln w="33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48" name="Line 305"/>
            <p:cNvSpPr>
              <a:spLocks noChangeShapeType="1"/>
            </p:cNvSpPr>
            <p:nvPr/>
          </p:nvSpPr>
          <p:spPr bwMode="auto">
            <a:xfrm>
              <a:off x="4464050" y="3189288"/>
              <a:ext cx="9525" cy="3175"/>
            </a:xfrm>
            <a:prstGeom prst="line">
              <a:avLst/>
            </a:prstGeom>
            <a:noFill/>
            <a:ln w="30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49" name="Line 306"/>
            <p:cNvSpPr>
              <a:spLocks noChangeShapeType="1"/>
            </p:cNvSpPr>
            <p:nvPr/>
          </p:nvSpPr>
          <p:spPr bwMode="auto">
            <a:xfrm>
              <a:off x="4473575" y="3192463"/>
              <a:ext cx="7938" cy="1587"/>
            </a:xfrm>
            <a:prstGeom prst="line">
              <a:avLst/>
            </a:prstGeom>
            <a:noFill/>
            <a:ln w="28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50" name="Line 307"/>
            <p:cNvSpPr>
              <a:spLocks noChangeShapeType="1"/>
            </p:cNvSpPr>
            <p:nvPr/>
          </p:nvSpPr>
          <p:spPr bwMode="auto">
            <a:xfrm flipV="1">
              <a:off x="4481513" y="3192463"/>
              <a:ext cx="9525" cy="1587"/>
            </a:xfrm>
            <a:prstGeom prst="line">
              <a:avLst/>
            </a:prstGeom>
            <a:noFill/>
            <a:ln w="27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51" name="Line 308"/>
            <p:cNvSpPr>
              <a:spLocks noChangeShapeType="1"/>
            </p:cNvSpPr>
            <p:nvPr/>
          </p:nvSpPr>
          <p:spPr bwMode="auto">
            <a:xfrm flipV="1">
              <a:off x="4491038" y="3190875"/>
              <a:ext cx="6350" cy="1588"/>
            </a:xfrm>
            <a:prstGeom prst="line">
              <a:avLst/>
            </a:prstGeom>
            <a:noFill/>
            <a:ln w="29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52" name="Line 309"/>
            <p:cNvSpPr>
              <a:spLocks noChangeShapeType="1"/>
            </p:cNvSpPr>
            <p:nvPr/>
          </p:nvSpPr>
          <p:spPr bwMode="auto">
            <a:xfrm flipV="1">
              <a:off x="4497388" y="3186113"/>
              <a:ext cx="9525" cy="4762"/>
            </a:xfrm>
            <a:prstGeom prst="line">
              <a:avLst/>
            </a:prstGeom>
            <a:noFill/>
            <a:ln w="32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53" name="Line 310"/>
            <p:cNvSpPr>
              <a:spLocks noChangeShapeType="1"/>
            </p:cNvSpPr>
            <p:nvPr/>
          </p:nvSpPr>
          <p:spPr bwMode="auto">
            <a:xfrm flipV="1">
              <a:off x="4506913" y="3181350"/>
              <a:ext cx="6350" cy="4763"/>
            </a:xfrm>
            <a:prstGeom prst="line">
              <a:avLst/>
            </a:prstGeom>
            <a:noFill/>
            <a:ln w="33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54" name="Line 311"/>
            <p:cNvSpPr>
              <a:spLocks noChangeShapeType="1"/>
            </p:cNvSpPr>
            <p:nvPr/>
          </p:nvSpPr>
          <p:spPr bwMode="auto">
            <a:xfrm flipV="1">
              <a:off x="4513263" y="3175000"/>
              <a:ext cx="7937" cy="6350"/>
            </a:xfrm>
            <a:prstGeom prst="line">
              <a:avLst/>
            </a:prstGeom>
            <a:noFill/>
            <a:ln w="33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55" name="Line 312"/>
            <p:cNvSpPr>
              <a:spLocks noChangeShapeType="1"/>
            </p:cNvSpPr>
            <p:nvPr/>
          </p:nvSpPr>
          <p:spPr bwMode="auto">
            <a:xfrm flipV="1">
              <a:off x="4521200" y="3163888"/>
              <a:ext cx="9525" cy="11112"/>
            </a:xfrm>
            <a:prstGeom prst="line">
              <a:avLst/>
            </a:prstGeom>
            <a:noFill/>
            <a:ln w="33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56" name="Line 313"/>
            <p:cNvSpPr>
              <a:spLocks noChangeShapeType="1"/>
            </p:cNvSpPr>
            <p:nvPr/>
          </p:nvSpPr>
          <p:spPr bwMode="auto">
            <a:xfrm flipV="1">
              <a:off x="4530725" y="3151188"/>
              <a:ext cx="9525" cy="12700"/>
            </a:xfrm>
            <a:prstGeom prst="line">
              <a:avLst/>
            </a:prstGeom>
            <a:noFill/>
            <a:ln w="33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57" name="Line 314"/>
            <p:cNvSpPr>
              <a:spLocks noChangeShapeType="1"/>
            </p:cNvSpPr>
            <p:nvPr/>
          </p:nvSpPr>
          <p:spPr bwMode="auto">
            <a:xfrm flipV="1">
              <a:off x="4540250" y="3144838"/>
              <a:ext cx="3175" cy="6350"/>
            </a:xfrm>
            <a:prstGeom prst="line">
              <a:avLst/>
            </a:prstGeom>
            <a:noFill/>
            <a:ln w="32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58" name="Line 315"/>
            <p:cNvSpPr>
              <a:spLocks noChangeShapeType="1"/>
            </p:cNvSpPr>
            <p:nvPr/>
          </p:nvSpPr>
          <p:spPr bwMode="auto">
            <a:xfrm flipV="1">
              <a:off x="4543425" y="3128963"/>
              <a:ext cx="9525" cy="15875"/>
            </a:xfrm>
            <a:prstGeom prst="line">
              <a:avLst/>
            </a:prstGeom>
            <a:noFill/>
            <a:ln w="32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59" name="Line 316"/>
            <p:cNvSpPr>
              <a:spLocks noChangeShapeType="1"/>
            </p:cNvSpPr>
            <p:nvPr/>
          </p:nvSpPr>
          <p:spPr bwMode="auto">
            <a:xfrm flipV="1">
              <a:off x="4552950" y="3111500"/>
              <a:ext cx="9525" cy="17463"/>
            </a:xfrm>
            <a:prstGeom prst="line">
              <a:avLst/>
            </a:prstGeom>
            <a:noFill/>
            <a:ln w="32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60" name="Line 317"/>
            <p:cNvSpPr>
              <a:spLocks noChangeShapeType="1"/>
            </p:cNvSpPr>
            <p:nvPr/>
          </p:nvSpPr>
          <p:spPr bwMode="auto">
            <a:xfrm flipV="1">
              <a:off x="4562475" y="3092450"/>
              <a:ext cx="7938" cy="19050"/>
            </a:xfrm>
            <a:prstGeom prst="line">
              <a:avLst/>
            </a:prstGeom>
            <a:noFill/>
            <a:ln w="31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61" name="Line 318"/>
            <p:cNvSpPr>
              <a:spLocks noChangeShapeType="1"/>
            </p:cNvSpPr>
            <p:nvPr/>
          </p:nvSpPr>
          <p:spPr bwMode="auto">
            <a:xfrm flipV="1">
              <a:off x="4570413" y="3071813"/>
              <a:ext cx="9525" cy="20637"/>
            </a:xfrm>
            <a:prstGeom prst="line">
              <a:avLst/>
            </a:prstGeom>
            <a:noFill/>
            <a:ln w="31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62" name="Line 319"/>
            <p:cNvSpPr>
              <a:spLocks noChangeShapeType="1"/>
            </p:cNvSpPr>
            <p:nvPr/>
          </p:nvSpPr>
          <p:spPr bwMode="auto">
            <a:xfrm flipV="1">
              <a:off x="4579938" y="3027363"/>
              <a:ext cx="19050" cy="44450"/>
            </a:xfrm>
            <a:prstGeom prst="line">
              <a:avLst/>
            </a:prstGeom>
            <a:noFill/>
            <a:ln w="31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63" name="Line 320"/>
            <p:cNvSpPr>
              <a:spLocks noChangeShapeType="1"/>
            </p:cNvSpPr>
            <p:nvPr/>
          </p:nvSpPr>
          <p:spPr bwMode="auto">
            <a:xfrm flipV="1">
              <a:off x="4598988" y="2978150"/>
              <a:ext cx="17462" cy="49213"/>
            </a:xfrm>
            <a:prstGeom prst="line">
              <a:avLst/>
            </a:prstGeom>
            <a:noFill/>
            <a:ln w="30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64" name="Line 321"/>
            <p:cNvSpPr>
              <a:spLocks noChangeShapeType="1"/>
            </p:cNvSpPr>
            <p:nvPr/>
          </p:nvSpPr>
          <p:spPr bwMode="auto">
            <a:xfrm flipV="1">
              <a:off x="4616450" y="2925763"/>
              <a:ext cx="17463" cy="52387"/>
            </a:xfrm>
            <a:prstGeom prst="line">
              <a:avLst/>
            </a:prstGeom>
            <a:noFill/>
            <a:ln w="30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65" name="Line 322"/>
            <p:cNvSpPr>
              <a:spLocks noChangeShapeType="1"/>
            </p:cNvSpPr>
            <p:nvPr/>
          </p:nvSpPr>
          <p:spPr bwMode="auto">
            <a:xfrm>
              <a:off x="4184650" y="3152775"/>
              <a:ext cx="1588" cy="1588"/>
            </a:xfrm>
            <a:prstGeom prst="line">
              <a:avLst/>
            </a:prstGeom>
            <a:noFill/>
            <a:ln w="24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66" name="Line 323"/>
            <p:cNvSpPr>
              <a:spLocks noChangeShapeType="1"/>
            </p:cNvSpPr>
            <p:nvPr/>
          </p:nvSpPr>
          <p:spPr bwMode="auto">
            <a:xfrm flipH="1">
              <a:off x="4184650" y="3152775"/>
              <a:ext cx="1588" cy="1588"/>
            </a:xfrm>
            <a:prstGeom prst="line">
              <a:avLst/>
            </a:prstGeom>
            <a:noFill/>
            <a:ln w="24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67" name="Line 324"/>
            <p:cNvSpPr>
              <a:spLocks noChangeShapeType="1"/>
            </p:cNvSpPr>
            <p:nvPr/>
          </p:nvSpPr>
          <p:spPr bwMode="auto">
            <a:xfrm>
              <a:off x="4184650" y="3152775"/>
              <a:ext cx="1588" cy="1588"/>
            </a:xfrm>
            <a:prstGeom prst="line">
              <a:avLst/>
            </a:prstGeom>
            <a:noFill/>
            <a:ln w="24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68" name="Line 325"/>
            <p:cNvSpPr>
              <a:spLocks noChangeShapeType="1"/>
            </p:cNvSpPr>
            <p:nvPr/>
          </p:nvSpPr>
          <p:spPr bwMode="auto">
            <a:xfrm>
              <a:off x="3900488" y="3279775"/>
              <a:ext cx="4762" cy="1588"/>
            </a:xfrm>
            <a:prstGeom prst="line">
              <a:avLst/>
            </a:prstGeom>
            <a:noFill/>
            <a:ln w="30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69" name="Line 326"/>
            <p:cNvSpPr>
              <a:spLocks noChangeShapeType="1"/>
            </p:cNvSpPr>
            <p:nvPr/>
          </p:nvSpPr>
          <p:spPr bwMode="auto">
            <a:xfrm flipH="1" flipV="1">
              <a:off x="3900488" y="3279775"/>
              <a:ext cx="4762" cy="1588"/>
            </a:xfrm>
            <a:prstGeom prst="line">
              <a:avLst/>
            </a:prstGeom>
            <a:noFill/>
            <a:ln w="30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70" name="Line 327"/>
            <p:cNvSpPr>
              <a:spLocks noChangeShapeType="1"/>
            </p:cNvSpPr>
            <p:nvPr/>
          </p:nvSpPr>
          <p:spPr bwMode="auto">
            <a:xfrm>
              <a:off x="3900488" y="3279775"/>
              <a:ext cx="1587" cy="1588"/>
            </a:xfrm>
            <a:prstGeom prst="line">
              <a:avLst/>
            </a:prstGeom>
            <a:noFill/>
            <a:ln w="24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71" name="Line 328"/>
            <p:cNvSpPr>
              <a:spLocks noChangeShapeType="1"/>
            </p:cNvSpPr>
            <p:nvPr/>
          </p:nvSpPr>
          <p:spPr bwMode="auto">
            <a:xfrm>
              <a:off x="3900488" y="3279775"/>
              <a:ext cx="1587" cy="1588"/>
            </a:xfrm>
            <a:prstGeom prst="line">
              <a:avLst/>
            </a:prstGeom>
            <a:noFill/>
            <a:ln w="24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72" name="Line 329"/>
            <p:cNvSpPr>
              <a:spLocks noChangeShapeType="1"/>
            </p:cNvSpPr>
            <p:nvPr/>
          </p:nvSpPr>
          <p:spPr bwMode="auto">
            <a:xfrm>
              <a:off x="3900488" y="3279775"/>
              <a:ext cx="1587" cy="1588"/>
            </a:xfrm>
            <a:prstGeom prst="line">
              <a:avLst/>
            </a:prstGeom>
            <a:noFill/>
            <a:ln w="24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73" name="Line 330"/>
            <p:cNvSpPr>
              <a:spLocks noChangeShapeType="1"/>
            </p:cNvSpPr>
            <p:nvPr/>
          </p:nvSpPr>
          <p:spPr bwMode="auto">
            <a:xfrm>
              <a:off x="4048125" y="2813050"/>
              <a:ext cx="1588" cy="1588"/>
            </a:xfrm>
            <a:prstGeom prst="line">
              <a:avLst/>
            </a:prstGeom>
            <a:noFill/>
            <a:ln w="24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74" name="Line 331"/>
            <p:cNvSpPr>
              <a:spLocks noChangeShapeType="1"/>
            </p:cNvSpPr>
            <p:nvPr/>
          </p:nvSpPr>
          <p:spPr bwMode="auto">
            <a:xfrm flipH="1">
              <a:off x="4048125" y="2813050"/>
              <a:ext cx="1588" cy="1588"/>
            </a:xfrm>
            <a:prstGeom prst="line">
              <a:avLst/>
            </a:prstGeom>
            <a:noFill/>
            <a:ln w="24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75" name="Line 332"/>
            <p:cNvSpPr>
              <a:spLocks noChangeShapeType="1"/>
            </p:cNvSpPr>
            <p:nvPr/>
          </p:nvSpPr>
          <p:spPr bwMode="auto">
            <a:xfrm>
              <a:off x="4048125" y="2813050"/>
              <a:ext cx="1588" cy="1588"/>
            </a:xfrm>
            <a:prstGeom prst="line">
              <a:avLst/>
            </a:prstGeom>
            <a:noFill/>
            <a:ln w="24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76" name="Rectangle 531"/>
            <p:cNvSpPr>
              <a:spLocks noChangeArrowheads="1"/>
            </p:cNvSpPr>
            <p:nvPr/>
          </p:nvSpPr>
          <p:spPr bwMode="auto">
            <a:xfrm>
              <a:off x="3127375" y="2517775"/>
              <a:ext cx="628650" cy="247650"/>
            </a:xfrm>
            <a:prstGeom prst="rect">
              <a:avLst/>
            </a:prstGeom>
            <a:noFill/>
            <a:ln w="7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77" name="Rectangle 532"/>
            <p:cNvSpPr>
              <a:spLocks noChangeArrowheads="1"/>
            </p:cNvSpPr>
            <p:nvPr/>
          </p:nvSpPr>
          <p:spPr bwMode="auto">
            <a:xfrm>
              <a:off x="3228975" y="2573338"/>
              <a:ext cx="519113" cy="168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000000"/>
                  </a:solidFill>
                </a:rPr>
                <a:t>Frizzled</a:t>
              </a:r>
              <a:endParaRPr lang="en-US" sz="1100"/>
            </a:p>
          </p:txBody>
        </p:sp>
        <p:sp>
          <p:nvSpPr>
            <p:cNvPr id="13378" name="Rectangle 533"/>
            <p:cNvSpPr>
              <a:spLocks noChangeArrowheads="1"/>
            </p:cNvSpPr>
            <p:nvPr/>
          </p:nvSpPr>
          <p:spPr bwMode="auto">
            <a:xfrm>
              <a:off x="5270500" y="2492375"/>
              <a:ext cx="569913" cy="2286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4" name="Group 2928"/>
            <p:cNvGrpSpPr>
              <a:grpSpLocks/>
            </p:cNvGrpSpPr>
            <p:nvPr/>
          </p:nvGrpSpPr>
          <p:grpSpPr bwMode="auto">
            <a:xfrm>
              <a:off x="4725988" y="2311400"/>
              <a:ext cx="781050" cy="923925"/>
              <a:chOff x="5068893" y="2525252"/>
              <a:chExt cx="781050" cy="923926"/>
            </a:xfrm>
          </p:grpSpPr>
          <p:grpSp>
            <p:nvGrpSpPr>
              <p:cNvPr id="5" name="Group 2926"/>
              <p:cNvGrpSpPr>
                <a:grpSpLocks/>
              </p:cNvGrpSpPr>
              <p:nvPr/>
            </p:nvGrpSpPr>
            <p:grpSpPr bwMode="auto">
              <a:xfrm>
                <a:off x="5068893" y="2525252"/>
                <a:ext cx="239713" cy="923926"/>
                <a:chOff x="5068893" y="2525252"/>
                <a:chExt cx="239713" cy="923926"/>
              </a:xfrm>
            </p:grpSpPr>
            <p:grpSp>
              <p:nvGrpSpPr>
                <p:cNvPr id="6" name="Group 384"/>
                <p:cNvGrpSpPr>
                  <a:grpSpLocks/>
                </p:cNvGrpSpPr>
                <p:nvPr/>
              </p:nvGrpSpPr>
              <p:grpSpPr bwMode="auto">
                <a:xfrm>
                  <a:off x="5073655" y="2530015"/>
                  <a:ext cx="228600" cy="912813"/>
                  <a:chOff x="1966" y="1802"/>
                  <a:chExt cx="144" cy="575"/>
                </a:xfrm>
              </p:grpSpPr>
              <p:sp>
                <p:nvSpPr>
                  <p:cNvPr id="13894" name="Freeform 333"/>
                  <p:cNvSpPr>
                    <a:spLocks/>
                  </p:cNvSpPr>
                  <p:nvPr/>
                </p:nvSpPr>
                <p:spPr bwMode="auto">
                  <a:xfrm>
                    <a:off x="1966" y="1802"/>
                    <a:ext cx="144" cy="575"/>
                  </a:xfrm>
                  <a:custGeom>
                    <a:avLst/>
                    <a:gdLst>
                      <a:gd name="T0" fmla="*/ 72 w 144"/>
                      <a:gd name="T1" fmla="*/ 0 h 575"/>
                      <a:gd name="T2" fmla="*/ 57 w 144"/>
                      <a:gd name="T3" fmla="*/ 1 h 575"/>
                      <a:gd name="T4" fmla="*/ 44 w 144"/>
                      <a:gd name="T5" fmla="*/ 3 h 575"/>
                      <a:gd name="T6" fmla="*/ 32 w 144"/>
                      <a:gd name="T7" fmla="*/ 6 h 575"/>
                      <a:gd name="T8" fmla="*/ 21 w 144"/>
                      <a:gd name="T9" fmla="*/ 10 h 575"/>
                      <a:gd name="T10" fmla="*/ 12 w 144"/>
                      <a:gd name="T11" fmla="*/ 15 h 575"/>
                      <a:gd name="T12" fmla="*/ 6 w 144"/>
                      <a:gd name="T13" fmla="*/ 21 h 575"/>
                      <a:gd name="T14" fmla="*/ 1 w 144"/>
                      <a:gd name="T15" fmla="*/ 27 h 575"/>
                      <a:gd name="T16" fmla="*/ 0 w 144"/>
                      <a:gd name="T17" fmla="*/ 34 h 575"/>
                      <a:gd name="T18" fmla="*/ 0 w 144"/>
                      <a:gd name="T19" fmla="*/ 541 h 575"/>
                      <a:gd name="T20" fmla="*/ 1 w 144"/>
                      <a:gd name="T21" fmla="*/ 548 h 575"/>
                      <a:gd name="T22" fmla="*/ 6 w 144"/>
                      <a:gd name="T23" fmla="*/ 554 h 575"/>
                      <a:gd name="T24" fmla="*/ 12 w 144"/>
                      <a:gd name="T25" fmla="*/ 560 h 575"/>
                      <a:gd name="T26" fmla="*/ 21 w 144"/>
                      <a:gd name="T27" fmla="*/ 565 h 575"/>
                      <a:gd name="T28" fmla="*/ 32 w 144"/>
                      <a:gd name="T29" fmla="*/ 569 h 575"/>
                      <a:gd name="T30" fmla="*/ 44 w 144"/>
                      <a:gd name="T31" fmla="*/ 572 h 575"/>
                      <a:gd name="T32" fmla="*/ 57 w 144"/>
                      <a:gd name="T33" fmla="*/ 574 h 575"/>
                      <a:gd name="T34" fmla="*/ 72 w 144"/>
                      <a:gd name="T35" fmla="*/ 575 h 575"/>
                      <a:gd name="T36" fmla="*/ 87 w 144"/>
                      <a:gd name="T37" fmla="*/ 574 h 575"/>
                      <a:gd name="T38" fmla="*/ 100 w 144"/>
                      <a:gd name="T39" fmla="*/ 572 h 575"/>
                      <a:gd name="T40" fmla="*/ 112 w 144"/>
                      <a:gd name="T41" fmla="*/ 569 h 575"/>
                      <a:gd name="T42" fmla="*/ 123 w 144"/>
                      <a:gd name="T43" fmla="*/ 565 h 575"/>
                      <a:gd name="T44" fmla="*/ 132 w 144"/>
                      <a:gd name="T45" fmla="*/ 560 h 575"/>
                      <a:gd name="T46" fmla="*/ 138 w 144"/>
                      <a:gd name="T47" fmla="*/ 554 h 575"/>
                      <a:gd name="T48" fmla="*/ 143 w 144"/>
                      <a:gd name="T49" fmla="*/ 548 h 575"/>
                      <a:gd name="T50" fmla="*/ 144 w 144"/>
                      <a:gd name="T51" fmla="*/ 541 h 575"/>
                      <a:gd name="T52" fmla="*/ 144 w 144"/>
                      <a:gd name="T53" fmla="*/ 34 h 575"/>
                      <a:gd name="T54" fmla="*/ 143 w 144"/>
                      <a:gd name="T55" fmla="*/ 27 h 575"/>
                      <a:gd name="T56" fmla="*/ 138 w 144"/>
                      <a:gd name="T57" fmla="*/ 21 h 575"/>
                      <a:gd name="T58" fmla="*/ 132 w 144"/>
                      <a:gd name="T59" fmla="*/ 15 h 575"/>
                      <a:gd name="T60" fmla="*/ 123 w 144"/>
                      <a:gd name="T61" fmla="*/ 10 h 575"/>
                      <a:gd name="T62" fmla="*/ 112 w 144"/>
                      <a:gd name="T63" fmla="*/ 6 h 575"/>
                      <a:gd name="T64" fmla="*/ 100 w 144"/>
                      <a:gd name="T65" fmla="*/ 3 h 575"/>
                      <a:gd name="T66" fmla="*/ 87 w 144"/>
                      <a:gd name="T67" fmla="*/ 1 h 575"/>
                      <a:gd name="T68" fmla="*/ 72 w 144"/>
                      <a:gd name="T69" fmla="*/ 0 h 575"/>
                      <a:gd name="T70" fmla="*/ 72 w 144"/>
                      <a:gd name="T71" fmla="*/ 0 h 575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w 144"/>
                      <a:gd name="T109" fmla="*/ 0 h 575"/>
                      <a:gd name="T110" fmla="*/ 144 w 144"/>
                      <a:gd name="T111" fmla="*/ 575 h 575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T108" t="T109" r="T110" b="T111"/>
                    <a:pathLst>
                      <a:path w="144" h="575">
                        <a:moveTo>
                          <a:pt x="72" y="0"/>
                        </a:moveTo>
                        <a:lnTo>
                          <a:pt x="57" y="1"/>
                        </a:lnTo>
                        <a:lnTo>
                          <a:pt x="44" y="3"/>
                        </a:lnTo>
                        <a:lnTo>
                          <a:pt x="32" y="6"/>
                        </a:lnTo>
                        <a:lnTo>
                          <a:pt x="21" y="10"/>
                        </a:lnTo>
                        <a:lnTo>
                          <a:pt x="12" y="15"/>
                        </a:lnTo>
                        <a:lnTo>
                          <a:pt x="6" y="21"/>
                        </a:lnTo>
                        <a:lnTo>
                          <a:pt x="1" y="27"/>
                        </a:lnTo>
                        <a:lnTo>
                          <a:pt x="0" y="34"/>
                        </a:lnTo>
                        <a:lnTo>
                          <a:pt x="0" y="541"/>
                        </a:lnTo>
                        <a:lnTo>
                          <a:pt x="1" y="548"/>
                        </a:lnTo>
                        <a:lnTo>
                          <a:pt x="6" y="554"/>
                        </a:lnTo>
                        <a:lnTo>
                          <a:pt x="12" y="560"/>
                        </a:lnTo>
                        <a:lnTo>
                          <a:pt x="21" y="565"/>
                        </a:lnTo>
                        <a:lnTo>
                          <a:pt x="32" y="569"/>
                        </a:lnTo>
                        <a:lnTo>
                          <a:pt x="44" y="572"/>
                        </a:lnTo>
                        <a:lnTo>
                          <a:pt x="57" y="574"/>
                        </a:lnTo>
                        <a:lnTo>
                          <a:pt x="72" y="575"/>
                        </a:lnTo>
                        <a:lnTo>
                          <a:pt x="87" y="574"/>
                        </a:lnTo>
                        <a:lnTo>
                          <a:pt x="100" y="572"/>
                        </a:lnTo>
                        <a:lnTo>
                          <a:pt x="112" y="569"/>
                        </a:lnTo>
                        <a:lnTo>
                          <a:pt x="123" y="565"/>
                        </a:lnTo>
                        <a:lnTo>
                          <a:pt x="132" y="560"/>
                        </a:lnTo>
                        <a:lnTo>
                          <a:pt x="138" y="554"/>
                        </a:lnTo>
                        <a:lnTo>
                          <a:pt x="143" y="548"/>
                        </a:lnTo>
                        <a:lnTo>
                          <a:pt x="144" y="541"/>
                        </a:lnTo>
                        <a:lnTo>
                          <a:pt x="144" y="34"/>
                        </a:lnTo>
                        <a:lnTo>
                          <a:pt x="143" y="27"/>
                        </a:lnTo>
                        <a:lnTo>
                          <a:pt x="138" y="21"/>
                        </a:lnTo>
                        <a:lnTo>
                          <a:pt x="132" y="15"/>
                        </a:lnTo>
                        <a:lnTo>
                          <a:pt x="123" y="10"/>
                        </a:lnTo>
                        <a:lnTo>
                          <a:pt x="112" y="6"/>
                        </a:lnTo>
                        <a:lnTo>
                          <a:pt x="100" y="3"/>
                        </a:lnTo>
                        <a:lnTo>
                          <a:pt x="87" y="1"/>
                        </a:lnTo>
                        <a:lnTo>
                          <a:pt x="72" y="0"/>
                        </a:lnTo>
                        <a:close/>
                      </a:path>
                    </a:pathLst>
                  </a:custGeom>
                  <a:solidFill>
                    <a:srgbClr val="566869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3895" name="Freeform 334"/>
                  <p:cNvSpPr>
                    <a:spLocks/>
                  </p:cNvSpPr>
                  <p:nvPr/>
                </p:nvSpPr>
                <p:spPr bwMode="auto">
                  <a:xfrm>
                    <a:off x="1967" y="1807"/>
                    <a:ext cx="141" cy="564"/>
                  </a:xfrm>
                  <a:custGeom>
                    <a:avLst/>
                    <a:gdLst>
                      <a:gd name="T0" fmla="*/ 71 w 141"/>
                      <a:gd name="T1" fmla="*/ 0 h 564"/>
                      <a:gd name="T2" fmla="*/ 56 w 141"/>
                      <a:gd name="T3" fmla="*/ 1 h 564"/>
                      <a:gd name="T4" fmla="*/ 43 w 141"/>
                      <a:gd name="T5" fmla="*/ 3 h 564"/>
                      <a:gd name="T6" fmla="*/ 31 w 141"/>
                      <a:gd name="T7" fmla="*/ 6 h 564"/>
                      <a:gd name="T8" fmla="*/ 21 w 141"/>
                      <a:gd name="T9" fmla="*/ 10 h 564"/>
                      <a:gd name="T10" fmla="*/ 12 w 141"/>
                      <a:gd name="T11" fmla="*/ 15 h 564"/>
                      <a:gd name="T12" fmla="*/ 6 w 141"/>
                      <a:gd name="T13" fmla="*/ 20 h 564"/>
                      <a:gd name="T14" fmla="*/ 1 w 141"/>
                      <a:gd name="T15" fmla="*/ 26 h 564"/>
                      <a:gd name="T16" fmla="*/ 0 w 141"/>
                      <a:gd name="T17" fmla="*/ 33 h 564"/>
                      <a:gd name="T18" fmla="*/ 0 w 141"/>
                      <a:gd name="T19" fmla="*/ 531 h 564"/>
                      <a:gd name="T20" fmla="*/ 1 w 141"/>
                      <a:gd name="T21" fmla="*/ 538 h 564"/>
                      <a:gd name="T22" fmla="*/ 6 w 141"/>
                      <a:gd name="T23" fmla="*/ 544 h 564"/>
                      <a:gd name="T24" fmla="*/ 12 w 141"/>
                      <a:gd name="T25" fmla="*/ 549 h 564"/>
                      <a:gd name="T26" fmla="*/ 21 w 141"/>
                      <a:gd name="T27" fmla="*/ 554 h 564"/>
                      <a:gd name="T28" fmla="*/ 31 w 141"/>
                      <a:gd name="T29" fmla="*/ 558 h 564"/>
                      <a:gd name="T30" fmla="*/ 43 w 141"/>
                      <a:gd name="T31" fmla="*/ 561 h 564"/>
                      <a:gd name="T32" fmla="*/ 56 w 141"/>
                      <a:gd name="T33" fmla="*/ 563 h 564"/>
                      <a:gd name="T34" fmla="*/ 71 w 141"/>
                      <a:gd name="T35" fmla="*/ 564 h 564"/>
                      <a:gd name="T36" fmla="*/ 85 w 141"/>
                      <a:gd name="T37" fmla="*/ 563 h 564"/>
                      <a:gd name="T38" fmla="*/ 98 w 141"/>
                      <a:gd name="T39" fmla="*/ 561 h 564"/>
                      <a:gd name="T40" fmla="*/ 110 w 141"/>
                      <a:gd name="T41" fmla="*/ 558 h 564"/>
                      <a:gd name="T42" fmla="*/ 121 w 141"/>
                      <a:gd name="T43" fmla="*/ 554 h 564"/>
                      <a:gd name="T44" fmla="*/ 129 w 141"/>
                      <a:gd name="T45" fmla="*/ 549 h 564"/>
                      <a:gd name="T46" fmla="*/ 136 w 141"/>
                      <a:gd name="T47" fmla="*/ 544 h 564"/>
                      <a:gd name="T48" fmla="*/ 140 w 141"/>
                      <a:gd name="T49" fmla="*/ 538 h 564"/>
                      <a:gd name="T50" fmla="*/ 141 w 141"/>
                      <a:gd name="T51" fmla="*/ 531 h 564"/>
                      <a:gd name="T52" fmla="*/ 141 w 141"/>
                      <a:gd name="T53" fmla="*/ 33 h 564"/>
                      <a:gd name="T54" fmla="*/ 140 w 141"/>
                      <a:gd name="T55" fmla="*/ 26 h 564"/>
                      <a:gd name="T56" fmla="*/ 136 w 141"/>
                      <a:gd name="T57" fmla="*/ 20 h 564"/>
                      <a:gd name="T58" fmla="*/ 129 w 141"/>
                      <a:gd name="T59" fmla="*/ 15 h 564"/>
                      <a:gd name="T60" fmla="*/ 121 w 141"/>
                      <a:gd name="T61" fmla="*/ 10 h 564"/>
                      <a:gd name="T62" fmla="*/ 110 w 141"/>
                      <a:gd name="T63" fmla="*/ 6 h 564"/>
                      <a:gd name="T64" fmla="*/ 98 w 141"/>
                      <a:gd name="T65" fmla="*/ 3 h 564"/>
                      <a:gd name="T66" fmla="*/ 85 w 141"/>
                      <a:gd name="T67" fmla="*/ 1 h 564"/>
                      <a:gd name="T68" fmla="*/ 71 w 141"/>
                      <a:gd name="T69" fmla="*/ 0 h 564"/>
                      <a:gd name="T70" fmla="*/ 71 w 141"/>
                      <a:gd name="T71" fmla="*/ 0 h 564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w 141"/>
                      <a:gd name="T109" fmla="*/ 0 h 564"/>
                      <a:gd name="T110" fmla="*/ 141 w 141"/>
                      <a:gd name="T111" fmla="*/ 564 h 564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T108" t="T109" r="T110" b="T111"/>
                    <a:pathLst>
                      <a:path w="141" h="564">
                        <a:moveTo>
                          <a:pt x="71" y="0"/>
                        </a:moveTo>
                        <a:lnTo>
                          <a:pt x="56" y="1"/>
                        </a:lnTo>
                        <a:lnTo>
                          <a:pt x="43" y="3"/>
                        </a:lnTo>
                        <a:lnTo>
                          <a:pt x="31" y="6"/>
                        </a:lnTo>
                        <a:lnTo>
                          <a:pt x="21" y="10"/>
                        </a:lnTo>
                        <a:lnTo>
                          <a:pt x="12" y="15"/>
                        </a:lnTo>
                        <a:lnTo>
                          <a:pt x="6" y="20"/>
                        </a:lnTo>
                        <a:lnTo>
                          <a:pt x="1" y="26"/>
                        </a:lnTo>
                        <a:lnTo>
                          <a:pt x="0" y="33"/>
                        </a:lnTo>
                        <a:lnTo>
                          <a:pt x="0" y="531"/>
                        </a:lnTo>
                        <a:lnTo>
                          <a:pt x="1" y="538"/>
                        </a:lnTo>
                        <a:lnTo>
                          <a:pt x="6" y="544"/>
                        </a:lnTo>
                        <a:lnTo>
                          <a:pt x="12" y="549"/>
                        </a:lnTo>
                        <a:lnTo>
                          <a:pt x="21" y="554"/>
                        </a:lnTo>
                        <a:lnTo>
                          <a:pt x="31" y="558"/>
                        </a:lnTo>
                        <a:lnTo>
                          <a:pt x="43" y="561"/>
                        </a:lnTo>
                        <a:lnTo>
                          <a:pt x="56" y="563"/>
                        </a:lnTo>
                        <a:lnTo>
                          <a:pt x="71" y="564"/>
                        </a:lnTo>
                        <a:lnTo>
                          <a:pt x="85" y="563"/>
                        </a:lnTo>
                        <a:lnTo>
                          <a:pt x="98" y="561"/>
                        </a:lnTo>
                        <a:lnTo>
                          <a:pt x="110" y="558"/>
                        </a:lnTo>
                        <a:lnTo>
                          <a:pt x="121" y="554"/>
                        </a:lnTo>
                        <a:lnTo>
                          <a:pt x="129" y="549"/>
                        </a:lnTo>
                        <a:lnTo>
                          <a:pt x="136" y="544"/>
                        </a:lnTo>
                        <a:lnTo>
                          <a:pt x="140" y="538"/>
                        </a:lnTo>
                        <a:lnTo>
                          <a:pt x="141" y="531"/>
                        </a:lnTo>
                        <a:lnTo>
                          <a:pt x="141" y="33"/>
                        </a:lnTo>
                        <a:lnTo>
                          <a:pt x="140" y="26"/>
                        </a:lnTo>
                        <a:lnTo>
                          <a:pt x="136" y="20"/>
                        </a:lnTo>
                        <a:lnTo>
                          <a:pt x="129" y="15"/>
                        </a:lnTo>
                        <a:lnTo>
                          <a:pt x="121" y="10"/>
                        </a:lnTo>
                        <a:lnTo>
                          <a:pt x="110" y="6"/>
                        </a:lnTo>
                        <a:lnTo>
                          <a:pt x="98" y="3"/>
                        </a:lnTo>
                        <a:lnTo>
                          <a:pt x="85" y="1"/>
                        </a:lnTo>
                        <a:lnTo>
                          <a:pt x="71" y="0"/>
                        </a:lnTo>
                        <a:close/>
                      </a:path>
                    </a:pathLst>
                  </a:custGeom>
                  <a:solidFill>
                    <a:srgbClr val="566869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3896" name="Freeform 335"/>
                  <p:cNvSpPr>
                    <a:spLocks/>
                  </p:cNvSpPr>
                  <p:nvPr/>
                </p:nvSpPr>
                <p:spPr bwMode="auto">
                  <a:xfrm>
                    <a:off x="1968" y="1813"/>
                    <a:ext cx="139" cy="552"/>
                  </a:xfrm>
                  <a:custGeom>
                    <a:avLst/>
                    <a:gdLst>
                      <a:gd name="T0" fmla="*/ 70 w 139"/>
                      <a:gd name="T1" fmla="*/ 0 h 552"/>
                      <a:gd name="T2" fmla="*/ 56 w 139"/>
                      <a:gd name="T3" fmla="*/ 1 h 552"/>
                      <a:gd name="T4" fmla="*/ 43 w 139"/>
                      <a:gd name="T5" fmla="*/ 3 h 552"/>
                      <a:gd name="T6" fmla="*/ 31 w 139"/>
                      <a:gd name="T7" fmla="*/ 5 h 552"/>
                      <a:gd name="T8" fmla="*/ 20 w 139"/>
                      <a:gd name="T9" fmla="*/ 9 h 552"/>
                      <a:gd name="T10" fmla="*/ 12 w 139"/>
                      <a:gd name="T11" fmla="*/ 14 h 552"/>
                      <a:gd name="T12" fmla="*/ 5 w 139"/>
                      <a:gd name="T13" fmla="*/ 20 h 552"/>
                      <a:gd name="T14" fmla="*/ 1 w 139"/>
                      <a:gd name="T15" fmla="*/ 26 h 552"/>
                      <a:gd name="T16" fmla="*/ 0 w 139"/>
                      <a:gd name="T17" fmla="*/ 33 h 552"/>
                      <a:gd name="T18" fmla="*/ 0 w 139"/>
                      <a:gd name="T19" fmla="*/ 519 h 552"/>
                      <a:gd name="T20" fmla="*/ 1 w 139"/>
                      <a:gd name="T21" fmla="*/ 526 h 552"/>
                      <a:gd name="T22" fmla="*/ 5 w 139"/>
                      <a:gd name="T23" fmla="*/ 532 h 552"/>
                      <a:gd name="T24" fmla="*/ 12 w 139"/>
                      <a:gd name="T25" fmla="*/ 538 h 552"/>
                      <a:gd name="T26" fmla="*/ 20 w 139"/>
                      <a:gd name="T27" fmla="*/ 543 h 552"/>
                      <a:gd name="T28" fmla="*/ 31 w 139"/>
                      <a:gd name="T29" fmla="*/ 547 h 552"/>
                      <a:gd name="T30" fmla="*/ 43 w 139"/>
                      <a:gd name="T31" fmla="*/ 550 h 552"/>
                      <a:gd name="T32" fmla="*/ 56 w 139"/>
                      <a:gd name="T33" fmla="*/ 551 h 552"/>
                      <a:gd name="T34" fmla="*/ 70 w 139"/>
                      <a:gd name="T35" fmla="*/ 552 h 552"/>
                      <a:gd name="T36" fmla="*/ 84 w 139"/>
                      <a:gd name="T37" fmla="*/ 551 h 552"/>
                      <a:gd name="T38" fmla="*/ 97 w 139"/>
                      <a:gd name="T39" fmla="*/ 550 h 552"/>
                      <a:gd name="T40" fmla="*/ 109 w 139"/>
                      <a:gd name="T41" fmla="*/ 547 h 552"/>
                      <a:gd name="T42" fmla="*/ 119 w 139"/>
                      <a:gd name="T43" fmla="*/ 543 h 552"/>
                      <a:gd name="T44" fmla="*/ 127 w 139"/>
                      <a:gd name="T45" fmla="*/ 538 h 552"/>
                      <a:gd name="T46" fmla="*/ 134 w 139"/>
                      <a:gd name="T47" fmla="*/ 532 h 552"/>
                      <a:gd name="T48" fmla="*/ 138 w 139"/>
                      <a:gd name="T49" fmla="*/ 526 h 552"/>
                      <a:gd name="T50" fmla="*/ 139 w 139"/>
                      <a:gd name="T51" fmla="*/ 519 h 552"/>
                      <a:gd name="T52" fmla="*/ 139 w 139"/>
                      <a:gd name="T53" fmla="*/ 33 h 552"/>
                      <a:gd name="T54" fmla="*/ 138 w 139"/>
                      <a:gd name="T55" fmla="*/ 26 h 552"/>
                      <a:gd name="T56" fmla="*/ 134 w 139"/>
                      <a:gd name="T57" fmla="*/ 20 h 552"/>
                      <a:gd name="T58" fmla="*/ 127 w 139"/>
                      <a:gd name="T59" fmla="*/ 14 h 552"/>
                      <a:gd name="T60" fmla="*/ 119 w 139"/>
                      <a:gd name="T61" fmla="*/ 9 h 552"/>
                      <a:gd name="T62" fmla="*/ 109 w 139"/>
                      <a:gd name="T63" fmla="*/ 5 h 552"/>
                      <a:gd name="T64" fmla="*/ 97 w 139"/>
                      <a:gd name="T65" fmla="*/ 3 h 552"/>
                      <a:gd name="T66" fmla="*/ 84 w 139"/>
                      <a:gd name="T67" fmla="*/ 1 h 552"/>
                      <a:gd name="T68" fmla="*/ 70 w 139"/>
                      <a:gd name="T69" fmla="*/ 0 h 552"/>
                      <a:gd name="T70" fmla="*/ 70 w 139"/>
                      <a:gd name="T71" fmla="*/ 0 h 552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w 139"/>
                      <a:gd name="T109" fmla="*/ 0 h 552"/>
                      <a:gd name="T110" fmla="*/ 139 w 139"/>
                      <a:gd name="T111" fmla="*/ 552 h 552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T108" t="T109" r="T110" b="T111"/>
                    <a:pathLst>
                      <a:path w="139" h="552">
                        <a:moveTo>
                          <a:pt x="70" y="0"/>
                        </a:moveTo>
                        <a:lnTo>
                          <a:pt x="56" y="1"/>
                        </a:lnTo>
                        <a:lnTo>
                          <a:pt x="43" y="3"/>
                        </a:lnTo>
                        <a:lnTo>
                          <a:pt x="31" y="5"/>
                        </a:lnTo>
                        <a:lnTo>
                          <a:pt x="20" y="9"/>
                        </a:lnTo>
                        <a:lnTo>
                          <a:pt x="12" y="14"/>
                        </a:lnTo>
                        <a:lnTo>
                          <a:pt x="5" y="20"/>
                        </a:lnTo>
                        <a:lnTo>
                          <a:pt x="1" y="26"/>
                        </a:lnTo>
                        <a:lnTo>
                          <a:pt x="0" y="33"/>
                        </a:lnTo>
                        <a:lnTo>
                          <a:pt x="0" y="519"/>
                        </a:lnTo>
                        <a:lnTo>
                          <a:pt x="1" y="526"/>
                        </a:lnTo>
                        <a:lnTo>
                          <a:pt x="5" y="532"/>
                        </a:lnTo>
                        <a:lnTo>
                          <a:pt x="12" y="538"/>
                        </a:lnTo>
                        <a:lnTo>
                          <a:pt x="20" y="543"/>
                        </a:lnTo>
                        <a:lnTo>
                          <a:pt x="31" y="547"/>
                        </a:lnTo>
                        <a:lnTo>
                          <a:pt x="43" y="550"/>
                        </a:lnTo>
                        <a:lnTo>
                          <a:pt x="56" y="551"/>
                        </a:lnTo>
                        <a:lnTo>
                          <a:pt x="70" y="552"/>
                        </a:lnTo>
                        <a:lnTo>
                          <a:pt x="84" y="551"/>
                        </a:lnTo>
                        <a:lnTo>
                          <a:pt x="97" y="550"/>
                        </a:lnTo>
                        <a:lnTo>
                          <a:pt x="109" y="547"/>
                        </a:lnTo>
                        <a:lnTo>
                          <a:pt x="119" y="543"/>
                        </a:lnTo>
                        <a:lnTo>
                          <a:pt x="127" y="538"/>
                        </a:lnTo>
                        <a:lnTo>
                          <a:pt x="134" y="532"/>
                        </a:lnTo>
                        <a:lnTo>
                          <a:pt x="138" y="526"/>
                        </a:lnTo>
                        <a:lnTo>
                          <a:pt x="139" y="519"/>
                        </a:lnTo>
                        <a:lnTo>
                          <a:pt x="139" y="33"/>
                        </a:lnTo>
                        <a:lnTo>
                          <a:pt x="138" y="26"/>
                        </a:lnTo>
                        <a:lnTo>
                          <a:pt x="134" y="20"/>
                        </a:lnTo>
                        <a:lnTo>
                          <a:pt x="127" y="14"/>
                        </a:lnTo>
                        <a:lnTo>
                          <a:pt x="119" y="9"/>
                        </a:lnTo>
                        <a:lnTo>
                          <a:pt x="109" y="5"/>
                        </a:lnTo>
                        <a:lnTo>
                          <a:pt x="97" y="3"/>
                        </a:lnTo>
                        <a:lnTo>
                          <a:pt x="84" y="1"/>
                        </a:lnTo>
                        <a:lnTo>
                          <a:pt x="70" y="0"/>
                        </a:lnTo>
                        <a:close/>
                      </a:path>
                    </a:pathLst>
                  </a:custGeom>
                  <a:solidFill>
                    <a:srgbClr val="57696A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3897" name="Freeform 336"/>
                  <p:cNvSpPr>
                    <a:spLocks/>
                  </p:cNvSpPr>
                  <p:nvPr/>
                </p:nvSpPr>
                <p:spPr bwMode="auto">
                  <a:xfrm>
                    <a:off x="1970" y="1819"/>
                    <a:ext cx="135" cy="540"/>
                  </a:xfrm>
                  <a:custGeom>
                    <a:avLst/>
                    <a:gdLst>
                      <a:gd name="T0" fmla="*/ 68 w 135"/>
                      <a:gd name="T1" fmla="*/ 0 h 540"/>
                      <a:gd name="T2" fmla="*/ 54 w 135"/>
                      <a:gd name="T3" fmla="*/ 1 h 540"/>
                      <a:gd name="T4" fmla="*/ 41 w 135"/>
                      <a:gd name="T5" fmla="*/ 3 h 540"/>
                      <a:gd name="T6" fmla="*/ 30 w 135"/>
                      <a:gd name="T7" fmla="*/ 5 h 540"/>
                      <a:gd name="T8" fmla="*/ 20 w 135"/>
                      <a:gd name="T9" fmla="*/ 9 h 540"/>
                      <a:gd name="T10" fmla="*/ 12 w 135"/>
                      <a:gd name="T11" fmla="*/ 14 h 540"/>
                      <a:gd name="T12" fmla="*/ 5 w 135"/>
                      <a:gd name="T13" fmla="*/ 19 h 540"/>
                      <a:gd name="T14" fmla="*/ 1 w 135"/>
                      <a:gd name="T15" fmla="*/ 25 h 540"/>
                      <a:gd name="T16" fmla="*/ 0 w 135"/>
                      <a:gd name="T17" fmla="*/ 32 h 540"/>
                      <a:gd name="T18" fmla="*/ 0 w 135"/>
                      <a:gd name="T19" fmla="*/ 508 h 540"/>
                      <a:gd name="T20" fmla="*/ 1 w 135"/>
                      <a:gd name="T21" fmla="*/ 515 h 540"/>
                      <a:gd name="T22" fmla="*/ 5 w 135"/>
                      <a:gd name="T23" fmla="*/ 521 h 540"/>
                      <a:gd name="T24" fmla="*/ 12 w 135"/>
                      <a:gd name="T25" fmla="*/ 526 h 540"/>
                      <a:gd name="T26" fmla="*/ 20 w 135"/>
                      <a:gd name="T27" fmla="*/ 531 h 540"/>
                      <a:gd name="T28" fmla="*/ 30 w 135"/>
                      <a:gd name="T29" fmla="*/ 535 h 540"/>
                      <a:gd name="T30" fmla="*/ 41 w 135"/>
                      <a:gd name="T31" fmla="*/ 538 h 540"/>
                      <a:gd name="T32" fmla="*/ 54 w 135"/>
                      <a:gd name="T33" fmla="*/ 539 h 540"/>
                      <a:gd name="T34" fmla="*/ 68 w 135"/>
                      <a:gd name="T35" fmla="*/ 540 h 540"/>
                      <a:gd name="T36" fmla="*/ 82 w 135"/>
                      <a:gd name="T37" fmla="*/ 539 h 540"/>
                      <a:gd name="T38" fmla="*/ 94 w 135"/>
                      <a:gd name="T39" fmla="*/ 538 h 540"/>
                      <a:gd name="T40" fmla="*/ 105 w 135"/>
                      <a:gd name="T41" fmla="*/ 535 h 540"/>
                      <a:gd name="T42" fmla="*/ 115 w 135"/>
                      <a:gd name="T43" fmla="*/ 531 h 540"/>
                      <a:gd name="T44" fmla="*/ 124 w 135"/>
                      <a:gd name="T45" fmla="*/ 526 h 540"/>
                      <a:gd name="T46" fmla="*/ 130 w 135"/>
                      <a:gd name="T47" fmla="*/ 521 h 540"/>
                      <a:gd name="T48" fmla="*/ 134 w 135"/>
                      <a:gd name="T49" fmla="*/ 515 h 540"/>
                      <a:gd name="T50" fmla="*/ 135 w 135"/>
                      <a:gd name="T51" fmla="*/ 508 h 540"/>
                      <a:gd name="T52" fmla="*/ 135 w 135"/>
                      <a:gd name="T53" fmla="*/ 32 h 540"/>
                      <a:gd name="T54" fmla="*/ 134 w 135"/>
                      <a:gd name="T55" fmla="*/ 25 h 540"/>
                      <a:gd name="T56" fmla="*/ 130 w 135"/>
                      <a:gd name="T57" fmla="*/ 19 h 540"/>
                      <a:gd name="T58" fmla="*/ 124 w 135"/>
                      <a:gd name="T59" fmla="*/ 14 h 540"/>
                      <a:gd name="T60" fmla="*/ 115 w 135"/>
                      <a:gd name="T61" fmla="*/ 9 h 540"/>
                      <a:gd name="T62" fmla="*/ 105 w 135"/>
                      <a:gd name="T63" fmla="*/ 5 h 540"/>
                      <a:gd name="T64" fmla="*/ 94 w 135"/>
                      <a:gd name="T65" fmla="*/ 3 h 540"/>
                      <a:gd name="T66" fmla="*/ 82 w 135"/>
                      <a:gd name="T67" fmla="*/ 1 h 540"/>
                      <a:gd name="T68" fmla="*/ 68 w 135"/>
                      <a:gd name="T69" fmla="*/ 0 h 540"/>
                      <a:gd name="T70" fmla="*/ 68 w 135"/>
                      <a:gd name="T71" fmla="*/ 0 h 540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w 135"/>
                      <a:gd name="T109" fmla="*/ 0 h 540"/>
                      <a:gd name="T110" fmla="*/ 135 w 135"/>
                      <a:gd name="T111" fmla="*/ 540 h 540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T108" t="T109" r="T110" b="T111"/>
                    <a:pathLst>
                      <a:path w="135" h="540">
                        <a:moveTo>
                          <a:pt x="68" y="0"/>
                        </a:moveTo>
                        <a:lnTo>
                          <a:pt x="54" y="1"/>
                        </a:lnTo>
                        <a:lnTo>
                          <a:pt x="41" y="3"/>
                        </a:lnTo>
                        <a:lnTo>
                          <a:pt x="30" y="5"/>
                        </a:lnTo>
                        <a:lnTo>
                          <a:pt x="20" y="9"/>
                        </a:lnTo>
                        <a:lnTo>
                          <a:pt x="12" y="14"/>
                        </a:lnTo>
                        <a:lnTo>
                          <a:pt x="5" y="19"/>
                        </a:lnTo>
                        <a:lnTo>
                          <a:pt x="1" y="25"/>
                        </a:lnTo>
                        <a:lnTo>
                          <a:pt x="0" y="32"/>
                        </a:lnTo>
                        <a:lnTo>
                          <a:pt x="0" y="508"/>
                        </a:lnTo>
                        <a:lnTo>
                          <a:pt x="1" y="515"/>
                        </a:lnTo>
                        <a:lnTo>
                          <a:pt x="5" y="521"/>
                        </a:lnTo>
                        <a:lnTo>
                          <a:pt x="12" y="526"/>
                        </a:lnTo>
                        <a:lnTo>
                          <a:pt x="20" y="531"/>
                        </a:lnTo>
                        <a:lnTo>
                          <a:pt x="30" y="535"/>
                        </a:lnTo>
                        <a:lnTo>
                          <a:pt x="41" y="538"/>
                        </a:lnTo>
                        <a:lnTo>
                          <a:pt x="54" y="539"/>
                        </a:lnTo>
                        <a:lnTo>
                          <a:pt x="68" y="540"/>
                        </a:lnTo>
                        <a:lnTo>
                          <a:pt x="82" y="539"/>
                        </a:lnTo>
                        <a:lnTo>
                          <a:pt x="94" y="538"/>
                        </a:lnTo>
                        <a:lnTo>
                          <a:pt x="105" y="535"/>
                        </a:lnTo>
                        <a:lnTo>
                          <a:pt x="115" y="531"/>
                        </a:lnTo>
                        <a:lnTo>
                          <a:pt x="124" y="526"/>
                        </a:lnTo>
                        <a:lnTo>
                          <a:pt x="130" y="521"/>
                        </a:lnTo>
                        <a:lnTo>
                          <a:pt x="134" y="515"/>
                        </a:lnTo>
                        <a:lnTo>
                          <a:pt x="135" y="508"/>
                        </a:lnTo>
                        <a:lnTo>
                          <a:pt x="135" y="32"/>
                        </a:lnTo>
                        <a:lnTo>
                          <a:pt x="134" y="25"/>
                        </a:lnTo>
                        <a:lnTo>
                          <a:pt x="130" y="19"/>
                        </a:lnTo>
                        <a:lnTo>
                          <a:pt x="124" y="14"/>
                        </a:lnTo>
                        <a:lnTo>
                          <a:pt x="115" y="9"/>
                        </a:lnTo>
                        <a:lnTo>
                          <a:pt x="105" y="5"/>
                        </a:lnTo>
                        <a:lnTo>
                          <a:pt x="94" y="3"/>
                        </a:lnTo>
                        <a:lnTo>
                          <a:pt x="82" y="1"/>
                        </a:lnTo>
                        <a:lnTo>
                          <a:pt x="68" y="0"/>
                        </a:lnTo>
                        <a:close/>
                      </a:path>
                    </a:pathLst>
                  </a:custGeom>
                  <a:solidFill>
                    <a:srgbClr val="586B6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3898" name="Freeform 337"/>
                  <p:cNvSpPr>
                    <a:spLocks/>
                  </p:cNvSpPr>
                  <p:nvPr/>
                </p:nvSpPr>
                <p:spPr bwMode="auto">
                  <a:xfrm>
                    <a:off x="1971" y="1825"/>
                    <a:ext cx="133" cy="528"/>
                  </a:xfrm>
                  <a:custGeom>
                    <a:avLst/>
                    <a:gdLst>
                      <a:gd name="T0" fmla="*/ 67 w 133"/>
                      <a:gd name="T1" fmla="*/ 0 h 528"/>
                      <a:gd name="T2" fmla="*/ 54 w 133"/>
                      <a:gd name="T3" fmla="*/ 1 h 528"/>
                      <a:gd name="T4" fmla="*/ 41 w 133"/>
                      <a:gd name="T5" fmla="*/ 2 h 528"/>
                      <a:gd name="T6" fmla="*/ 30 w 133"/>
                      <a:gd name="T7" fmla="*/ 5 h 528"/>
                      <a:gd name="T8" fmla="*/ 20 w 133"/>
                      <a:gd name="T9" fmla="*/ 9 h 528"/>
                      <a:gd name="T10" fmla="*/ 11 w 133"/>
                      <a:gd name="T11" fmla="*/ 14 h 528"/>
                      <a:gd name="T12" fmla="*/ 5 w 133"/>
                      <a:gd name="T13" fmla="*/ 19 h 528"/>
                      <a:gd name="T14" fmla="*/ 1 w 133"/>
                      <a:gd name="T15" fmla="*/ 25 h 528"/>
                      <a:gd name="T16" fmla="*/ 0 w 133"/>
                      <a:gd name="T17" fmla="*/ 31 h 528"/>
                      <a:gd name="T18" fmla="*/ 0 w 133"/>
                      <a:gd name="T19" fmla="*/ 497 h 528"/>
                      <a:gd name="T20" fmla="*/ 1 w 133"/>
                      <a:gd name="T21" fmla="*/ 503 h 528"/>
                      <a:gd name="T22" fmla="*/ 5 w 133"/>
                      <a:gd name="T23" fmla="*/ 509 h 528"/>
                      <a:gd name="T24" fmla="*/ 11 w 133"/>
                      <a:gd name="T25" fmla="*/ 514 h 528"/>
                      <a:gd name="T26" fmla="*/ 20 w 133"/>
                      <a:gd name="T27" fmla="*/ 519 h 528"/>
                      <a:gd name="T28" fmla="*/ 30 w 133"/>
                      <a:gd name="T29" fmla="*/ 523 h 528"/>
                      <a:gd name="T30" fmla="*/ 41 w 133"/>
                      <a:gd name="T31" fmla="*/ 526 h 528"/>
                      <a:gd name="T32" fmla="*/ 54 w 133"/>
                      <a:gd name="T33" fmla="*/ 527 h 528"/>
                      <a:gd name="T34" fmla="*/ 67 w 133"/>
                      <a:gd name="T35" fmla="*/ 528 h 528"/>
                      <a:gd name="T36" fmla="*/ 80 w 133"/>
                      <a:gd name="T37" fmla="*/ 527 h 528"/>
                      <a:gd name="T38" fmla="*/ 93 w 133"/>
                      <a:gd name="T39" fmla="*/ 526 h 528"/>
                      <a:gd name="T40" fmla="*/ 104 w 133"/>
                      <a:gd name="T41" fmla="*/ 523 h 528"/>
                      <a:gd name="T42" fmla="*/ 114 w 133"/>
                      <a:gd name="T43" fmla="*/ 519 h 528"/>
                      <a:gd name="T44" fmla="*/ 122 w 133"/>
                      <a:gd name="T45" fmla="*/ 514 h 528"/>
                      <a:gd name="T46" fmla="*/ 128 w 133"/>
                      <a:gd name="T47" fmla="*/ 509 h 528"/>
                      <a:gd name="T48" fmla="*/ 132 w 133"/>
                      <a:gd name="T49" fmla="*/ 503 h 528"/>
                      <a:gd name="T50" fmla="*/ 133 w 133"/>
                      <a:gd name="T51" fmla="*/ 497 h 528"/>
                      <a:gd name="T52" fmla="*/ 133 w 133"/>
                      <a:gd name="T53" fmla="*/ 31 h 528"/>
                      <a:gd name="T54" fmla="*/ 132 w 133"/>
                      <a:gd name="T55" fmla="*/ 25 h 528"/>
                      <a:gd name="T56" fmla="*/ 128 w 133"/>
                      <a:gd name="T57" fmla="*/ 19 h 528"/>
                      <a:gd name="T58" fmla="*/ 122 w 133"/>
                      <a:gd name="T59" fmla="*/ 14 h 528"/>
                      <a:gd name="T60" fmla="*/ 114 w 133"/>
                      <a:gd name="T61" fmla="*/ 9 h 528"/>
                      <a:gd name="T62" fmla="*/ 104 w 133"/>
                      <a:gd name="T63" fmla="*/ 5 h 528"/>
                      <a:gd name="T64" fmla="*/ 93 w 133"/>
                      <a:gd name="T65" fmla="*/ 2 h 528"/>
                      <a:gd name="T66" fmla="*/ 80 w 133"/>
                      <a:gd name="T67" fmla="*/ 1 h 528"/>
                      <a:gd name="T68" fmla="*/ 67 w 133"/>
                      <a:gd name="T69" fmla="*/ 0 h 528"/>
                      <a:gd name="T70" fmla="*/ 67 w 133"/>
                      <a:gd name="T71" fmla="*/ 0 h 528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w 133"/>
                      <a:gd name="T109" fmla="*/ 0 h 528"/>
                      <a:gd name="T110" fmla="*/ 133 w 133"/>
                      <a:gd name="T111" fmla="*/ 528 h 528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T108" t="T109" r="T110" b="T111"/>
                    <a:pathLst>
                      <a:path w="133" h="528">
                        <a:moveTo>
                          <a:pt x="67" y="0"/>
                        </a:moveTo>
                        <a:lnTo>
                          <a:pt x="54" y="1"/>
                        </a:lnTo>
                        <a:lnTo>
                          <a:pt x="41" y="2"/>
                        </a:lnTo>
                        <a:lnTo>
                          <a:pt x="30" y="5"/>
                        </a:lnTo>
                        <a:lnTo>
                          <a:pt x="20" y="9"/>
                        </a:lnTo>
                        <a:lnTo>
                          <a:pt x="11" y="14"/>
                        </a:lnTo>
                        <a:lnTo>
                          <a:pt x="5" y="19"/>
                        </a:lnTo>
                        <a:lnTo>
                          <a:pt x="1" y="25"/>
                        </a:lnTo>
                        <a:lnTo>
                          <a:pt x="0" y="31"/>
                        </a:lnTo>
                        <a:lnTo>
                          <a:pt x="0" y="497"/>
                        </a:lnTo>
                        <a:lnTo>
                          <a:pt x="1" y="503"/>
                        </a:lnTo>
                        <a:lnTo>
                          <a:pt x="5" y="509"/>
                        </a:lnTo>
                        <a:lnTo>
                          <a:pt x="11" y="514"/>
                        </a:lnTo>
                        <a:lnTo>
                          <a:pt x="20" y="519"/>
                        </a:lnTo>
                        <a:lnTo>
                          <a:pt x="30" y="523"/>
                        </a:lnTo>
                        <a:lnTo>
                          <a:pt x="41" y="526"/>
                        </a:lnTo>
                        <a:lnTo>
                          <a:pt x="54" y="527"/>
                        </a:lnTo>
                        <a:lnTo>
                          <a:pt x="67" y="528"/>
                        </a:lnTo>
                        <a:lnTo>
                          <a:pt x="80" y="527"/>
                        </a:lnTo>
                        <a:lnTo>
                          <a:pt x="93" y="526"/>
                        </a:lnTo>
                        <a:lnTo>
                          <a:pt x="104" y="523"/>
                        </a:lnTo>
                        <a:lnTo>
                          <a:pt x="114" y="519"/>
                        </a:lnTo>
                        <a:lnTo>
                          <a:pt x="122" y="514"/>
                        </a:lnTo>
                        <a:lnTo>
                          <a:pt x="128" y="509"/>
                        </a:lnTo>
                        <a:lnTo>
                          <a:pt x="132" y="503"/>
                        </a:lnTo>
                        <a:lnTo>
                          <a:pt x="133" y="497"/>
                        </a:lnTo>
                        <a:lnTo>
                          <a:pt x="133" y="31"/>
                        </a:lnTo>
                        <a:lnTo>
                          <a:pt x="132" y="25"/>
                        </a:lnTo>
                        <a:lnTo>
                          <a:pt x="128" y="19"/>
                        </a:lnTo>
                        <a:lnTo>
                          <a:pt x="122" y="14"/>
                        </a:lnTo>
                        <a:lnTo>
                          <a:pt x="114" y="9"/>
                        </a:lnTo>
                        <a:lnTo>
                          <a:pt x="104" y="5"/>
                        </a:lnTo>
                        <a:lnTo>
                          <a:pt x="93" y="2"/>
                        </a:lnTo>
                        <a:lnTo>
                          <a:pt x="80" y="1"/>
                        </a:lnTo>
                        <a:lnTo>
                          <a:pt x="67" y="0"/>
                        </a:lnTo>
                        <a:close/>
                      </a:path>
                    </a:pathLst>
                  </a:custGeom>
                  <a:solidFill>
                    <a:srgbClr val="596C6D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3899" name="Freeform 338"/>
                  <p:cNvSpPr>
                    <a:spLocks/>
                  </p:cNvSpPr>
                  <p:nvPr/>
                </p:nvSpPr>
                <p:spPr bwMode="auto">
                  <a:xfrm>
                    <a:off x="1973" y="1830"/>
                    <a:ext cx="129" cy="518"/>
                  </a:xfrm>
                  <a:custGeom>
                    <a:avLst/>
                    <a:gdLst>
                      <a:gd name="T0" fmla="*/ 65 w 129"/>
                      <a:gd name="T1" fmla="*/ 0 h 518"/>
                      <a:gd name="T2" fmla="*/ 52 w 129"/>
                      <a:gd name="T3" fmla="*/ 1 h 518"/>
                      <a:gd name="T4" fmla="*/ 40 w 129"/>
                      <a:gd name="T5" fmla="*/ 2 h 518"/>
                      <a:gd name="T6" fmla="*/ 29 w 129"/>
                      <a:gd name="T7" fmla="*/ 5 h 518"/>
                      <a:gd name="T8" fmla="*/ 19 w 129"/>
                      <a:gd name="T9" fmla="*/ 9 h 518"/>
                      <a:gd name="T10" fmla="*/ 11 w 129"/>
                      <a:gd name="T11" fmla="*/ 14 h 518"/>
                      <a:gd name="T12" fmla="*/ 5 w 129"/>
                      <a:gd name="T13" fmla="*/ 19 h 518"/>
                      <a:gd name="T14" fmla="*/ 1 w 129"/>
                      <a:gd name="T15" fmla="*/ 25 h 518"/>
                      <a:gd name="T16" fmla="*/ 0 w 129"/>
                      <a:gd name="T17" fmla="*/ 31 h 518"/>
                      <a:gd name="T18" fmla="*/ 0 w 129"/>
                      <a:gd name="T19" fmla="*/ 488 h 518"/>
                      <a:gd name="T20" fmla="*/ 1 w 129"/>
                      <a:gd name="T21" fmla="*/ 494 h 518"/>
                      <a:gd name="T22" fmla="*/ 5 w 129"/>
                      <a:gd name="T23" fmla="*/ 500 h 518"/>
                      <a:gd name="T24" fmla="*/ 11 w 129"/>
                      <a:gd name="T25" fmla="*/ 505 h 518"/>
                      <a:gd name="T26" fmla="*/ 19 w 129"/>
                      <a:gd name="T27" fmla="*/ 509 h 518"/>
                      <a:gd name="T28" fmla="*/ 29 w 129"/>
                      <a:gd name="T29" fmla="*/ 513 h 518"/>
                      <a:gd name="T30" fmla="*/ 40 w 129"/>
                      <a:gd name="T31" fmla="*/ 516 h 518"/>
                      <a:gd name="T32" fmla="*/ 52 w 129"/>
                      <a:gd name="T33" fmla="*/ 517 h 518"/>
                      <a:gd name="T34" fmla="*/ 65 w 129"/>
                      <a:gd name="T35" fmla="*/ 518 h 518"/>
                      <a:gd name="T36" fmla="*/ 78 w 129"/>
                      <a:gd name="T37" fmla="*/ 517 h 518"/>
                      <a:gd name="T38" fmla="*/ 90 w 129"/>
                      <a:gd name="T39" fmla="*/ 516 h 518"/>
                      <a:gd name="T40" fmla="*/ 101 w 129"/>
                      <a:gd name="T41" fmla="*/ 513 h 518"/>
                      <a:gd name="T42" fmla="*/ 110 w 129"/>
                      <a:gd name="T43" fmla="*/ 509 h 518"/>
                      <a:gd name="T44" fmla="*/ 118 w 129"/>
                      <a:gd name="T45" fmla="*/ 505 h 518"/>
                      <a:gd name="T46" fmla="*/ 124 w 129"/>
                      <a:gd name="T47" fmla="*/ 500 h 518"/>
                      <a:gd name="T48" fmla="*/ 128 w 129"/>
                      <a:gd name="T49" fmla="*/ 494 h 518"/>
                      <a:gd name="T50" fmla="*/ 129 w 129"/>
                      <a:gd name="T51" fmla="*/ 488 h 518"/>
                      <a:gd name="T52" fmla="*/ 129 w 129"/>
                      <a:gd name="T53" fmla="*/ 31 h 518"/>
                      <a:gd name="T54" fmla="*/ 128 w 129"/>
                      <a:gd name="T55" fmla="*/ 25 h 518"/>
                      <a:gd name="T56" fmla="*/ 124 w 129"/>
                      <a:gd name="T57" fmla="*/ 19 h 518"/>
                      <a:gd name="T58" fmla="*/ 118 w 129"/>
                      <a:gd name="T59" fmla="*/ 14 h 518"/>
                      <a:gd name="T60" fmla="*/ 110 w 129"/>
                      <a:gd name="T61" fmla="*/ 9 h 518"/>
                      <a:gd name="T62" fmla="*/ 101 w 129"/>
                      <a:gd name="T63" fmla="*/ 5 h 518"/>
                      <a:gd name="T64" fmla="*/ 90 w 129"/>
                      <a:gd name="T65" fmla="*/ 2 h 518"/>
                      <a:gd name="T66" fmla="*/ 78 w 129"/>
                      <a:gd name="T67" fmla="*/ 1 h 518"/>
                      <a:gd name="T68" fmla="*/ 65 w 129"/>
                      <a:gd name="T69" fmla="*/ 0 h 518"/>
                      <a:gd name="T70" fmla="*/ 65 w 129"/>
                      <a:gd name="T71" fmla="*/ 0 h 518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w 129"/>
                      <a:gd name="T109" fmla="*/ 0 h 518"/>
                      <a:gd name="T110" fmla="*/ 129 w 129"/>
                      <a:gd name="T111" fmla="*/ 518 h 518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T108" t="T109" r="T110" b="T111"/>
                    <a:pathLst>
                      <a:path w="129" h="518">
                        <a:moveTo>
                          <a:pt x="65" y="0"/>
                        </a:moveTo>
                        <a:lnTo>
                          <a:pt x="52" y="1"/>
                        </a:lnTo>
                        <a:lnTo>
                          <a:pt x="40" y="2"/>
                        </a:lnTo>
                        <a:lnTo>
                          <a:pt x="29" y="5"/>
                        </a:lnTo>
                        <a:lnTo>
                          <a:pt x="19" y="9"/>
                        </a:lnTo>
                        <a:lnTo>
                          <a:pt x="11" y="14"/>
                        </a:lnTo>
                        <a:lnTo>
                          <a:pt x="5" y="19"/>
                        </a:lnTo>
                        <a:lnTo>
                          <a:pt x="1" y="25"/>
                        </a:lnTo>
                        <a:lnTo>
                          <a:pt x="0" y="31"/>
                        </a:lnTo>
                        <a:lnTo>
                          <a:pt x="0" y="488"/>
                        </a:lnTo>
                        <a:lnTo>
                          <a:pt x="1" y="494"/>
                        </a:lnTo>
                        <a:lnTo>
                          <a:pt x="5" y="500"/>
                        </a:lnTo>
                        <a:lnTo>
                          <a:pt x="11" y="505"/>
                        </a:lnTo>
                        <a:lnTo>
                          <a:pt x="19" y="509"/>
                        </a:lnTo>
                        <a:lnTo>
                          <a:pt x="29" y="513"/>
                        </a:lnTo>
                        <a:lnTo>
                          <a:pt x="40" y="516"/>
                        </a:lnTo>
                        <a:lnTo>
                          <a:pt x="52" y="517"/>
                        </a:lnTo>
                        <a:lnTo>
                          <a:pt x="65" y="518"/>
                        </a:lnTo>
                        <a:lnTo>
                          <a:pt x="78" y="517"/>
                        </a:lnTo>
                        <a:lnTo>
                          <a:pt x="90" y="516"/>
                        </a:lnTo>
                        <a:lnTo>
                          <a:pt x="101" y="513"/>
                        </a:lnTo>
                        <a:lnTo>
                          <a:pt x="110" y="509"/>
                        </a:lnTo>
                        <a:lnTo>
                          <a:pt x="118" y="505"/>
                        </a:lnTo>
                        <a:lnTo>
                          <a:pt x="124" y="500"/>
                        </a:lnTo>
                        <a:lnTo>
                          <a:pt x="128" y="494"/>
                        </a:lnTo>
                        <a:lnTo>
                          <a:pt x="129" y="488"/>
                        </a:lnTo>
                        <a:lnTo>
                          <a:pt x="129" y="31"/>
                        </a:lnTo>
                        <a:lnTo>
                          <a:pt x="128" y="25"/>
                        </a:lnTo>
                        <a:lnTo>
                          <a:pt x="124" y="19"/>
                        </a:lnTo>
                        <a:lnTo>
                          <a:pt x="118" y="14"/>
                        </a:lnTo>
                        <a:lnTo>
                          <a:pt x="110" y="9"/>
                        </a:lnTo>
                        <a:lnTo>
                          <a:pt x="101" y="5"/>
                        </a:lnTo>
                        <a:lnTo>
                          <a:pt x="90" y="2"/>
                        </a:lnTo>
                        <a:lnTo>
                          <a:pt x="78" y="1"/>
                        </a:lnTo>
                        <a:lnTo>
                          <a:pt x="65" y="0"/>
                        </a:lnTo>
                        <a:close/>
                      </a:path>
                    </a:pathLst>
                  </a:custGeom>
                  <a:solidFill>
                    <a:srgbClr val="5B6E6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3900" name="Freeform 339"/>
                  <p:cNvSpPr>
                    <a:spLocks/>
                  </p:cNvSpPr>
                  <p:nvPr/>
                </p:nvSpPr>
                <p:spPr bwMode="auto">
                  <a:xfrm>
                    <a:off x="1974" y="1836"/>
                    <a:ext cx="127" cy="506"/>
                  </a:xfrm>
                  <a:custGeom>
                    <a:avLst/>
                    <a:gdLst>
                      <a:gd name="T0" fmla="*/ 64 w 127"/>
                      <a:gd name="T1" fmla="*/ 0 h 506"/>
                      <a:gd name="T2" fmla="*/ 51 w 127"/>
                      <a:gd name="T3" fmla="*/ 1 h 506"/>
                      <a:gd name="T4" fmla="*/ 39 w 127"/>
                      <a:gd name="T5" fmla="*/ 2 h 506"/>
                      <a:gd name="T6" fmla="*/ 28 w 127"/>
                      <a:gd name="T7" fmla="*/ 5 h 506"/>
                      <a:gd name="T8" fmla="*/ 19 w 127"/>
                      <a:gd name="T9" fmla="*/ 9 h 506"/>
                      <a:gd name="T10" fmla="*/ 11 w 127"/>
                      <a:gd name="T11" fmla="*/ 13 h 506"/>
                      <a:gd name="T12" fmla="*/ 5 w 127"/>
                      <a:gd name="T13" fmla="*/ 18 h 506"/>
                      <a:gd name="T14" fmla="*/ 1 w 127"/>
                      <a:gd name="T15" fmla="*/ 24 h 506"/>
                      <a:gd name="T16" fmla="*/ 0 w 127"/>
                      <a:gd name="T17" fmla="*/ 30 h 506"/>
                      <a:gd name="T18" fmla="*/ 0 w 127"/>
                      <a:gd name="T19" fmla="*/ 476 h 506"/>
                      <a:gd name="T20" fmla="*/ 1 w 127"/>
                      <a:gd name="T21" fmla="*/ 482 h 506"/>
                      <a:gd name="T22" fmla="*/ 5 w 127"/>
                      <a:gd name="T23" fmla="*/ 488 h 506"/>
                      <a:gd name="T24" fmla="*/ 11 w 127"/>
                      <a:gd name="T25" fmla="*/ 493 h 506"/>
                      <a:gd name="T26" fmla="*/ 19 w 127"/>
                      <a:gd name="T27" fmla="*/ 497 h 506"/>
                      <a:gd name="T28" fmla="*/ 28 w 127"/>
                      <a:gd name="T29" fmla="*/ 501 h 506"/>
                      <a:gd name="T30" fmla="*/ 39 w 127"/>
                      <a:gd name="T31" fmla="*/ 504 h 506"/>
                      <a:gd name="T32" fmla="*/ 51 w 127"/>
                      <a:gd name="T33" fmla="*/ 505 h 506"/>
                      <a:gd name="T34" fmla="*/ 64 w 127"/>
                      <a:gd name="T35" fmla="*/ 506 h 506"/>
                      <a:gd name="T36" fmla="*/ 77 w 127"/>
                      <a:gd name="T37" fmla="*/ 505 h 506"/>
                      <a:gd name="T38" fmla="*/ 89 w 127"/>
                      <a:gd name="T39" fmla="*/ 504 h 506"/>
                      <a:gd name="T40" fmla="*/ 99 w 127"/>
                      <a:gd name="T41" fmla="*/ 501 h 506"/>
                      <a:gd name="T42" fmla="*/ 109 w 127"/>
                      <a:gd name="T43" fmla="*/ 497 h 506"/>
                      <a:gd name="T44" fmla="*/ 116 w 127"/>
                      <a:gd name="T45" fmla="*/ 493 h 506"/>
                      <a:gd name="T46" fmla="*/ 122 w 127"/>
                      <a:gd name="T47" fmla="*/ 488 h 506"/>
                      <a:gd name="T48" fmla="*/ 126 w 127"/>
                      <a:gd name="T49" fmla="*/ 482 h 506"/>
                      <a:gd name="T50" fmla="*/ 127 w 127"/>
                      <a:gd name="T51" fmla="*/ 476 h 506"/>
                      <a:gd name="T52" fmla="*/ 127 w 127"/>
                      <a:gd name="T53" fmla="*/ 30 h 506"/>
                      <a:gd name="T54" fmla="*/ 126 w 127"/>
                      <a:gd name="T55" fmla="*/ 24 h 506"/>
                      <a:gd name="T56" fmla="*/ 122 w 127"/>
                      <a:gd name="T57" fmla="*/ 18 h 506"/>
                      <a:gd name="T58" fmla="*/ 116 w 127"/>
                      <a:gd name="T59" fmla="*/ 13 h 506"/>
                      <a:gd name="T60" fmla="*/ 109 w 127"/>
                      <a:gd name="T61" fmla="*/ 9 h 506"/>
                      <a:gd name="T62" fmla="*/ 99 w 127"/>
                      <a:gd name="T63" fmla="*/ 5 h 506"/>
                      <a:gd name="T64" fmla="*/ 89 w 127"/>
                      <a:gd name="T65" fmla="*/ 2 h 506"/>
                      <a:gd name="T66" fmla="*/ 77 w 127"/>
                      <a:gd name="T67" fmla="*/ 1 h 506"/>
                      <a:gd name="T68" fmla="*/ 64 w 127"/>
                      <a:gd name="T69" fmla="*/ 0 h 506"/>
                      <a:gd name="T70" fmla="*/ 64 w 127"/>
                      <a:gd name="T71" fmla="*/ 0 h 50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w 127"/>
                      <a:gd name="T109" fmla="*/ 0 h 506"/>
                      <a:gd name="T110" fmla="*/ 127 w 127"/>
                      <a:gd name="T111" fmla="*/ 506 h 506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T108" t="T109" r="T110" b="T111"/>
                    <a:pathLst>
                      <a:path w="127" h="506">
                        <a:moveTo>
                          <a:pt x="64" y="0"/>
                        </a:moveTo>
                        <a:lnTo>
                          <a:pt x="51" y="1"/>
                        </a:lnTo>
                        <a:lnTo>
                          <a:pt x="39" y="2"/>
                        </a:lnTo>
                        <a:lnTo>
                          <a:pt x="28" y="5"/>
                        </a:lnTo>
                        <a:lnTo>
                          <a:pt x="19" y="9"/>
                        </a:lnTo>
                        <a:lnTo>
                          <a:pt x="11" y="13"/>
                        </a:lnTo>
                        <a:lnTo>
                          <a:pt x="5" y="18"/>
                        </a:lnTo>
                        <a:lnTo>
                          <a:pt x="1" y="24"/>
                        </a:lnTo>
                        <a:lnTo>
                          <a:pt x="0" y="30"/>
                        </a:lnTo>
                        <a:lnTo>
                          <a:pt x="0" y="476"/>
                        </a:lnTo>
                        <a:lnTo>
                          <a:pt x="1" y="482"/>
                        </a:lnTo>
                        <a:lnTo>
                          <a:pt x="5" y="488"/>
                        </a:lnTo>
                        <a:lnTo>
                          <a:pt x="11" y="493"/>
                        </a:lnTo>
                        <a:lnTo>
                          <a:pt x="19" y="497"/>
                        </a:lnTo>
                        <a:lnTo>
                          <a:pt x="28" y="501"/>
                        </a:lnTo>
                        <a:lnTo>
                          <a:pt x="39" y="504"/>
                        </a:lnTo>
                        <a:lnTo>
                          <a:pt x="51" y="505"/>
                        </a:lnTo>
                        <a:lnTo>
                          <a:pt x="64" y="506"/>
                        </a:lnTo>
                        <a:lnTo>
                          <a:pt x="77" y="505"/>
                        </a:lnTo>
                        <a:lnTo>
                          <a:pt x="89" y="504"/>
                        </a:lnTo>
                        <a:lnTo>
                          <a:pt x="99" y="501"/>
                        </a:lnTo>
                        <a:lnTo>
                          <a:pt x="109" y="497"/>
                        </a:lnTo>
                        <a:lnTo>
                          <a:pt x="116" y="493"/>
                        </a:lnTo>
                        <a:lnTo>
                          <a:pt x="122" y="488"/>
                        </a:lnTo>
                        <a:lnTo>
                          <a:pt x="126" y="482"/>
                        </a:lnTo>
                        <a:lnTo>
                          <a:pt x="127" y="476"/>
                        </a:lnTo>
                        <a:lnTo>
                          <a:pt x="127" y="30"/>
                        </a:lnTo>
                        <a:lnTo>
                          <a:pt x="126" y="24"/>
                        </a:lnTo>
                        <a:lnTo>
                          <a:pt x="122" y="18"/>
                        </a:lnTo>
                        <a:lnTo>
                          <a:pt x="116" y="13"/>
                        </a:lnTo>
                        <a:lnTo>
                          <a:pt x="109" y="9"/>
                        </a:lnTo>
                        <a:lnTo>
                          <a:pt x="99" y="5"/>
                        </a:lnTo>
                        <a:lnTo>
                          <a:pt x="89" y="2"/>
                        </a:lnTo>
                        <a:lnTo>
                          <a:pt x="77" y="1"/>
                        </a:lnTo>
                        <a:lnTo>
                          <a:pt x="64" y="0"/>
                        </a:lnTo>
                        <a:close/>
                      </a:path>
                    </a:pathLst>
                  </a:custGeom>
                  <a:solidFill>
                    <a:srgbClr val="5C6F7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3901" name="Freeform 340"/>
                  <p:cNvSpPr>
                    <a:spLocks/>
                  </p:cNvSpPr>
                  <p:nvPr/>
                </p:nvSpPr>
                <p:spPr bwMode="auto">
                  <a:xfrm>
                    <a:off x="1976" y="1842"/>
                    <a:ext cx="123" cy="494"/>
                  </a:xfrm>
                  <a:custGeom>
                    <a:avLst/>
                    <a:gdLst>
                      <a:gd name="T0" fmla="*/ 62 w 123"/>
                      <a:gd name="T1" fmla="*/ 0 h 494"/>
                      <a:gd name="T2" fmla="*/ 49 w 123"/>
                      <a:gd name="T3" fmla="*/ 1 h 494"/>
                      <a:gd name="T4" fmla="*/ 38 w 123"/>
                      <a:gd name="T5" fmla="*/ 2 h 494"/>
                      <a:gd name="T6" fmla="*/ 27 w 123"/>
                      <a:gd name="T7" fmla="*/ 5 h 494"/>
                      <a:gd name="T8" fmla="*/ 18 w 123"/>
                      <a:gd name="T9" fmla="*/ 9 h 494"/>
                      <a:gd name="T10" fmla="*/ 10 w 123"/>
                      <a:gd name="T11" fmla="*/ 13 h 494"/>
                      <a:gd name="T12" fmla="*/ 5 w 123"/>
                      <a:gd name="T13" fmla="*/ 18 h 494"/>
                      <a:gd name="T14" fmla="*/ 1 w 123"/>
                      <a:gd name="T15" fmla="*/ 23 h 494"/>
                      <a:gd name="T16" fmla="*/ 0 w 123"/>
                      <a:gd name="T17" fmla="*/ 29 h 494"/>
                      <a:gd name="T18" fmla="*/ 0 w 123"/>
                      <a:gd name="T19" fmla="*/ 465 h 494"/>
                      <a:gd name="T20" fmla="*/ 1 w 123"/>
                      <a:gd name="T21" fmla="*/ 471 h 494"/>
                      <a:gd name="T22" fmla="*/ 5 w 123"/>
                      <a:gd name="T23" fmla="*/ 476 h 494"/>
                      <a:gd name="T24" fmla="*/ 10 w 123"/>
                      <a:gd name="T25" fmla="*/ 481 h 494"/>
                      <a:gd name="T26" fmla="*/ 18 w 123"/>
                      <a:gd name="T27" fmla="*/ 486 h 494"/>
                      <a:gd name="T28" fmla="*/ 27 w 123"/>
                      <a:gd name="T29" fmla="*/ 489 h 494"/>
                      <a:gd name="T30" fmla="*/ 38 w 123"/>
                      <a:gd name="T31" fmla="*/ 492 h 494"/>
                      <a:gd name="T32" fmla="*/ 49 w 123"/>
                      <a:gd name="T33" fmla="*/ 493 h 494"/>
                      <a:gd name="T34" fmla="*/ 62 w 123"/>
                      <a:gd name="T35" fmla="*/ 494 h 494"/>
                      <a:gd name="T36" fmla="*/ 74 w 123"/>
                      <a:gd name="T37" fmla="*/ 493 h 494"/>
                      <a:gd name="T38" fmla="*/ 86 w 123"/>
                      <a:gd name="T39" fmla="*/ 492 h 494"/>
                      <a:gd name="T40" fmla="*/ 96 w 123"/>
                      <a:gd name="T41" fmla="*/ 489 h 494"/>
                      <a:gd name="T42" fmla="*/ 105 w 123"/>
                      <a:gd name="T43" fmla="*/ 486 h 494"/>
                      <a:gd name="T44" fmla="*/ 113 w 123"/>
                      <a:gd name="T45" fmla="*/ 481 h 494"/>
                      <a:gd name="T46" fmla="*/ 118 w 123"/>
                      <a:gd name="T47" fmla="*/ 476 h 494"/>
                      <a:gd name="T48" fmla="*/ 122 w 123"/>
                      <a:gd name="T49" fmla="*/ 471 h 494"/>
                      <a:gd name="T50" fmla="*/ 123 w 123"/>
                      <a:gd name="T51" fmla="*/ 465 h 494"/>
                      <a:gd name="T52" fmla="*/ 123 w 123"/>
                      <a:gd name="T53" fmla="*/ 29 h 494"/>
                      <a:gd name="T54" fmla="*/ 122 w 123"/>
                      <a:gd name="T55" fmla="*/ 23 h 494"/>
                      <a:gd name="T56" fmla="*/ 118 w 123"/>
                      <a:gd name="T57" fmla="*/ 18 h 494"/>
                      <a:gd name="T58" fmla="*/ 113 w 123"/>
                      <a:gd name="T59" fmla="*/ 13 h 494"/>
                      <a:gd name="T60" fmla="*/ 105 w 123"/>
                      <a:gd name="T61" fmla="*/ 9 h 494"/>
                      <a:gd name="T62" fmla="*/ 96 w 123"/>
                      <a:gd name="T63" fmla="*/ 5 h 494"/>
                      <a:gd name="T64" fmla="*/ 86 w 123"/>
                      <a:gd name="T65" fmla="*/ 2 h 494"/>
                      <a:gd name="T66" fmla="*/ 74 w 123"/>
                      <a:gd name="T67" fmla="*/ 1 h 494"/>
                      <a:gd name="T68" fmla="*/ 62 w 123"/>
                      <a:gd name="T69" fmla="*/ 0 h 494"/>
                      <a:gd name="T70" fmla="*/ 62 w 123"/>
                      <a:gd name="T71" fmla="*/ 0 h 494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w 123"/>
                      <a:gd name="T109" fmla="*/ 0 h 494"/>
                      <a:gd name="T110" fmla="*/ 123 w 123"/>
                      <a:gd name="T111" fmla="*/ 494 h 494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T108" t="T109" r="T110" b="T111"/>
                    <a:pathLst>
                      <a:path w="123" h="494">
                        <a:moveTo>
                          <a:pt x="62" y="0"/>
                        </a:moveTo>
                        <a:lnTo>
                          <a:pt x="49" y="1"/>
                        </a:lnTo>
                        <a:lnTo>
                          <a:pt x="38" y="2"/>
                        </a:lnTo>
                        <a:lnTo>
                          <a:pt x="27" y="5"/>
                        </a:lnTo>
                        <a:lnTo>
                          <a:pt x="18" y="9"/>
                        </a:lnTo>
                        <a:lnTo>
                          <a:pt x="10" y="13"/>
                        </a:lnTo>
                        <a:lnTo>
                          <a:pt x="5" y="18"/>
                        </a:lnTo>
                        <a:lnTo>
                          <a:pt x="1" y="23"/>
                        </a:lnTo>
                        <a:lnTo>
                          <a:pt x="0" y="29"/>
                        </a:lnTo>
                        <a:lnTo>
                          <a:pt x="0" y="465"/>
                        </a:lnTo>
                        <a:lnTo>
                          <a:pt x="1" y="471"/>
                        </a:lnTo>
                        <a:lnTo>
                          <a:pt x="5" y="476"/>
                        </a:lnTo>
                        <a:lnTo>
                          <a:pt x="10" y="481"/>
                        </a:lnTo>
                        <a:lnTo>
                          <a:pt x="18" y="486"/>
                        </a:lnTo>
                        <a:lnTo>
                          <a:pt x="27" y="489"/>
                        </a:lnTo>
                        <a:lnTo>
                          <a:pt x="38" y="492"/>
                        </a:lnTo>
                        <a:lnTo>
                          <a:pt x="49" y="493"/>
                        </a:lnTo>
                        <a:lnTo>
                          <a:pt x="62" y="494"/>
                        </a:lnTo>
                        <a:lnTo>
                          <a:pt x="74" y="493"/>
                        </a:lnTo>
                        <a:lnTo>
                          <a:pt x="86" y="492"/>
                        </a:lnTo>
                        <a:lnTo>
                          <a:pt x="96" y="489"/>
                        </a:lnTo>
                        <a:lnTo>
                          <a:pt x="105" y="486"/>
                        </a:lnTo>
                        <a:lnTo>
                          <a:pt x="113" y="481"/>
                        </a:lnTo>
                        <a:lnTo>
                          <a:pt x="118" y="476"/>
                        </a:lnTo>
                        <a:lnTo>
                          <a:pt x="122" y="471"/>
                        </a:lnTo>
                        <a:lnTo>
                          <a:pt x="123" y="465"/>
                        </a:lnTo>
                        <a:lnTo>
                          <a:pt x="123" y="29"/>
                        </a:lnTo>
                        <a:lnTo>
                          <a:pt x="122" y="23"/>
                        </a:lnTo>
                        <a:lnTo>
                          <a:pt x="118" y="18"/>
                        </a:lnTo>
                        <a:lnTo>
                          <a:pt x="113" y="13"/>
                        </a:lnTo>
                        <a:lnTo>
                          <a:pt x="105" y="9"/>
                        </a:lnTo>
                        <a:lnTo>
                          <a:pt x="96" y="5"/>
                        </a:lnTo>
                        <a:lnTo>
                          <a:pt x="86" y="2"/>
                        </a:lnTo>
                        <a:lnTo>
                          <a:pt x="74" y="1"/>
                        </a:lnTo>
                        <a:lnTo>
                          <a:pt x="62" y="0"/>
                        </a:lnTo>
                        <a:close/>
                      </a:path>
                    </a:pathLst>
                  </a:custGeom>
                  <a:solidFill>
                    <a:srgbClr val="5E717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3902" name="Freeform 341"/>
                  <p:cNvSpPr>
                    <a:spLocks/>
                  </p:cNvSpPr>
                  <p:nvPr/>
                </p:nvSpPr>
                <p:spPr bwMode="auto">
                  <a:xfrm>
                    <a:off x="1977" y="1848"/>
                    <a:ext cx="121" cy="482"/>
                  </a:xfrm>
                  <a:custGeom>
                    <a:avLst/>
                    <a:gdLst>
                      <a:gd name="T0" fmla="*/ 61 w 121"/>
                      <a:gd name="T1" fmla="*/ 0 h 482"/>
                      <a:gd name="T2" fmla="*/ 49 w 121"/>
                      <a:gd name="T3" fmla="*/ 1 h 482"/>
                      <a:gd name="T4" fmla="*/ 37 w 121"/>
                      <a:gd name="T5" fmla="*/ 2 h 482"/>
                      <a:gd name="T6" fmla="*/ 27 w 121"/>
                      <a:gd name="T7" fmla="*/ 5 h 482"/>
                      <a:gd name="T8" fmla="*/ 18 w 121"/>
                      <a:gd name="T9" fmla="*/ 9 h 482"/>
                      <a:gd name="T10" fmla="*/ 10 w 121"/>
                      <a:gd name="T11" fmla="*/ 13 h 482"/>
                      <a:gd name="T12" fmla="*/ 5 w 121"/>
                      <a:gd name="T13" fmla="*/ 18 h 482"/>
                      <a:gd name="T14" fmla="*/ 1 w 121"/>
                      <a:gd name="T15" fmla="*/ 23 h 482"/>
                      <a:gd name="T16" fmla="*/ 0 w 121"/>
                      <a:gd name="T17" fmla="*/ 29 h 482"/>
                      <a:gd name="T18" fmla="*/ 0 w 121"/>
                      <a:gd name="T19" fmla="*/ 454 h 482"/>
                      <a:gd name="T20" fmla="*/ 1 w 121"/>
                      <a:gd name="T21" fmla="*/ 460 h 482"/>
                      <a:gd name="T22" fmla="*/ 5 w 121"/>
                      <a:gd name="T23" fmla="*/ 465 h 482"/>
                      <a:gd name="T24" fmla="*/ 10 w 121"/>
                      <a:gd name="T25" fmla="*/ 470 h 482"/>
                      <a:gd name="T26" fmla="*/ 18 w 121"/>
                      <a:gd name="T27" fmla="*/ 474 h 482"/>
                      <a:gd name="T28" fmla="*/ 27 w 121"/>
                      <a:gd name="T29" fmla="*/ 477 h 482"/>
                      <a:gd name="T30" fmla="*/ 37 w 121"/>
                      <a:gd name="T31" fmla="*/ 480 h 482"/>
                      <a:gd name="T32" fmla="*/ 49 w 121"/>
                      <a:gd name="T33" fmla="*/ 481 h 482"/>
                      <a:gd name="T34" fmla="*/ 61 w 121"/>
                      <a:gd name="T35" fmla="*/ 482 h 482"/>
                      <a:gd name="T36" fmla="*/ 73 w 121"/>
                      <a:gd name="T37" fmla="*/ 481 h 482"/>
                      <a:gd name="T38" fmla="*/ 84 w 121"/>
                      <a:gd name="T39" fmla="*/ 480 h 482"/>
                      <a:gd name="T40" fmla="*/ 95 w 121"/>
                      <a:gd name="T41" fmla="*/ 477 h 482"/>
                      <a:gd name="T42" fmla="*/ 103 w 121"/>
                      <a:gd name="T43" fmla="*/ 474 h 482"/>
                      <a:gd name="T44" fmla="*/ 111 w 121"/>
                      <a:gd name="T45" fmla="*/ 470 h 482"/>
                      <a:gd name="T46" fmla="*/ 116 w 121"/>
                      <a:gd name="T47" fmla="*/ 465 h 482"/>
                      <a:gd name="T48" fmla="*/ 120 w 121"/>
                      <a:gd name="T49" fmla="*/ 460 h 482"/>
                      <a:gd name="T50" fmla="*/ 121 w 121"/>
                      <a:gd name="T51" fmla="*/ 454 h 482"/>
                      <a:gd name="T52" fmla="*/ 121 w 121"/>
                      <a:gd name="T53" fmla="*/ 29 h 482"/>
                      <a:gd name="T54" fmla="*/ 120 w 121"/>
                      <a:gd name="T55" fmla="*/ 23 h 482"/>
                      <a:gd name="T56" fmla="*/ 116 w 121"/>
                      <a:gd name="T57" fmla="*/ 18 h 482"/>
                      <a:gd name="T58" fmla="*/ 111 w 121"/>
                      <a:gd name="T59" fmla="*/ 13 h 482"/>
                      <a:gd name="T60" fmla="*/ 103 w 121"/>
                      <a:gd name="T61" fmla="*/ 9 h 482"/>
                      <a:gd name="T62" fmla="*/ 95 w 121"/>
                      <a:gd name="T63" fmla="*/ 5 h 482"/>
                      <a:gd name="T64" fmla="*/ 84 w 121"/>
                      <a:gd name="T65" fmla="*/ 2 h 482"/>
                      <a:gd name="T66" fmla="*/ 73 w 121"/>
                      <a:gd name="T67" fmla="*/ 1 h 482"/>
                      <a:gd name="T68" fmla="*/ 61 w 121"/>
                      <a:gd name="T69" fmla="*/ 0 h 482"/>
                      <a:gd name="T70" fmla="*/ 61 w 121"/>
                      <a:gd name="T71" fmla="*/ 0 h 482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w 121"/>
                      <a:gd name="T109" fmla="*/ 0 h 482"/>
                      <a:gd name="T110" fmla="*/ 121 w 121"/>
                      <a:gd name="T111" fmla="*/ 482 h 482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T108" t="T109" r="T110" b="T111"/>
                    <a:pathLst>
                      <a:path w="121" h="482">
                        <a:moveTo>
                          <a:pt x="61" y="0"/>
                        </a:moveTo>
                        <a:lnTo>
                          <a:pt x="49" y="1"/>
                        </a:lnTo>
                        <a:lnTo>
                          <a:pt x="37" y="2"/>
                        </a:lnTo>
                        <a:lnTo>
                          <a:pt x="27" y="5"/>
                        </a:lnTo>
                        <a:lnTo>
                          <a:pt x="18" y="9"/>
                        </a:lnTo>
                        <a:lnTo>
                          <a:pt x="10" y="13"/>
                        </a:lnTo>
                        <a:lnTo>
                          <a:pt x="5" y="18"/>
                        </a:lnTo>
                        <a:lnTo>
                          <a:pt x="1" y="23"/>
                        </a:lnTo>
                        <a:lnTo>
                          <a:pt x="0" y="29"/>
                        </a:lnTo>
                        <a:lnTo>
                          <a:pt x="0" y="454"/>
                        </a:lnTo>
                        <a:lnTo>
                          <a:pt x="1" y="460"/>
                        </a:lnTo>
                        <a:lnTo>
                          <a:pt x="5" y="465"/>
                        </a:lnTo>
                        <a:lnTo>
                          <a:pt x="10" y="470"/>
                        </a:lnTo>
                        <a:lnTo>
                          <a:pt x="18" y="474"/>
                        </a:lnTo>
                        <a:lnTo>
                          <a:pt x="27" y="477"/>
                        </a:lnTo>
                        <a:lnTo>
                          <a:pt x="37" y="480"/>
                        </a:lnTo>
                        <a:lnTo>
                          <a:pt x="49" y="481"/>
                        </a:lnTo>
                        <a:lnTo>
                          <a:pt x="61" y="482"/>
                        </a:lnTo>
                        <a:lnTo>
                          <a:pt x="73" y="481"/>
                        </a:lnTo>
                        <a:lnTo>
                          <a:pt x="84" y="480"/>
                        </a:lnTo>
                        <a:lnTo>
                          <a:pt x="95" y="477"/>
                        </a:lnTo>
                        <a:lnTo>
                          <a:pt x="103" y="474"/>
                        </a:lnTo>
                        <a:lnTo>
                          <a:pt x="111" y="470"/>
                        </a:lnTo>
                        <a:lnTo>
                          <a:pt x="116" y="465"/>
                        </a:lnTo>
                        <a:lnTo>
                          <a:pt x="120" y="460"/>
                        </a:lnTo>
                        <a:lnTo>
                          <a:pt x="121" y="454"/>
                        </a:lnTo>
                        <a:lnTo>
                          <a:pt x="121" y="29"/>
                        </a:lnTo>
                        <a:lnTo>
                          <a:pt x="120" y="23"/>
                        </a:lnTo>
                        <a:lnTo>
                          <a:pt x="116" y="18"/>
                        </a:lnTo>
                        <a:lnTo>
                          <a:pt x="111" y="13"/>
                        </a:lnTo>
                        <a:lnTo>
                          <a:pt x="103" y="9"/>
                        </a:lnTo>
                        <a:lnTo>
                          <a:pt x="95" y="5"/>
                        </a:lnTo>
                        <a:lnTo>
                          <a:pt x="84" y="2"/>
                        </a:lnTo>
                        <a:lnTo>
                          <a:pt x="73" y="1"/>
                        </a:lnTo>
                        <a:lnTo>
                          <a:pt x="61" y="0"/>
                        </a:lnTo>
                        <a:close/>
                      </a:path>
                    </a:pathLst>
                  </a:custGeom>
                  <a:solidFill>
                    <a:srgbClr val="5F7374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3903" name="Freeform 342"/>
                  <p:cNvSpPr>
                    <a:spLocks/>
                  </p:cNvSpPr>
                  <p:nvPr/>
                </p:nvSpPr>
                <p:spPr bwMode="auto">
                  <a:xfrm>
                    <a:off x="1979" y="1854"/>
                    <a:ext cx="117" cy="470"/>
                  </a:xfrm>
                  <a:custGeom>
                    <a:avLst/>
                    <a:gdLst>
                      <a:gd name="T0" fmla="*/ 59 w 117"/>
                      <a:gd name="T1" fmla="*/ 0 h 470"/>
                      <a:gd name="T2" fmla="*/ 47 w 117"/>
                      <a:gd name="T3" fmla="*/ 1 h 470"/>
                      <a:gd name="T4" fmla="*/ 36 w 117"/>
                      <a:gd name="T5" fmla="*/ 2 h 470"/>
                      <a:gd name="T6" fmla="*/ 26 w 117"/>
                      <a:gd name="T7" fmla="*/ 5 h 470"/>
                      <a:gd name="T8" fmla="*/ 17 w 117"/>
                      <a:gd name="T9" fmla="*/ 8 h 470"/>
                      <a:gd name="T10" fmla="*/ 10 w 117"/>
                      <a:gd name="T11" fmla="*/ 12 h 470"/>
                      <a:gd name="T12" fmla="*/ 5 w 117"/>
                      <a:gd name="T13" fmla="*/ 17 h 470"/>
                      <a:gd name="T14" fmla="*/ 1 w 117"/>
                      <a:gd name="T15" fmla="*/ 22 h 470"/>
                      <a:gd name="T16" fmla="*/ 0 w 117"/>
                      <a:gd name="T17" fmla="*/ 28 h 470"/>
                      <a:gd name="T18" fmla="*/ 0 w 117"/>
                      <a:gd name="T19" fmla="*/ 443 h 470"/>
                      <a:gd name="T20" fmla="*/ 1 w 117"/>
                      <a:gd name="T21" fmla="*/ 448 h 470"/>
                      <a:gd name="T22" fmla="*/ 5 w 117"/>
                      <a:gd name="T23" fmla="*/ 454 h 470"/>
                      <a:gd name="T24" fmla="*/ 10 w 117"/>
                      <a:gd name="T25" fmla="*/ 458 h 470"/>
                      <a:gd name="T26" fmla="*/ 17 w 117"/>
                      <a:gd name="T27" fmla="*/ 462 h 470"/>
                      <a:gd name="T28" fmla="*/ 26 w 117"/>
                      <a:gd name="T29" fmla="*/ 465 h 470"/>
                      <a:gd name="T30" fmla="*/ 36 w 117"/>
                      <a:gd name="T31" fmla="*/ 468 h 470"/>
                      <a:gd name="T32" fmla="*/ 47 w 117"/>
                      <a:gd name="T33" fmla="*/ 469 h 470"/>
                      <a:gd name="T34" fmla="*/ 59 w 117"/>
                      <a:gd name="T35" fmla="*/ 470 h 470"/>
                      <a:gd name="T36" fmla="*/ 71 w 117"/>
                      <a:gd name="T37" fmla="*/ 469 h 470"/>
                      <a:gd name="T38" fmla="*/ 82 w 117"/>
                      <a:gd name="T39" fmla="*/ 468 h 470"/>
                      <a:gd name="T40" fmla="*/ 91 w 117"/>
                      <a:gd name="T41" fmla="*/ 465 h 470"/>
                      <a:gd name="T42" fmla="*/ 100 w 117"/>
                      <a:gd name="T43" fmla="*/ 462 h 470"/>
                      <a:gd name="T44" fmla="*/ 107 w 117"/>
                      <a:gd name="T45" fmla="*/ 458 h 470"/>
                      <a:gd name="T46" fmla="*/ 112 w 117"/>
                      <a:gd name="T47" fmla="*/ 454 h 470"/>
                      <a:gd name="T48" fmla="*/ 116 w 117"/>
                      <a:gd name="T49" fmla="*/ 448 h 470"/>
                      <a:gd name="T50" fmla="*/ 117 w 117"/>
                      <a:gd name="T51" fmla="*/ 443 h 470"/>
                      <a:gd name="T52" fmla="*/ 117 w 117"/>
                      <a:gd name="T53" fmla="*/ 28 h 470"/>
                      <a:gd name="T54" fmla="*/ 116 w 117"/>
                      <a:gd name="T55" fmla="*/ 22 h 470"/>
                      <a:gd name="T56" fmla="*/ 112 w 117"/>
                      <a:gd name="T57" fmla="*/ 17 h 470"/>
                      <a:gd name="T58" fmla="*/ 107 w 117"/>
                      <a:gd name="T59" fmla="*/ 12 h 470"/>
                      <a:gd name="T60" fmla="*/ 100 w 117"/>
                      <a:gd name="T61" fmla="*/ 8 h 470"/>
                      <a:gd name="T62" fmla="*/ 91 w 117"/>
                      <a:gd name="T63" fmla="*/ 5 h 470"/>
                      <a:gd name="T64" fmla="*/ 82 w 117"/>
                      <a:gd name="T65" fmla="*/ 2 h 470"/>
                      <a:gd name="T66" fmla="*/ 71 w 117"/>
                      <a:gd name="T67" fmla="*/ 1 h 470"/>
                      <a:gd name="T68" fmla="*/ 59 w 117"/>
                      <a:gd name="T69" fmla="*/ 0 h 470"/>
                      <a:gd name="T70" fmla="*/ 59 w 117"/>
                      <a:gd name="T71" fmla="*/ 0 h 470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w 117"/>
                      <a:gd name="T109" fmla="*/ 0 h 470"/>
                      <a:gd name="T110" fmla="*/ 117 w 117"/>
                      <a:gd name="T111" fmla="*/ 470 h 470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T108" t="T109" r="T110" b="T111"/>
                    <a:pathLst>
                      <a:path w="117" h="470">
                        <a:moveTo>
                          <a:pt x="59" y="0"/>
                        </a:moveTo>
                        <a:lnTo>
                          <a:pt x="47" y="1"/>
                        </a:lnTo>
                        <a:lnTo>
                          <a:pt x="36" y="2"/>
                        </a:lnTo>
                        <a:lnTo>
                          <a:pt x="26" y="5"/>
                        </a:lnTo>
                        <a:lnTo>
                          <a:pt x="17" y="8"/>
                        </a:lnTo>
                        <a:lnTo>
                          <a:pt x="10" y="12"/>
                        </a:lnTo>
                        <a:lnTo>
                          <a:pt x="5" y="17"/>
                        </a:lnTo>
                        <a:lnTo>
                          <a:pt x="1" y="22"/>
                        </a:lnTo>
                        <a:lnTo>
                          <a:pt x="0" y="28"/>
                        </a:lnTo>
                        <a:lnTo>
                          <a:pt x="0" y="443"/>
                        </a:lnTo>
                        <a:lnTo>
                          <a:pt x="1" y="448"/>
                        </a:lnTo>
                        <a:lnTo>
                          <a:pt x="5" y="454"/>
                        </a:lnTo>
                        <a:lnTo>
                          <a:pt x="10" y="458"/>
                        </a:lnTo>
                        <a:lnTo>
                          <a:pt x="17" y="462"/>
                        </a:lnTo>
                        <a:lnTo>
                          <a:pt x="26" y="465"/>
                        </a:lnTo>
                        <a:lnTo>
                          <a:pt x="36" y="468"/>
                        </a:lnTo>
                        <a:lnTo>
                          <a:pt x="47" y="469"/>
                        </a:lnTo>
                        <a:lnTo>
                          <a:pt x="59" y="470"/>
                        </a:lnTo>
                        <a:lnTo>
                          <a:pt x="71" y="469"/>
                        </a:lnTo>
                        <a:lnTo>
                          <a:pt x="82" y="468"/>
                        </a:lnTo>
                        <a:lnTo>
                          <a:pt x="91" y="465"/>
                        </a:lnTo>
                        <a:lnTo>
                          <a:pt x="100" y="462"/>
                        </a:lnTo>
                        <a:lnTo>
                          <a:pt x="107" y="458"/>
                        </a:lnTo>
                        <a:lnTo>
                          <a:pt x="112" y="454"/>
                        </a:lnTo>
                        <a:lnTo>
                          <a:pt x="116" y="448"/>
                        </a:lnTo>
                        <a:lnTo>
                          <a:pt x="117" y="443"/>
                        </a:lnTo>
                        <a:lnTo>
                          <a:pt x="117" y="28"/>
                        </a:lnTo>
                        <a:lnTo>
                          <a:pt x="116" y="22"/>
                        </a:lnTo>
                        <a:lnTo>
                          <a:pt x="112" y="17"/>
                        </a:lnTo>
                        <a:lnTo>
                          <a:pt x="107" y="12"/>
                        </a:lnTo>
                        <a:lnTo>
                          <a:pt x="100" y="8"/>
                        </a:lnTo>
                        <a:lnTo>
                          <a:pt x="91" y="5"/>
                        </a:lnTo>
                        <a:lnTo>
                          <a:pt x="82" y="2"/>
                        </a:lnTo>
                        <a:lnTo>
                          <a:pt x="71" y="1"/>
                        </a:lnTo>
                        <a:lnTo>
                          <a:pt x="59" y="0"/>
                        </a:lnTo>
                        <a:close/>
                      </a:path>
                    </a:pathLst>
                  </a:custGeom>
                  <a:solidFill>
                    <a:srgbClr val="62767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3904" name="Freeform 343"/>
                  <p:cNvSpPr>
                    <a:spLocks/>
                  </p:cNvSpPr>
                  <p:nvPr/>
                </p:nvSpPr>
                <p:spPr bwMode="auto">
                  <a:xfrm>
                    <a:off x="1980" y="1859"/>
                    <a:ext cx="115" cy="460"/>
                  </a:xfrm>
                  <a:custGeom>
                    <a:avLst/>
                    <a:gdLst>
                      <a:gd name="T0" fmla="*/ 58 w 115"/>
                      <a:gd name="T1" fmla="*/ 0 h 460"/>
                      <a:gd name="T2" fmla="*/ 46 w 115"/>
                      <a:gd name="T3" fmla="*/ 1 h 460"/>
                      <a:gd name="T4" fmla="*/ 35 w 115"/>
                      <a:gd name="T5" fmla="*/ 2 h 460"/>
                      <a:gd name="T6" fmla="*/ 26 w 115"/>
                      <a:gd name="T7" fmla="*/ 5 h 460"/>
                      <a:gd name="T8" fmla="*/ 17 w 115"/>
                      <a:gd name="T9" fmla="*/ 8 h 460"/>
                      <a:gd name="T10" fmla="*/ 10 w 115"/>
                      <a:gd name="T11" fmla="*/ 12 h 460"/>
                      <a:gd name="T12" fmla="*/ 5 w 115"/>
                      <a:gd name="T13" fmla="*/ 16 h 460"/>
                      <a:gd name="T14" fmla="*/ 1 w 115"/>
                      <a:gd name="T15" fmla="*/ 22 h 460"/>
                      <a:gd name="T16" fmla="*/ 0 w 115"/>
                      <a:gd name="T17" fmla="*/ 27 h 460"/>
                      <a:gd name="T18" fmla="*/ 0 w 115"/>
                      <a:gd name="T19" fmla="*/ 433 h 460"/>
                      <a:gd name="T20" fmla="*/ 1 w 115"/>
                      <a:gd name="T21" fmla="*/ 438 h 460"/>
                      <a:gd name="T22" fmla="*/ 5 w 115"/>
                      <a:gd name="T23" fmla="*/ 444 h 460"/>
                      <a:gd name="T24" fmla="*/ 10 w 115"/>
                      <a:gd name="T25" fmla="*/ 448 h 460"/>
                      <a:gd name="T26" fmla="*/ 17 w 115"/>
                      <a:gd name="T27" fmla="*/ 452 h 460"/>
                      <a:gd name="T28" fmla="*/ 26 w 115"/>
                      <a:gd name="T29" fmla="*/ 455 h 460"/>
                      <a:gd name="T30" fmla="*/ 35 w 115"/>
                      <a:gd name="T31" fmla="*/ 458 h 460"/>
                      <a:gd name="T32" fmla="*/ 46 w 115"/>
                      <a:gd name="T33" fmla="*/ 459 h 460"/>
                      <a:gd name="T34" fmla="*/ 58 w 115"/>
                      <a:gd name="T35" fmla="*/ 460 h 460"/>
                      <a:gd name="T36" fmla="*/ 70 w 115"/>
                      <a:gd name="T37" fmla="*/ 459 h 460"/>
                      <a:gd name="T38" fmla="*/ 80 w 115"/>
                      <a:gd name="T39" fmla="*/ 458 h 460"/>
                      <a:gd name="T40" fmla="*/ 90 w 115"/>
                      <a:gd name="T41" fmla="*/ 455 h 460"/>
                      <a:gd name="T42" fmla="*/ 99 w 115"/>
                      <a:gd name="T43" fmla="*/ 452 h 460"/>
                      <a:gd name="T44" fmla="*/ 105 w 115"/>
                      <a:gd name="T45" fmla="*/ 448 h 460"/>
                      <a:gd name="T46" fmla="*/ 111 w 115"/>
                      <a:gd name="T47" fmla="*/ 444 h 460"/>
                      <a:gd name="T48" fmla="*/ 114 w 115"/>
                      <a:gd name="T49" fmla="*/ 438 h 460"/>
                      <a:gd name="T50" fmla="*/ 115 w 115"/>
                      <a:gd name="T51" fmla="*/ 433 h 460"/>
                      <a:gd name="T52" fmla="*/ 115 w 115"/>
                      <a:gd name="T53" fmla="*/ 27 h 460"/>
                      <a:gd name="T54" fmla="*/ 114 w 115"/>
                      <a:gd name="T55" fmla="*/ 22 h 460"/>
                      <a:gd name="T56" fmla="*/ 111 w 115"/>
                      <a:gd name="T57" fmla="*/ 16 h 460"/>
                      <a:gd name="T58" fmla="*/ 105 w 115"/>
                      <a:gd name="T59" fmla="*/ 12 h 460"/>
                      <a:gd name="T60" fmla="*/ 99 w 115"/>
                      <a:gd name="T61" fmla="*/ 8 h 460"/>
                      <a:gd name="T62" fmla="*/ 90 w 115"/>
                      <a:gd name="T63" fmla="*/ 5 h 460"/>
                      <a:gd name="T64" fmla="*/ 80 w 115"/>
                      <a:gd name="T65" fmla="*/ 2 h 460"/>
                      <a:gd name="T66" fmla="*/ 70 w 115"/>
                      <a:gd name="T67" fmla="*/ 1 h 460"/>
                      <a:gd name="T68" fmla="*/ 58 w 115"/>
                      <a:gd name="T69" fmla="*/ 0 h 460"/>
                      <a:gd name="T70" fmla="*/ 58 w 115"/>
                      <a:gd name="T71" fmla="*/ 0 h 460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w 115"/>
                      <a:gd name="T109" fmla="*/ 0 h 460"/>
                      <a:gd name="T110" fmla="*/ 115 w 115"/>
                      <a:gd name="T111" fmla="*/ 460 h 460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T108" t="T109" r="T110" b="T111"/>
                    <a:pathLst>
                      <a:path w="115" h="460">
                        <a:moveTo>
                          <a:pt x="58" y="0"/>
                        </a:moveTo>
                        <a:lnTo>
                          <a:pt x="46" y="1"/>
                        </a:lnTo>
                        <a:lnTo>
                          <a:pt x="35" y="2"/>
                        </a:lnTo>
                        <a:lnTo>
                          <a:pt x="26" y="5"/>
                        </a:lnTo>
                        <a:lnTo>
                          <a:pt x="17" y="8"/>
                        </a:lnTo>
                        <a:lnTo>
                          <a:pt x="10" y="12"/>
                        </a:lnTo>
                        <a:lnTo>
                          <a:pt x="5" y="16"/>
                        </a:lnTo>
                        <a:lnTo>
                          <a:pt x="1" y="22"/>
                        </a:lnTo>
                        <a:lnTo>
                          <a:pt x="0" y="27"/>
                        </a:lnTo>
                        <a:lnTo>
                          <a:pt x="0" y="433"/>
                        </a:lnTo>
                        <a:lnTo>
                          <a:pt x="1" y="438"/>
                        </a:lnTo>
                        <a:lnTo>
                          <a:pt x="5" y="444"/>
                        </a:lnTo>
                        <a:lnTo>
                          <a:pt x="10" y="448"/>
                        </a:lnTo>
                        <a:lnTo>
                          <a:pt x="17" y="452"/>
                        </a:lnTo>
                        <a:lnTo>
                          <a:pt x="26" y="455"/>
                        </a:lnTo>
                        <a:lnTo>
                          <a:pt x="35" y="458"/>
                        </a:lnTo>
                        <a:lnTo>
                          <a:pt x="46" y="459"/>
                        </a:lnTo>
                        <a:lnTo>
                          <a:pt x="58" y="460"/>
                        </a:lnTo>
                        <a:lnTo>
                          <a:pt x="70" y="459"/>
                        </a:lnTo>
                        <a:lnTo>
                          <a:pt x="80" y="458"/>
                        </a:lnTo>
                        <a:lnTo>
                          <a:pt x="90" y="455"/>
                        </a:lnTo>
                        <a:lnTo>
                          <a:pt x="99" y="452"/>
                        </a:lnTo>
                        <a:lnTo>
                          <a:pt x="105" y="448"/>
                        </a:lnTo>
                        <a:lnTo>
                          <a:pt x="111" y="444"/>
                        </a:lnTo>
                        <a:lnTo>
                          <a:pt x="114" y="438"/>
                        </a:lnTo>
                        <a:lnTo>
                          <a:pt x="115" y="433"/>
                        </a:lnTo>
                        <a:lnTo>
                          <a:pt x="115" y="27"/>
                        </a:lnTo>
                        <a:lnTo>
                          <a:pt x="114" y="22"/>
                        </a:lnTo>
                        <a:lnTo>
                          <a:pt x="111" y="16"/>
                        </a:lnTo>
                        <a:lnTo>
                          <a:pt x="105" y="12"/>
                        </a:lnTo>
                        <a:lnTo>
                          <a:pt x="99" y="8"/>
                        </a:lnTo>
                        <a:lnTo>
                          <a:pt x="90" y="5"/>
                        </a:lnTo>
                        <a:lnTo>
                          <a:pt x="80" y="2"/>
                        </a:lnTo>
                        <a:lnTo>
                          <a:pt x="70" y="1"/>
                        </a:lnTo>
                        <a:lnTo>
                          <a:pt x="58" y="0"/>
                        </a:lnTo>
                        <a:close/>
                      </a:path>
                    </a:pathLst>
                  </a:custGeom>
                  <a:solidFill>
                    <a:srgbClr val="64787A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3905" name="Freeform 344"/>
                  <p:cNvSpPr>
                    <a:spLocks/>
                  </p:cNvSpPr>
                  <p:nvPr/>
                </p:nvSpPr>
                <p:spPr bwMode="auto">
                  <a:xfrm>
                    <a:off x="1982" y="1865"/>
                    <a:ext cx="111" cy="448"/>
                  </a:xfrm>
                  <a:custGeom>
                    <a:avLst/>
                    <a:gdLst>
                      <a:gd name="T0" fmla="*/ 56 w 111"/>
                      <a:gd name="T1" fmla="*/ 0 h 448"/>
                      <a:gd name="T2" fmla="*/ 45 w 111"/>
                      <a:gd name="T3" fmla="*/ 1 h 448"/>
                      <a:gd name="T4" fmla="*/ 34 w 111"/>
                      <a:gd name="T5" fmla="*/ 2 h 448"/>
                      <a:gd name="T6" fmla="*/ 25 w 111"/>
                      <a:gd name="T7" fmla="*/ 5 h 448"/>
                      <a:gd name="T8" fmla="*/ 16 w 111"/>
                      <a:gd name="T9" fmla="*/ 8 h 448"/>
                      <a:gd name="T10" fmla="*/ 10 w 111"/>
                      <a:gd name="T11" fmla="*/ 12 h 448"/>
                      <a:gd name="T12" fmla="*/ 4 w 111"/>
                      <a:gd name="T13" fmla="*/ 16 h 448"/>
                      <a:gd name="T14" fmla="*/ 1 w 111"/>
                      <a:gd name="T15" fmla="*/ 22 h 448"/>
                      <a:gd name="T16" fmla="*/ 0 w 111"/>
                      <a:gd name="T17" fmla="*/ 27 h 448"/>
                      <a:gd name="T18" fmla="*/ 0 w 111"/>
                      <a:gd name="T19" fmla="*/ 422 h 448"/>
                      <a:gd name="T20" fmla="*/ 1 w 111"/>
                      <a:gd name="T21" fmla="*/ 427 h 448"/>
                      <a:gd name="T22" fmla="*/ 4 w 111"/>
                      <a:gd name="T23" fmla="*/ 432 h 448"/>
                      <a:gd name="T24" fmla="*/ 10 w 111"/>
                      <a:gd name="T25" fmla="*/ 437 h 448"/>
                      <a:gd name="T26" fmla="*/ 16 w 111"/>
                      <a:gd name="T27" fmla="*/ 441 h 448"/>
                      <a:gd name="T28" fmla="*/ 25 w 111"/>
                      <a:gd name="T29" fmla="*/ 444 h 448"/>
                      <a:gd name="T30" fmla="*/ 34 w 111"/>
                      <a:gd name="T31" fmla="*/ 446 h 448"/>
                      <a:gd name="T32" fmla="*/ 45 w 111"/>
                      <a:gd name="T33" fmla="*/ 448 h 448"/>
                      <a:gd name="T34" fmla="*/ 56 w 111"/>
                      <a:gd name="T35" fmla="*/ 448 h 448"/>
                      <a:gd name="T36" fmla="*/ 67 w 111"/>
                      <a:gd name="T37" fmla="*/ 448 h 448"/>
                      <a:gd name="T38" fmla="*/ 78 w 111"/>
                      <a:gd name="T39" fmla="*/ 446 h 448"/>
                      <a:gd name="T40" fmla="*/ 87 w 111"/>
                      <a:gd name="T41" fmla="*/ 444 h 448"/>
                      <a:gd name="T42" fmla="*/ 95 w 111"/>
                      <a:gd name="T43" fmla="*/ 441 h 448"/>
                      <a:gd name="T44" fmla="*/ 102 w 111"/>
                      <a:gd name="T45" fmla="*/ 437 h 448"/>
                      <a:gd name="T46" fmla="*/ 107 w 111"/>
                      <a:gd name="T47" fmla="*/ 432 h 448"/>
                      <a:gd name="T48" fmla="*/ 110 w 111"/>
                      <a:gd name="T49" fmla="*/ 427 h 448"/>
                      <a:gd name="T50" fmla="*/ 111 w 111"/>
                      <a:gd name="T51" fmla="*/ 422 h 448"/>
                      <a:gd name="T52" fmla="*/ 111 w 111"/>
                      <a:gd name="T53" fmla="*/ 27 h 448"/>
                      <a:gd name="T54" fmla="*/ 110 w 111"/>
                      <a:gd name="T55" fmla="*/ 22 h 448"/>
                      <a:gd name="T56" fmla="*/ 107 w 111"/>
                      <a:gd name="T57" fmla="*/ 16 h 448"/>
                      <a:gd name="T58" fmla="*/ 102 w 111"/>
                      <a:gd name="T59" fmla="*/ 12 h 448"/>
                      <a:gd name="T60" fmla="*/ 95 w 111"/>
                      <a:gd name="T61" fmla="*/ 8 h 448"/>
                      <a:gd name="T62" fmla="*/ 87 w 111"/>
                      <a:gd name="T63" fmla="*/ 5 h 448"/>
                      <a:gd name="T64" fmla="*/ 78 w 111"/>
                      <a:gd name="T65" fmla="*/ 2 h 448"/>
                      <a:gd name="T66" fmla="*/ 67 w 111"/>
                      <a:gd name="T67" fmla="*/ 1 h 448"/>
                      <a:gd name="T68" fmla="*/ 56 w 111"/>
                      <a:gd name="T69" fmla="*/ 0 h 448"/>
                      <a:gd name="T70" fmla="*/ 56 w 111"/>
                      <a:gd name="T71" fmla="*/ 0 h 448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w 111"/>
                      <a:gd name="T109" fmla="*/ 0 h 448"/>
                      <a:gd name="T110" fmla="*/ 111 w 111"/>
                      <a:gd name="T111" fmla="*/ 448 h 448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T108" t="T109" r="T110" b="T111"/>
                    <a:pathLst>
                      <a:path w="111" h="448">
                        <a:moveTo>
                          <a:pt x="56" y="0"/>
                        </a:moveTo>
                        <a:lnTo>
                          <a:pt x="45" y="1"/>
                        </a:lnTo>
                        <a:lnTo>
                          <a:pt x="34" y="2"/>
                        </a:lnTo>
                        <a:lnTo>
                          <a:pt x="25" y="5"/>
                        </a:lnTo>
                        <a:lnTo>
                          <a:pt x="16" y="8"/>
                        </a:lnTo>
                        <a:lnTo>
                          <a:pt x="10" y="12"/>
                        </a:lnTo>
                        <a:lnTo>
                          <a:pt x="4" y="16"/>
                        </a:lnTo>
                        <a:lnTo>
                          <a:pt x="1" y="22"/>
                        </a:lnTo>
                        <a:lnTo>
                          <a:pt x="0" y="27"/>
                        </a:lnTo>
                        <a:lnTo>
                          <a:pt x="0" y="422"/>
                        </a:lnTo>
                        <a:lnTo>
                          <a:pt x="1" y="427"/>
                        </a:lnTo>
                        <a:lnTo>
                          <a:pt x="4" y="432"/>
                        </a:lnTo>
                        <a:lnTo>
                          <a:pt x="10" y="437"/>
                        </a:lnTo>
                        <a:lnTo>
                          <a:pt x="16" y="441"/>
                        </a:lnTo>
                        <a:lnTo>
                          <a:pt x="25" y="444"/>
                        </a:lnTo>
                        <a:lnTo>
                          <a:pt x="34" y="446"/>
                        </a:lnTo>
                        <a:lnTo>
                          <a:pt x="45" y="448"/>
                        </a:lnTo>
                        <a:lnTo>
                          <a:pt x="56" y="448"/>
                        </a:lnTo>
                        <a:lnTo>
                          <a:pt x="67" y="448"/>
                        </a:lnTo>
                        <a:lnTo>
                          <a:pt x="78" y="446"/>
                        </a:lnTo>
                        <a:lnTo>
                          <a:pt x="87" y="444"/>
                        </a:lnTo>
                        <a:lnTo>
                          <a:pt x="95" y="441"/>
                        </a:lnTo>
                        <a:lnTo>
                          <a:pt x="102" y="437"/>
                        </a:lnTo>
                        <a:lnTo>
                          <a:pt x="107" y="432"/>
                        </a:lnTo>
                        <a:lnTo>
                          <a:pt x="110" y="427"/>
                        </a:lnTo>
                        <a:lnTo>
                          <a:pt x="111" y="422"/>
                        </a:lnTo>
                        <a:lnTo>
                          <a:pt x="111" y="27"/>
                        </a:lnTo>
                        <a:lnTo>
                          <a:pt x="110" y="22"/>
                        </a:lnTo>
                        <a:lnTo>
                          <a:pt x="107" y="16"/>
                        </a:lnTo>
                        <a:lnTo>
                          <a:pt x="102" y="12"/>
                        </a:lnTo>
                        <a:lnTo>
                          <a:pt x="95" y="8"/>
                        </a:lnTo>
                        <a:lnTo>
                          <a:pt x="87" y="5"/>
                        </a:lnTo>
                        <a:lnTo>
                          <a:pt x="78" y="2"/>
                        </a:lnTo>
                        <a:lnTo>
                          <a:pt x="67" y="1"/>
                        </a:lnTo>
                        <a:lnTo>
                          <a:pt x="56" y="0"/>
                        </a:lnTo>
                        <a:close/>
                      </a:path>
                    </a:pathLst>
                  </a:custGeom>
                  <a:solidFill>
                    <a:srgbClr val="667B7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3906" name="Freeform 345"/>
                  <p:cNvSpPr>
                    <a:spLocks/>
                  </p:cNvSpPr>
                  <p:nvPr/>
                </p:nvSpPr>
                <p:spPr bwMode="auto">
                  <a:xfrm>
                    <a:off x="1983" y="1871"/>
                    <a:ext cx="109" cy="436"/>
                  </a:xfrm>
                  <a:custGeom>
                    <a:avLst/>
                    <a:gdLst>
                      <a:gd name="T0" fmla="*/ 55 w 109"/>
                      <a:gd name="T1" fmla="*/ 0 h 436"/>
                      <a:gd name="T2" fmla="*/ 44 w 109"/>
                      <a:gd name="T3" fmla="*/ 1 h 436"/>
                      <a:gd name="T4" fmla="*/ 33 w 109"/>
                      <a:gd name="T5" fmla="*/ 2 h 436"/>
                      <a:gd name="T6" fmla="*/ 24 w 109"/>
                      <a:gd name="T7" fmla="*/ 4 h 436"/>
                      <a:gd name="T8" fmla="*/ 16 w 109"/>
                      <a:gd name="T9" fmla="*/ 7 h 436"/>
                      <a:gd name="T10" fmla="*/ 9 w 109"/>
                      <a:gd name="T11" fmla="*/ 11 h 436"/>
                      <a:gd name="T12" fmla="*/ 4 w 109"/>
                      <a:gd name="T13" fmla="*/ 16 h 436"/>
                      <a:gd name="T14" fmla="*/ 1 w 109"/>
                      <a:gd name="T15" fmla="*/ 21 h 436"/>
                      <a:gd name="T16" fmla="*/ 0 w 109"/>
                      <a:gd name="T17" fmla="*/ 26 h 436"/>
                      <a:gd name="T18" fmla="*/ 0 w 109"/>
                      <a:gd name="T19" fmla="*/ 411 h 436"/>
                      <a:gd name="T20" fmla="*/ 1 w 109"/>
                      <a:gd name="T21" fmla="*/ 416 h 436"/>
                      <a:gd name="T22" fmla="*/ 4 w 109"/>
                      <a:gd name="T23" fmla="*/ 421 h 436"/>
                      <a:gd name="T24" fmla="*/ 9 w 109"/>
                      <a:gd name="T25" fmla="*/ 425 h 436"/>
                      <a:gd name="T26" fmla="*/ 16 w 109"/>
                      <a:gd name="T27" fmla="*/ 429 h 436"/>
                      <a:gd name="T28" fmla="*/ 24 w 109"/>
                      <a:gd name="T29" fmla="*/ 432 h 436"/>
                      <a:gd name="T30" fmla="*/ 33 w 109"/>
                      <a:gd name="T31" fmla="*/ 434 h 436"/>
                      <a:gd name="T32" fmla="*/ 44 w 109"/>
                      <a:gd name="T33" fmla="*/ 436 h 436"/>
                      <a:gd name="T34" fmla="*/ 55 w 109"/>
                      <a:gd name="T35" fmla="*/ 436 h 436"/>
                      <a:gd name="T36" fmla="*/ 66 w 109"/>
                      <a:gd name="T37" fmla="*/ 436 h 436"/>
                      <a:gd name="T38" fmla="*/ 76 w 109"/>
                      <a:gd name="T39" fmla="*/ 434 h 436"/>
                      <a:gd name="T40" fmla="*/ 85 w 109"/>
                      <a:gd name="T41" fmla="*/ 432 h 436"/>
                      <a:gd name="T42" fmla="*/ 93 w 109"/>
                      <a:gd name="T43" fmla="*/ 429 h 436"/>
                      <a:gd name="T44" fmla="*/ 100 w 109"/>
                      <a:gd name="T45" fmla="*/ 425 h 436"/>
                      <a:gd name="T46" fmla="*/ 105 w 109"/>
                      <a:gd name="T47" fmla="*/ 421 h 436"/>
                      <a:gd name="T48" fmla="*/ 108 w 109"/>
                      <a:gd name="T49" fmla="*/ 416 h 436"/>
                      <a:gd name="T50" fmla="*/ 109 w 109"/>
                      <a:gd name="T51" fmla="*/ 411 h 436"/>
                      <a:gd name="T52" fmla="*/ 109 w 109"/>
                      <a:gd name="T53" fmla="*/ 26 h 436"/>
                      <a:gd name="T54" fmla="*/ 108 w 109"/>
                      <a:gd name="T55" fmla="*/ 21 h 436"/>
                      <a:gd name="T56" fmla="*/ 105 w 109"/>
                      <a:gd name="T57" fmla="*/ 16 h 436"/>
                      <a:gd name="T58" fmla="*/ 100 w 109"/>
                      <a:gd name="T59" fmla="*/ 11 h 436"/>
                      <a:gd name="T60" fmla="*/ 93 w 109"/>
                      <a:gd name="T61" fmla="*/ 7 h 436"/>
                      <a:gd name="T62" fmla="*/ 85 w 109"/>
                      <a:gd name="T63" fmla="*/ 4 h 436"/>
                      <a:gd name="T64" fmla="*/ 76 w 109"/>
                      <a:gd name="T65" fmla="*/ 2 h 436"/>
                      <a:gd name="T66" fmla="*/ 66 w 109"/>
                      <a:gd name="T67" fmla="*/ 1 h 436"/>
                      <a:gd name="T68" fmla="*/ 55 w 109"/>
                      <a:gd name="T69" fmla="*/ 0 h 436"/>
                      <a:gd name="T70" fmla="*/ 55 w 109"/>
                      <a:gd name="T71" fmla="*/ 0 h 4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w 109"/>
                      <a:gd name="T109" fmla="*/ 0 h 436"/>
                      <a:gd name="T110" fmla="*/ 109 w 109"/>
                      <a:gd name="T111" fmla="*/ 436 h 436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T108" t="T109" r="T110" b="T111"/>
                    <a:pathLst>
                      <a:path w="109" h="436">
                        <a:moveTo>
                          <a:pt x="55" y="0"/>
                        </a:moveTo>
                        <a:lnTo>
                          <a:pt x="44" y="1"/>
                        </a:lnTo>
                        <a:lnTo>
                          <a:pt x="33" y="2"/>
                        </a:lnTo>
                        <a:lnTo>
                          <a:pt x="24" y="4"/>
                        </a:lnTo>
                        <a:lnTo>
                          <a:pt x="16" y="7"/>
                        </a:lnTo>
                        <a:lnTo>
                          <a:pt x="9" y="11"/>
                        </a:lnTo>
                        <a:lnTo>
                          <a:pt x="4" y="16"/>
                        </a:lnTo>
                        <a:lnTo>
                          <a:pt x="1" y="21"/>
                        </a:lnTo>
                        <a:lnTo>
                          <a:pt x="0" y="26"/>
                        </a:lnTo>
                        <a:lnTo>
                          <a:pt x="0" y="411"/>
                        </a:lnTo>
                        <a:lnTo>
                          <a:pt x="1" y="416"/>
                        </a:lnTo>
                        <a:lnTo>
                          <a:pt x="4" y="421"/>
                        </a:lnTo>
                        <a:lnTo>
                          <a:pt x="9" y="425"/>
                        </a:lnTo>
                        <a:lnTo>
                          <a:pt x="16" y="429"/>
                        </a:lnTo>
                        <a:lnTo>
                          <a:pt x="24" y="432"/>
                        </a:lnTo>
                        <a:lnTo>
                          <a:pt x="33" y="434"/>
                        </a:lnTo>
                        <a:lnTo>
                          <a:pt x="44" y="436"/>
                        </a:lnTo>
                        <a:lnTo>
                          <a:pt x="55" y="436"/>
                        </a:lnTo>
                        <a:lnTo>
                          <a:pt x="66" y="436"/>
                        </a:lnTo>
                        <a:lnTo>
                          <a:pt x="76" y="434"/>
                        </a:lnTo>
                        <a:lnTo>
                          <a:pt x="85" y="432"/>
                        </a:lnTo>
                        <a:lnTo>
                          <a:pt x="93" y="429"/>
                        </a:lnTo>
                        <a:lnTo>
                          <a:pt x="100" y="425"/>
                        </a:lnTo>
                        <a:lnTo>
                          <a:pt x="105" y="421"/>
                        </a:lnTo>
                        <a:lnTo>
                          <a:pt x="108" y="416"/>
                        </a:lnTo>
                        <a:lnTo>
                          <a:pt x="109" y="411"/>
                        </a:lnTo>
                        <a:lnTo>
                          <a:pt x="109" y="26"/>
                        </a:lnTo>
                        <a:lnTo>
                          <a:pt x="108" y="21"/>
                        </a:lnTo>
                        <a:lnTo>
                          <a:pt x="105" y="16"/>
                        </a:lnTo>
                        <a:lnTo>
                          <a:pt x="100" y="11"/>
                        </a:lnTo>
                        <a:lnTo>
                          <a:pt x="93" y="7"/>
                        </a:lnTo>
                        <a:lnTo>
                          <a:pt x="85" y="4"/>
                        </a:lnTo>
                        <a:lnTo>
                          <a:pt x="76" y="2"/>
                        </a:lnTo>
                        <a:lnTo>
                          <a:pt x="66" y="1"/>
                        </a:lnTo>
                        <a:lnTo>
                          <a:pt x="55" y="0"/>
                        </a:lnTo>
                        <a:close/>
                      </a:path>
                    </a:pathLst>
                  </a:custGeom>
                  <a:solidFill>
                    <a:srgbClr val="697E7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3907" name="Freeform 346"/>
                  <p:cNvSpPr>
                    <a:spLocks/>
                  </p:cNvSpPr>
                  <p:nvPr/>
                </p:nvSpPr>
                <p:spPr bwMode="auto">
                  <a:xfrm>
                    <a:off x="1984" y="1877"/>
                    <a:ext cx="108" cy="425"/>
                  </a:xfrm>
                  <a:custGeom>
                    <a:avLst/>
                    <a:gdLst>
                      <a:gd name="T0" fmla="*/ 54 w 108"/>
                      <a:gd name="T1" fmla="*/ 0 h 425"/>
                      <a:gd name="T2" fmla="*/ 43 w 108"/>
                      <a:gd name="T3" fmla="*/ 1 h 425"/>
                      <a:gd name="T4" fmla="*/ 33 w 108"/>
                      <a:gd name="T5" fmla="*/ 2 h 425"/>
                      <a:gd name="T6" fmla="*/ 24 w 108"/>
                      <a:gd name="T7" fmla="*/ 4 h 425"/>
                      <a:gd name="T8" fmla="*/ 16 w 108"/>
                      <a:gd name="T9" fmla="*/ 7 h 425"/>
                      <a:gd name="T10" fmla="*/ 9 w 108"/>
                      <a:gd name="T11" fmla="*/ 11 h 425"/>
                      <a:gd name="T12" fmla="*/ 4 w 108"/>
                      <a:gd name="T13" fmla="*/ 15 h 425"/>
                      <a:gd name="T14" fmla="*/ 1 w 108"/>
                      <a:gd name="T15" fmla="*/ 20 h 425"/>
                      <a:gd name="T16" fmla="*/ 0 w 108"/>
                      <a:gd name="T17" fmla="*/ 25 h 425"/>
                      <a:gd name="T18" fmla="*/ 0 w 108"/>
                      <a:gd name="T19" fmla="*/ 399 h 425"/>
                      <a:gd name="T20" fmla="*/ 1 w 108"/>
                      <a:gd name="T21" fmla="*/ 404 h 425"/>
                      <a:gd name="T22" fmla="*/ 4 w 108"/>
                      <a:gd name="T23" fmla="*/ 409 h 425"/>
                      <a:gd name="T24" fmla="*/ 9 w 108"/>
                      <a:gd name="T25" fmla="*/ 413 h 425"/>
                      <a:gd name="T26" fmla="*/ 16 w 108"/>
                      <a:gd name="T27" fmla="*/ 417 h 425"/>
                      <a:gd name="T28" fmla="*/ 24 w 108"/>
                      <a:gd name="T29" fmla="*/ 420 h 425"/>
                      <a:gd name="T30" fmla="*/ 33 w 108"/>
                      <a:gd name="T31" fmla="*/ 423 h 425"/>
                      <a:gd name="T32" fmla="*/ 43 w 108"/>
                      <a:gd name="T33" fmla="*/ 424 h 425"/>
                      <a:gd name="T34" fmla="*/ 54 w 108"/>
                      <a:gd name="T35" fmla="*/ 425 h 425"/>
                      <a:gd name="T36" fmla="*/ 65 w 108"/>
                      <a:gd name="T37" fmla="*/ 424 h 425"/>
                      <a:gd name="T38" fmla="*/ 75 w 108"/>
                      <a:gd name="T39" fmla="*/ 423 h 425"/>
                      <a:gd name="T40" fmla="*/ 84 w 108"/>
                      <a:gd name="T41" fmla="*/ 420 h 425"/>
                      <a:gd name="T42" fmla="*/ 92 w 108"/>
                      <a:gd name="T43" fmla="*/ 417 h 425"/>
                      <a:gd name="T44" fmla="*/ 99 w 108"/>
                      <a:gd name="T45" fmla="*/ 413 h 425"/>
                      <a:gd name="T46" fmla="*/ 104 w 108"/>
                      <a:gd name="T47" fmla="*/ 409 h 425"/>
                      <a:gd name="T48" fmla="*/ 107 w 108"/>
                      <a:gd name="T49" fmla="*/ 404 h 425"/>
                      <a:gd name="T50" fmla="*/ 108 w 108"/>
                      <a:gd name="T51" fmla="*/ 399 h 425"/>
                      <a:gd name="T52" fmla="*/ 108 w 108"/>
                      <a:gd name="T53" fmla="*/ 25 h 425"/>
                      <a:gd name="T54" fmla="*/ 107 w 108"/>
                      <a:gd name="T55" fmla="*/ 20 h 425"/>
                      <a:gd name="T56" fmla="*/ 104 w 108"/>
                      <a:gd name="T57" fmla="*/ 15 h 425"/>
                      <a:gd name="T58" fmla="*/ 99 w 108"/>
                      <a:gd name="T59" fmla="*/ 11 h 425"/>
                      <a:gd name="T60" fmla="*/ 92 w 108"/>
                      <a:gd name="T61" fmla="*/ 7 h 425"/>
                      <a:gd name="T62" fmla="*/ 84 w 108"/>
                      <a:gd name="T63" fmla="*/ 4 h 425"/>
                      <a:gd name="T64" fmla="*/ 75 w 108"/>
                      <a:gd name="T65" fmla="*/ 2 h 425"/>
                      <a:gd name="T66" fmla="*/ 65 w 108"/>
                      <a:gd name="T67" fmla="*/ 1 h 425"/>
                      <a:gd name="T68" fmla="*/ 54 w 108"/>
                      <a:gd name="T69" fmla="*/ 0 h 425"/>
                      <a:gd name="T70" fmla="*/ 54 w 108"/>
                      <a:gd name="T71" fmla="*/ 0 h 425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w 108"/>
                      <a:gd name="T109" fmla="*/ 0 h 425"/>
                      <a:gd name="T110" fmla="*/ 108 w 108"/>
                      <a:gd name="T111" fmla="*/ 425 h 425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T108" t="T109" r="T110" b="T111"/>
                    <a:pathLst>
                      <a:path w="108" h="425">
                        <a:moveTo>
                          <a:pt x="54" y="0"/>
                        </a:moveTo>
                        <a:lnTo>
                          <a:pt x="43" y="1"/>
                        </a:lnTo>
                        <a:lnTo>
                          <a:pt x="33" y="2"/>
                        </a:lnTo>
                        <a:lnTo>
                          <a:pt x="24" y="4"/>
                        </a:lnTo>
                        <a:lnTo>
                          <a:pt x="16" y="7"/>
                        </a:lnTo>
                        <a:lnTo>
                          <a:pt x="9" y="11"/>
                        </a:lnTo>
                        <a:lnTo>
                          <a:pt x="4" y="15"/>
                        </a:lnTo>
                        <a:lnTo>
                          <a:pt x="1" y="20"/>
                        </a:lnTo>
                        <a:lnTo>
                          <a:pt x="0" y="25"/>
                        </a:lnTo>
                        <a:lnTo>
                          <a:pt x="0" y="399"/>
                        </a:lnTo>
                        <a:lnTo>
                          <a:pt x="1" y="404"/>
                        </a:lnTo>
                        <a:lnTo>
                          <a:pt x="4" y="409"/>
                        </a:lnTo>
                        <a:lnTo>
                          <a:pt x="9" y="413"/>
                        </a:lnTo>
                        <a:lnTo>
                          <a:pt x="16" y="417"/>
                        </a:lnTo>
                        <a:lnTo>
                          <a:pt x="24" y="420"/>
                        </a:lnTo>
                        <a:lnTo>
                          <a:pt x="33" y="423"/>
                        </a:lnTo>
                        <a:lnTo>
                          <a:pt x="43" y="424"/>
                        </a:lnTo>
                        <a:lnTo>
                          <a:pt x="54" y="425"/>
                        </a:lnTo>
                        <a:lnTo>
                          <a:pt x="65" y="424"/>
                        </a:lnTo>
                        <a:lnTo>
                          <a:pt x="75" y="423"/>
                        </a:lnTo>
                        <a:lnTo>
                          <a:pt x="84" y="420"/>
                        </a:lnTo>
                        <a:lnTo>
                          <a:pt x="92" y="417"/>
                        </a:lnTo>
                        <a:lnTo>
                          <a:pt x="99" y="413"/>
                        </a:lnTo>
                        <a:lnTo>
                          <a:pt x="104" y="409"/>
                        </a:lnTo>
                        <a:lnTo>
                          <a:pt x="107" y="404"/>
                        </a:lnTo>
                        <a:lnTo>
                          <a:pt x="108" y="399"/>
                        </a:lnTo>
                        <a:lnTo>
                          <a:pt x="108" y="25"/>
                        </a:lnTo>
                        <a:lnTo>
                          <a:pt x="107" y="20"/>
                        </a:lnTo>
                        <a:lnTo>
                          <a:pt x="104" y="15"/>
                        </a:lnTo>
                        <a:lnTo>
                          <a:pt x="99" y="11"/>
                        </a:lnTo>
                        <a:lnTo>
                          <a:pt x="92" y="7"/>
                        </a:lnTo>
                        <a:lnTo>
                          <a:pt x="84" y="4"/>
                        </a:lnTo>
                        <a:lnTo>
                          <a:pt x="75" y="2"/>
                        </a:lnTo>
                        <a:lnTo>
                          <a:pt x="65" y="1"/>
                        </a:lnTo>
                        <a:lnTo>
                          <a:pt x="54" y="0"/>
                        </a:lnTo>
                        <a:close/>
                      </a:path>
                    </a:pathLst>
                  </a:custGeom>
                  <a:solidFill>
                    <a:srgbClr val="6B818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3908" name="Freeform 347"/>
                  <p:cNvSpPr>
                    <a:spLocks/>
                  </p:cNvSpPr>
                  <p:nvPr/>
                </p:nvSpPr>
                <p:spPr bwMode="auto">
                  <a:xfrm>
                    <a:off x="1986" y="1882"/>
                    <a:ext cx="104" cy="415"/>
                  </a:xfrm>
                  <a:custGeom>
                    <a:avLst/>
                    <a:gdLst>
                      <a:gd name="T0" fmla="*/ 52 w 104"/>
                      <a:gd name="T1" fmla="*/ 0 h 415"/>
                      <a:gd name="T2" fmla="*/ 41 w 104"/>
                      <a:gd name="T3" fmla="*/ 1 h 415"/>
                      <a:gd name="T4" fmla="*/ 32 w 104"/>
                      <a:gd name="T5" fmla="*/ 2 h 415"/>
                      <a:gd name="T6" fmla="*/ 23 w 104"/>
                      <a:gd name="T7" fmla="*/ 4 h 415"/>
                      <a:gd name="T8" fmla="*/ 15 w 104"/>
                      <a:gd name="T9" fmla="*/ 7 h 415"/>
                      <a:gd name="T10" fmla="*/ 9 w 104"/>
                      <a:gd name="T11" fmla="*/ 11 h 415"/>
                      <a:gd name="T12" fmla="*/ 4 w 104"/>
                      <a:gd name="T13" fmla="*/ 15 h 415"/>
                      <a:gd name="T14" fmla="*/ 1 w 104"/>
                      <a:gd name="T15" fmla="*/ 20 h 415"/>
                      <a:gd name="T16" fmla="*/ 0 w 104"/>
                      <a:gd name="T17" fmla="*/ 25 h 415"/>
                      <a:gd name="T18" fmla="*/ 0 w 104"/>
                      <a:gd name="T19" fmla="*/ 390 h 415"/>
                      <a:gd name="T20" fmla="*/ 1 w 104"/>
                      <a:gd name="T21" fmla="*/ 395 h 415"/>
                      <a:gd name="T22" fmla="*/ 4 w 104"/>
                      <a:gd name="T23" fmla="*/ 400 h 415"/>
                      <a:gd name="T24" fmla="*/ 9 w 104"/>
                      <a:gd name="T25" fmla="*/ 404 h 415"/>
                      <a:gd name="T26" fmla="*/ 15 w 104"/>
                      <a:gd name="T27" fmla="*/ 408 h 415"/>
                      <a:gd name="T28" fmla="*/ 23 w 104"/>
                      <a:gd name="T29" fmla="*/ 411 h 415"/>
                      <a:gd name="T30" fmla="*/ 32 w 104"/>
                      <a:gd name="T31" fmla="*/ 413 h 415"/>
                      <a:gd name="T32" fmla="*/ 41 w 104"/>
                      <a:gd name="T33" fmla="*/ 415 h 415"/>
                      <a:gd name="T34" fmla="*/ 52 w 104"/>
                      <a:gd name="T35" fmla="*/ 415 h 415"/>
                      <a:gd name="T36" fmla="*/ 63 w 104"/>
                      <a:gd name="T37" fmla="*/ 415 h 415"/>
                      <a:gd name="T38" fmla="*/ 72 w 104"/>
                      <a:gd name="T39" fmla="*/ 413 h 415"/>
                      <a:gd name="T40" fmla="*/ 81 w 104"/>
                      <a:gd name="T41" fmla="*/ 411 h 415"/>
                      <a:gd name="T42" fmla="*/ 89 w 104"/>
                      <a:gd name="T43" fmla="*/ 408 h 415"/>
                      <a:gd name="T44" fmla="*/ 95 w 104"/>
                      <a:gd name="T45" fmla="*/ 404 h 415"/>
                      <a:gd name="T46" fmla="*/ 100 w 104"/>
                      <a:gd name="T47" fmla="*/ 400 h 415"/>
                      <a:gd name="T48" fmla="*/ 103 w 104"/>
                      <a:gd name="T49" fmla="*/ 395 h 415"/>
                      <a:gd name="T50" fmla="*/ 104 w 104"/>
                      <a:gd name="T51" fmla="*/ 390 h 415"/>
                      <a:gd name="T52" fmla="*/ 104 w 104"/>
                      <a:gd name="T53" fmla="*/ 25 h 415"/>
                      <a:gd name="T54" fmla="*/ 103 w 104"/>
                      <a:gd name="T55" fmla="*/ 20 h 415"/>
                      <a:gd name="T56" fmla="*/ 100 w 104"/>
                      <a:gd name="T57" fmla="*/ 15 h 415"/>
                      <a:gd name="T58" fmla="*/ 95 w 104"/>
                      <a:gd name="T59" fmla="*/ 11 h 415"/>
                      <a:gd name="T60" fmla="*/ 89 w 104"/>
                      <a:gd name="T61" fmla="*/ 7 h 415"/>
                      <a:gd name="T62" fmla="*/ 81 w 104"/>
                      <a:gd name="T63" fmla="*/ 4 h 415"/>
                      <a:gd name="T64" fmla="*/ 72 w 104"/>
                      <a:gd name="T65" fmla="*/ 2 h 415"/>
                      <a:gd name="T66" fmla="*/ 63 w 104"/>
                      <a:gd name="T67" fmla="*/ 1 h 415"/>
                      <a:gd name="T68" fmla="*/ 52 w 104"/>
                      <a:gd name="T69" fmla="*/ 0 h 415"/>
                      <a:gd name="T70" fmla="*/ 52 w 104"/>
                      <a:gd name="T71" fmla="*/ 0 h 415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w 104"/>
                      <a:gd name="T109" fmla="*/ 0 h 415"/>
                      <a:gd name="T110" fmla="*/ 104 w 104"/>
                      <a:gd name="T111" fmla="*/ 415 h 415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T108" t="T109" r="T110" b="T111"/>
                    <a:pathLst>
                      <a:path w="104" h="415">
                        <a:moveTo>
                          <a:pt x="52" y="0"/>
                        </a:moveTo>
                        <a:lnTo>
                          <a:pt x="41" y="1"/>
                        </a:lnTo>
                        <a:lnTo>
                          <a:pt x="32" y="2"/>
                        </a:lnTo>
                        <a:lnTo>
                          <a:pt x="23" y="4"/>
                        </a:lnTo>
                        <a:lnTo>
                          <a:pt x="15" y="7"/>
                        </a:lnTo>
                        <a:lnTo>
                          <a:pt x="9" y="11"/>
                        </a:lnTo>
                        <a:lnTo>
                          <a:pt x="4" y="15"/>
                        </a:lnTo>
                        <a:lnTo>
                          <a:pt x="1" y="20"/>
                        </a:lnTo>
                        <a:lnTo>
                          <a:pt x="0" y="25"/>
                        </a:lnTo>
                        <a:lnTo>
                          <a:pt x="0" y="390"/>
                        </a:lnTo>
                        <a:lnTo>
                          <a:pt x="1" y="395"/>
                        </a:lnTo>
                        <a:lnTo>
                          <a:pt x="4" y="400"/>
                        </a:lnTo>
                        <a:lnTo>
                          <a:pt x="9" y="404"/>
                        </a:lnTo>
                        <a:lnTo>
                          <a:pt x="15" y="408"/>
                        </a:lnTo>
                        <a:lnTo>
                          <a:pt x="23" y="411"/>
                        </a:lnTo>
                        <a:lnTo>
                          <a:pt x="32" y="413"/>
                        </a:lnTo>
                        <a:lnTo>
                          <a:pt x="41" y="415"/>
                        </a:lnTo>
                        <a:lnTo>
                          <a:pt x="52" y="415"/>
                        </a:lnTo>
                        <a:lnTo>
                          <a:pt x="63" y="415"/>
                        </a:lnTo>
                        <a:lnTo>
                          <a:pt x="72" y="413"/>
                        </a:lnTo>
                        <a:lnTo>
                          <a:pt x="81" y="411"/>
                        </a:lnTo>
                        <a:lnTo>
                          <a:pt x="89" y="408"/>
                        </a:lnTo>
                        <a:lnTo>
                          <a:pt x="95" y="404"/>
                        </a:lnTo>
                        <a:lnTo>
                          <a:pt x="100" y="400"/>
                        </a:lnTo>
                        <a:lnTo>
                          <a:pt x="103" y="395"/>
                        </a:lnTo>
                        <a:lnTo>
                          <a:pt x="104" y="390"/>
                        </a:lnTo>
                        <a:lnTo>
                          <a:pt x="104" y="25"/>
                        </a:lnTo>
                        <a:lnTo>
                          <a:pt x="103" y="20"/>
                        </a:lnTo>
                        <a:lnTo>
                          <a:pt x="100" y="15"/>
                        </a:lnTo>
                        <a:lnTo>
                          <a:pt x="95" y="11"/>
                        </a:lnTo>
                        <a:lnTo>
                          <a:pt x="89" y="7"/>
                        </a:lnTo>
                        <a:lnTo>
                          <a:pt x="81" y="4"/>
                        </a:lnTo>
                        <a:lnTo>
                          <a:pt x="72" y="2"/>
                        </a:lnTo>
                        <a:lnTo>
                          <a:pt x="63" y="1"/>
                        </a:lnTo>
                        <a:lnTo>
                          <a:pt x="52" y="0"/>
                        </a:lnTo>
                        <a:close/>
                      </a:path>
                    </a:pathLst>
                  </a:custGeom>
                  <a:solidFill>
                    <a:srgbClr val="6E8486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3909" name="Freeform 348"/>
                  <p:cNvSpPr>
                    <a:spLocks/>
                  </p:cNvSpPr>
                  <p:nvPr/>
                </p:nvSpPr>
                <p:spPr bwMode="auto">
                  <a:xfrm>
                    <a:off x="1987" y="1888"/>
                    <a:ext cx="102" cy="403"/>
                  </a:xfrm>
                  <a:custGeom>
                    <a:avLst/>
                    <a:gdLst>
                      <a:gd name="T0" fmla="*/ 51 w 102"/>
                      <a:gd name="T1" fmla="*/ 0 h 403"/>
                      <a:gd name="T2" fmla="*/ 41 w 102"/>
                      <a:gd name="T3" fmla="*/ 1 h 403"/>
                      <a:gd name="T4" fmla="*/ 31 w 102"/>
                      <a:gd name="T5" fmla="*/ 2 h 403"/>
                      <a:gd name="T6" fmla="*/ 23 w 102"/>
                      <a:gd name="T7" fmla="*/ 4 h 403"/>
                      <a:gd name="T8" fmla="*/ 15 w 102"/>
                      <a:gd name="T9" fmla="*/ 7 h 403"/>
                      <a:gd name="T10" fmla="*/ 9 w 102"/>
                      <a:gd name="T11" fmla="*/ 11 h 403"/>
                      <a:gd name="T12" fmla="*/ 4 w 102"/>
                      <a:gd name="T13" fmla="*/ 15 h 403"/>
                      <a:gd name="T14" fmla="*/ 1 w 102"/>
                      <a:gd name="T15" fmla="*/ 19 h 403"/>
                      <a:gd name="T16" fmla="*/ 0 w 102"/>
                      <a:gd name="T17" fmla="*/ 24 h 403"/>
                      <a:gd name="T18" fmla="*/ 0 w 102"/>
                      <a:gd name="T19" fmla="*/ 379 h 403"/>
                      <a:gd name="T20" fmla="*/ 1 w 102"/>
                      <a:gd name="T21" fmla="*/ 384 h 403"/>
                      <a:gd name="T22" fmla="*/ 4 w 102"/>
                      <a:gd name="T23" fmla="*/ 388 h 403"/>
                      <a:gd name="T24" fmla="*/ 9 w 102"/>
                      <a:gd name="T25" fmla="*/ 392 h 403"/>
                      <a:gd name="T26" fmla="*/ 15 w 102"/>
                      <a:gd name="T27" fmla="*/ 396 h 403"/>
                      <a:gd name="T28" fmla="*/ 23 w 102"/>
                      <a:gd name="T29" fmla="*/ 399 h 403"/>
                      <a:gd name="T30" fmla="*/ 31 w 102"/>
                      <a:gd name="T31" fmla="*/ 401 h 403"/>
                      <a:gd name="T32" fmla="*/ 41 w 102"/>
                      <a:gd name="T33" fmla="*/ 403 h 403"/>
                      <a:gd name="T34" fmla="*/ 51 w 102"/>
                      <a:gd name="T35" fmla="*/ 403 h 403"/>
                      <a:gd name="T36" fmla="*/ 61 w 102"/>
                      <a:gd name="T37" fmla="*/ 403 h 403"/>
                      <a:gd name="T38" fmla="*/ 71 w 102"/>
                      <a:gd name="T39" fmla="*/ 401 h 403"/>
                      <a:gd name="T40" fmla="*/ 79 w 102"/>
                      <a:gd name="T41" fmla="*/ 399 h 403"/>
                      <a:gd name="T42" fmla="*/ 87 w 102"/>
                      <a:gd name="T43" fmla="*/ 396 h 403"/>
                      <a:gd name="T44" fmla="*/ 93 w 102"/>
                      <a:gd name="T45" fmla="*/ 392 h 403"/>
                      <a:gd name="T46" fmla="*/ 98 w 102"/>
                      <a:gd name="T47" fmla="*/ 388 h 403"/>
                      <a:gd name="T48" fmla="*/ 101 w 102"/>
                      <a:gd name="T49" fmla="*/ 384 h 403"/>
                      <a:gd name="T50" fmla="*/ 102 w 102"/>
                      <a:gd name="T51" fmla="*/ 379 h 403"/>
                      <a:gd name="T52" fmla="*/ 102 w 102"/>
                      <a:gd name="T53" fmla="*/ 24 h 403"/>
                      <a:gd name="T54" fmla="*/ 101 w 102"/>
                      <a:gd name="T55" fmla="*/ 19 h 403"/>
                      <a:gd name="T56" fmla="*/ 98 w 102"/>
                      <a:gd name="T57" fmla="*/ 15 h 403"/>
                      <a:gd name="T58" fmla="*/ 93 w 102"/>
                      <a:gd name="T59" fmla="*/ 11 h 403"/>
                      <a:gd name="T60" fmla="*/ 87 w 102"/>
                      <a:gd name="T61" fmla="*/ 7 h 403"/>
                      <a:gd name="T62" fmla="*/ 79 w 102"/>
                      <a:gd name="T63" fmla="*/ 4 h 403"/>
                      <a:gd name="T64" fmla="*/ 71 w 102"/>
                      <a:gd name="T65" fmla="*/ 2 h 403"/>
                      <a:gd name="T66" fmla="*/ 61 w 102"/>
                      <a:gd name="T67" fmla="*/ 1 h 403"/>
                      <a:gd name="T68" fmla="*/ 51 w 102"/>
                      <a:gd name="T69" fmla="*/ 0 h 403"/>
                      <a:gd name="T70" fmla="*/ 51 w 102"/>
                      <a:gd name="T71" fmla="*/ 0 h 403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w 102"/>
                      <a:gd name="T109" fmla="*/ 0 h 403"/>
                      <a:gd name="T110" fmla="*/ 102 w 102"/>
                      <a:gd name="T111" fmla="*/ 403 h 403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T108" t="T109" r="T110" b="T111"/>
                    <a:pathLst>
                      <a:path w="102" h="403">
                        <a:moveTo>
                          <a:pt x="51" y="0"/>
                        </a:moveTo>
                        <a:lnTo>
                          <a:pt x="41" y="1"/>
                        </a:lnTo>
                        <a:lnTo>
                          <a:pt x="31" y="2"/>
                        </a:lnTo>
                        <a:lnTo>
                          <a:pt x="23" y="4"/>
                        </a:lnTo>
                        <a:lnTo>
                          <a:pt x="15" y="7"/>
                        </a:lnTo>
                        <a:lnTo>
                          <a:pt x="9" y="11"/>
                        </a:lnTo>
                        <a:lnTo>
                          <a:pt x="4" y="15"/>
                        </a:lnTo>
                        <a:lnTo>
                          <a:pt x="1" y="19"/>
                        </a:lnTo>
                        <a:lnTo>
                          <a:pt x="0" y="24"/>
                        </a:lnTo>
                        <a:lnTo>
                          <a:pt x="0" y="379"/>
                        </a:lnTo>
                        <a:lnTo>
                          <a:pt x="1" y="384"/>
                        </a:lnTo>
                        <a:lnTo>
                          <a:pt x="4" y="388"/>
                        </a:lnTo>
                        <a:lnTo>
                          <a:pt x="9" y="392"/>
                        </a:lnTo>
                        <a:lnTo>
                          <a:pt x="15" y="396"/>
                        </a:lnTo>
                        <a:lnTo>
                          <a:pt x="23" y="399"/>
                        </a:lnTo>
                        <a:lnTo>
                          <a:pt x="31" y="401"/>
                        </a:lnTo>
                        <a:lnTo>
                          <a:pt x="41" y="403"/>
                        </a:lnTo>
                        <a:lnTo>
                          <a:pt x="51" y="403"/>
                        </a:lnTo>
                        <a:lnTo>
                          <a:pt x="61" y="403"/>
                        </a:lnTo>
                        <a:lnTo>
                          <a:pt x="71" y="401"/>
                        </a:lnTo>
                        <a:lnTo>
                          <a:pt x="79" y="399"/>
                        </a:lnTo>
                        <a:lnTo>
                          <a:pt x="87" y="396"/>
                        </a:lnTo>
                        <a:lnTo>
                          <a:pt x="93" y="392"/>
                        </a:lnTo>
                        <a:lnTo>
                          <a:pt x="98" y="388"/>
                        </a:lnTo>
                        <a:lnTo>
                          <a:pt x="101" y="384"/>
                        </a:lnTo>
                        <a:lnTo>
                          <a:pt x="102" y="379"/>
                        </a:lnTo>
                        <a:lnTo>
                          <a:pt x="102" y="24"/>
                        </a:lnTo>
                        <a:lnTo>
                          <a:pt x="101" y="19"/>
                        </a:lnTo>
                        <a:lnTo>
                          <a:pt x="98" y="15"/>
                        </a:lnTo>
                        <a:lnTo>
                          <a:pt x="93" y="11"/>
                        </a:lnTo>
                        <a:lnTo>
                          <a:pt x="87" y="7"/>
                        </a:lnTo>
                        <a:lnTo>
                          <a:pt x="79" y="4"/>
                        </a:lnTo>
                        <a:lnTo>
                          <a:pt x="71" y="2"/>
                        </a:lnTo>
                        <a:lnTo>
                          <a:pt x="61" y="1"/>
                        </a:lnTo>
                        <a:lnTo>
                          <a:pt x="51" y="0"/>
                        </a:lnTo>
                        <a:close/>
                      </a:path>
                    </a:pathLst>
                  </a:custGeom>
                  <a:solidFill>
                    <a:srgbClr val="718889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3910" name="Freeform 349"/>
                  <p:cNvSpPr>
                    <a:spLocks/>
                  </p:cNvSpPr>
                  <p:nvPr/>
                </p:nvSpPr>
                <p:spPr bwMode="auto">
                  <a:xfrm>
                    <a:off x="1989" y="1894"/>
                    <a:ext cx="98" cy="391"/>
                  </a:xfrm>
                  <a:custGeom>
                    <a:avLst/>
                    <a:gdLst>
                      <a:gd name="T0" fmla="*/ 49 w 98"/>
                      <a:gd name="T1" fmla="*/ 0 h 391"/>
                      <a:gd name="T2" fmla="*/ 30 w 98"/>
                      <a:gd name="T3" fmla="*/ 2 h 391"/>
                      <a:gd name="T4" fmla="*/ 22 w 98"/>
                      <a:gd name="T5" fmla="*/ 4 h 391"/>
                      <a:gd name="T6" fmla="*/ 14 w 98"/>
                      <a:gd name="T7" fmla="*/ 7 h 391"/>
                      <a:gd name="T8" fmla="*/ 8 w 98"/>
                      <a:gd name="T9" fmla="*/ 10 h 391"/>
                      <a:gd name="T10" fmla="*/ 4 w 98"/>
                      <a:gd name="T11" fmla="*/ 14 h 391"/>
                      <a:gd name="T12" fmla="*/ 1 w 98"/>
                      <a:gd name="T13" fmla="*/ 18 h 391"/>
                      <a:gd name="T14" fmla="*/ 0 w 98"/>
                      <a:gd name="T15" fmla="*/ 23 h 391"/>
                      <a:gd name="T16" fmla="*/ 0 w 98"/>
                      <a:gd name="T17" fmla="*/ 368 h 391"/>
                      <a:gd name="T18" fmla="*/ 1 w 98"/>
                      <a:gd name="T19" fmla="*/ 372 h 391"/>
                      <a:gd name="T20" fmla="*/ 4 w 98"/>
                      <a:gd name="T21" fmla="*/ 377 h 391"/>
                      <a:gd name="T22" fmla="*/ 8 w 98"/>
                      <a:gd name="T23" fmla="*/ 381 h 391"/>
                      <a:gd name="T24" fmla="*/ 14 w 98"/>
                      <a:gd name="T25" fmla="*/ 384 h 391"/>
                      <a:gd name="T26" fmla="*/ 22 w 98"/>
                      <a:gd name="T27" fmla="*/ 387 h 391"/>
                      <a:gd name="T28" fmla="*/ 30 w 98"/>
                      <a:gd name="T29" fmla="*/ 389 h 391"/>
                      <a:gd name="T30" fmla="*/ 39 w 98"/>
                      <a:gd name="T31" fmla="*/ 391 h 391"/>
                      <a:gd name="T32" fmla="*/ 49 w 98"/>
                      <a:gd name="T33" fmla="*/ 391 h 391"/>
                      <a:gd name="T34" fmla="*/ 59 w 98"/>
                      <a:gd name="T35" fmla="*/ 391 h 391"/>
                      <a:gd name="T36" fmla="*/ 68 w 98"/>
                      <a:gd name="T37" fmla="*/ 389 h 391"/>
                      <a:gd name="T38" fmla="*/ 76 w 98"/>
                      <a:gd name="T39" fmla="*/ 387 h 391"/>
                      <a:gd name="T40" fmla="*/ 84 w 98"/>
                      <a:gd name="T41" fmla="*/ 384 h 391"/>
                      <a:gd name="T42" fmla="*/ 90 w 98"/>
                      <a:gd name="T43" fmla="*/ 381 h 391"/>
                      <a:gd name="T44" fmla="*/ 94 w 98"/>
                      <a:gd name="T45" fmla="*/ 377 h 391"/>
                      <a:gd name="T46" fmla="*/ 97 w 98"/>
                      <a:gd name="T47" fmla="*/ 372 h 391"/>
                      <a:gd name="T48" fmla="*/ 98 w 98"/>
                      <a:gd name="T49" fmla="*/ 368 h 391"/>
                      <a:gd name="T50" fmla="*/ 98 w 98"/>
                      <a:gd name="T51" fmla="*/ 23 h 391"/>
                      <a:gd name="T52" fmla="*/ 97 w 98"/>
                      <a:gd name="T53" fmla="*/ 18 h 391"/>
                      <a:gd name="T54" fmla="*/ 94 w 98"/>
                      <a:gd name="T55" fmla="*/ 14 h 391"/>
                      <a:gd name="T56" fmla="*/ 90 w 98"/>
                      <a:gd name="T57" fmla="*/ 10 h 391"/>
                      <a:gd name="T58" fmla="*/ 84 w 98"/>
                      <a:gd name="T59" fmla="*/ 7 h 391"/>
                      <a:gd name="T60" fmla="*/ 76 w 98"/>
                      <a:gd name="T61" fmla="*/ 4 h 391"/>
                      <a:gd name="T62" fmla="*/ 68 w 98"/>
                      <a:gd name="T63" fmla="*/ 2 h 391"/>
                      <a:gd name="T64" fmla="*/ 49 w 98"/>
                      <a:gd name="T65" fmla="*/ 0 h 391"/>
                      <a:gd name="T66" fmla="*/ 49 w 98"/>
                      <a:gd name="T67" fmla="*/ 0 h 391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w 98"/>
                      <a:gd name="T103" fmla="*/ 0 h 391"/>
                      <a:gd name="T104" fmla="*/ 98 w 98"/>
                      <a:gd name="T105" fmla="*/ 391 h 391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T102" t="T103" r="T104" b="T105"/>
                    <a:pathLst>
                      <a:path w="98" h="391">
                        <a:moveTo>
                          <a:pt x="49" y="0"/>
                        </a:moveTo>
                        <a:lnTo>
                          <a:pt x="30" y="2"/>
                        </a:lnTo>
                        <a:lnTo>
                          <a:pt x="22" y="4"/>
                        </a:lnTo>
                        <a:lnTo>
                          <a:pt x="14" y="7"/>
                        </a:lnTo>
                        <a:lnTo>
                          <a:pt x="8" y="10"/>
                        </a:lnTo>
                        <a:lnTo>
                          <a:pt x="4" y="14"/>
                        </a:lnTo>
                        <a:lnTo>
                          <a:pt x="1" y="18"/>
                        </a:lnTo>
                        <a:lnTo>
                          <a:pt x="0" y="23"/>
                        </a:lnTo>
                        <a:lnTo>
                          <a:pt x="0" y="368"/>
                        </a:lnTo>
                        <a:lnTo>
                          <a:pt x="1" y="372"/>
                        </a:lnTo>
                        <a:lnTo>
                          <a:pt x="4" y="377"/>
                        </a:lnTo>
                        <a:lnTo>
                          <a:pt x="8" y="381"/>
                        </a:lnTo>
                        <a:lnTo>
                          <a:pt x="14" y="384"/>
                        </a:lnTo>
                        <a:lnTo>
                          <a:pt x="22" y="387"/>
                        </a:lnTo>
                        <a:lnTo>
                          <a:pt x="30" y="389"/>
                        </a:lnTo>
                        <a:lnTo>
                          <a:pt x="39" y="391"/>
                        </a:lnTo>
                        <a:lnTo>
                          <a:pt x="49" y="391"/>
                        </a:lnTo>
                        <a:lnTo>
                          <a:pt x="59" y="391"/>
                        </a:lnTo>
                        <a:lnTo>
                          <a:pt x="68" y="389"/>
                        </a:lnTo>
                        <a:lnTo>
                          <a:pt x="76" y="387"/>
                        </a:lnTo>
                        <a:lnTo>
                          <a:pt x="84" y="384"/>
                        </a:lnTo>
                        <a:lnTo>
                          <a:pt x="90" y="381"/>
                        </a:lnTo>
                        <a:lnTo>
                          <a:pt x="94" y="377"/>
                        </a:lnTo>
                        <a:lnTo>
                          <a:pt x="97" y="372"/>
                        </a:lnTo>
                        <a:lnTo>
                          <a:pt x="98" y="368"/>
                        </a:lnTo>
                        <a:lnTo>
                          <a:pt x="98" y="23"/>
                        </a:lnTo>
                        <a:lnTo>
                          <a:pt x="97" y="18"/>
                        </a:lnTo>
                        <a:lnTo>
                          <a:pt x="94" y="14"/>
                        </a:lnTo>
                        <a:lnTo>
                          <a:pt x="90" y="10"/>
                        </a:lnTo>
                        <a:lnTo>
                          <a:pt x="84" y="7"/>
                        </a:lnTo>
                        <a:lnTo>
                          <a:pt x="76" y="4"/>
                        </a:lnTo>
                        <a:lnTo>
                          <a:pt x="68" y="2"/>
                        </a:lnTo>
                        <a:lnTo>
                          <a:pt x="49" y="0"/>
                        </a:lnTo>
                        <a:close/>
                      </a:path>
                    </a:pathLst>
                  </a:custGeom>
                  <a:solidFill>
                    <a:srgbClr val="748B8D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3911" name="Freeform 350"/>
                  <p:cNvSpPr>
                    <a:spLocks/>
                  </p:cNvSpPr>
                  <p:nvPr/>
                </p:nvSpPr>
                <p:spPr bwMode="auto">
                  <a:xfrm>
                    <a:off x="1990" y="1900"/>
                    <a:ext cx="96" cy="379"/>
                  </a:xfrm>
                  <a:custGeom>
                    <a:avLst/>
                    <a:gdLst>
                      <a:gd name="T0" fmla="*/ 48 w 96"/>
                      <a:gd name="T1" fmla="*/ 0 h 379"/>
                      <a:gd name="T2" fmla="*/ 29 w 96"/>
                      <a:gd name="T3" fmla="*/ 2 h 379"/>
                      <a:gd name="T4" fmla="*/ 21 w 96"/>
                      <a:gd name="T5" fmla="*/ 4 h 379"/>
                      <a:gd name="T6" fmla="*/ 14 w 96"/>
                      <a:gd name="T7" fmla="*/ 7 h 379"/>
                      <a:gd name="T8" fmla="*/ 8 w 96"/>
                      <a:gd name="T9" fmla="*/ 10 h 379"/>
                      <a:gd name="T10" fmla="*/ 4 w 96"/>
                      <a:gd name="T11" fmla="*/ 14 h 379"/>
                      <a:gd name="T12" fmla="*/ 1 w 96"/>
                      <a:gd name="T13" fmla="*/ 18 h 379"/>
                      <a:gd name="T14" fmla="*/ 0 w 96"/>
                      <a:gd name="T15" fmla="*/ 22 h 379"/>
                      <a:gd name="T16" fmla="*/ 0 w 96"/>
                      <a:gd name="T17" fmla="*/ 356 h 379"/>
                      <a:gd name="T18" fmla="*/ 1 w 96"/>
                      <a:gd name="T19" fmla="*/ 361 h 379"/>
                      <a:gd name="T20" fmla="*/ 4 w 96"/>
                      <a:gd name="T21" fmla="*/ 365 h 379"/>
                      <a:gd name="T22" fmla="*/ 8 w 96"/>
                      <a:gd name="T23" fmla="*/ 369 h 379"/>
                      <a:gd name="T24" fmla="*/ 14 w 96"/>
                      <a:gd name="T25" fmla="*/ 372 h 379"/>
                      <a:gd name="T26" fmla="*/ 21 w 96"/>
                      <a:gd name="T27" fmla="*/ 375 h 379"/>
                      <a:gd name="T28" fmla="*/ 29 w 96"/>
                      <a:gd name="T29" fmla="*/ 377 h 379"/>
                      <a:gd name="T30" fmla="*/ 48 w 96"/>
                      <a:gd name="T31" fmla="*/ 379 h 379"/>
                      <a:gd name="T32" fmla="*/ 67 w 96"/>
                      <a:gd name="T33" fmla="*/ 377 h 379"/>
                      <a:gd name="T34" fmla="*/ 75 w 96"/>
                      <a:gd name="T35" fmla="*/ 375 h 379"/>
                      <a:gd name="T36" fmla="*/ 82 w 96"/>
                      <a:gd name="T37" fmla="*/ 372 h 379"/>
                      <a:gd name="T38" fmla="*/ 88 w 96"/>
                      <a:gd name="T39" fmla="*/ 369 h 379"/>
                      <a:gd name="T40" fmla="*/ 92 w 96"/>
                      <a:gd name="T41" fmla="*/ 365 h 379"/>
                      <a:gd name="T42" fmla="*/ 95 w 96"/>
                      <a:gd name="T43" fmla="*/ 361 h 379"/>
                      <a:gd name="T44" fmla="*/ 96 w 96"/>
                      <a:gd name="T45" fmla="*/ 356 h 379"/>
                      <a:gd name="T46" fmla="*/ 96 w 96"/>
                      <a:gd name="T47" fmla="*/ 22 h 379"/>
                      <a:gd name="T48" fmla="*/ 95 w 96"/>
                      <a:gd name="T49" fmla="*/ 18 h 379"/>
                      <a:gd name="T50" fmla="*/ 92 w 96"/>
                      <a:gd name="T51" fmla="*/ 14 h 379"/>
                      <a:gd name="T52" fmla="*/ 88 w 96"/>
                      <a:gd name="T53" fmla="*/ 10 h 379"/>
                      <a:gd name="T54" fmla="*/ 82 w 96"/>
                      <a:gd name="T55" fmla="*/ 7 h 379"/>
                      <a:gd name="T56" fmla="*/ 75 w 96"/>
                      <a:gd name="T57" fmla="*/ 4 h 379"/>
                      <a:gd name="T58" fmla="*/ 67 w 96"/>
                      <a:gd name="T59" fmla="*/ 2 h 379"/>
                      <a:gd name="T60" fmla="*/ 48 w 96"/>
                      <a:gd name="T61" fmla="*/ 0 h 379"/>
                      <a:gd name="T62" fmla="*/ 48 w 96"/>
                      <a:gd name="T63" fmla="*/ 0 h 379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96"/>
                      <a:gd name="T97" fmla="*/ 0 h 379"/>
                      <a:gd name="T98" fmla="*/ 96 w 96"/>
                      <a:gd name="T99" fmla="*/ 379 h 379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96" h="379">
                        <a:moveTo>
                          <a:pt x="48" y="0"/>
                        </a:moveTo>
                        <a:lnTo>
                          <a:pt x="29" y="2"/>
                        </a:lnTo>
                        <a:lnTo>
                          <a:pt x="21" y="4"/>
                        </a:lnTo>
                        <a:lnTo>
                          <a:pt x="14" y="7"/>
                        </a:lnTo>
                        <a:lnTo>
                          <a:pt x="8" y="10"/>
                        </a:lnTo>
                        <a:lnTo>
                          <a:pt x="4" y="14"/>
                        </a:lnTo>
                        <a:lnTo>
                          <a:pt x="1" y="18"/>
                        </a:lnTo>
                        <a:lnTo>
                          <a:pt x="0" y="22"/>
                        </a:lnTo>
                        <a:lnTo>
                          <a:pt x="0" y="356"/>
                        </a:lnTo>
                        <a:lnTo>
                          <a:pt x="1" y="361"/>
                        </a:lnTo>
                        <a:lnTo>
                          <a:pt x="4" y="365"/>
                        </a:lnTo>
                        <a:lnTo>
                          <a:pt x="8" y="369"/>
                        </a:lnTo>
                        <a:lnTo>
                          <a:pt x="14" y="372"/>
                        </a:lnTo>
                        <a:lnTo>
                          <a:pt x="21" y="375"/>
                        </a:lnTo>
                        <a:lnTo>
                          <a:pt x="29" y="377"/>
                        </a:lnTo>
                        <a:lnTo>
                          <a:pt x="48" y="379"/>
                        </a:lnTo>
                        <a:lnTo>
                          <a:pt x="67" y="377"/>
                        </a:lnTo>
                        <a:lnTo>
                          <a:pt x="75" y="375"/>
                        </a:lnTo>
                        <a:lnTo>
                          <a:pt x="82" y="372"/>
                        </a:lnTo>
                        <a:lnTo>
                          <a:pt x="88" y="369"/>
                        </a:lnTo>
                        <a:lnTo>
                          <a:pt x="92" y="365"/>
                        </a:lnTo>
                        <a:lnTo>
                          <a:pt x="95" y="361"/>
                        </a:lnTo>
                        <a:lnTo>
                          <a:pt x="96" y="356"/>
                        </a:lnTo>
                        <a:lnTo>
                          <a:pt x="96" y="22"/>
                        </a:lnTo>
                        <a:lnTo>
                          <a:pt x="95" y="18"/>
                        </a:lnTo>
                        <a:lnTo>
                          <a:pt x="92" y="14"/>
                        </a:lnTo>
                        <a:lnTo>
                          <a:pt x="88" y="10"/>
                        </a:lnTo>
                        <a:lnTo>
                          <a:pt x="82" y="7"/>
                        </a:lnTo>
                        <a:lnTo>
                          <a:pt x="75" y="4"/>
                        </a:lnTo>
                        <a:lnTo>
                          <a:pt x="67" y="2"/>
                        </a:lnTo>
                        <a:lnTo>
                          <a:pt x="48" y="0"/>
                        </a:lnTo>
                        <a:close/>
                      </a:path>
                    </a:pathLst>
                  </a:custGeom>
                  <a:solidFill>
                    <a:srgbClr val="778F9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3912" name="Freeform 351"/>
                  <p:cNvSpPr>
                    <a:spLocks/>
                  </p:cNvSpPr>
                  <p:nvPr/>
                </p:nvSpPr>
                <p:spPr bwMode="auto">
                  <a:xfrm>
                    <a:off x="1992" y="1906"/>
                    <a:ext cx="92" cy="367"/>
                  </a:xfrm>
                  <a:custGeom>
                    <a:avLst/>
                    <a:gdLst>
                      <a:gd name="T0" fmla="*/ 46 w 92"/>
                      <a:gd name="T1" fmla="*/ 0 h 367"/>
                      <a:gd name="T2" fmla="*/ 28 w 92"/>
                      <a:gd name="T3" fmla="*/ 2 h 367"/>
                      <a:gd name="T4" fmla="*/ 20 w 92"/>
                      <a:gd name="T5" fmla="*/ 4 h 367"/>
                      <a:gd name="T6" fmla="*/ 13 w 92"/>
                      <a:gd name="T7" fmla="*/ 7 h 367"/>
                      <a:gd name="T8" fmla="*/ 8 w 92"/>
                      <a:gd name="T9" fmla="*/ 10 h 367"/>
                      <a:gd name="T10" fmla="*/ 4 w 92"/>
                      <a:gd name="T11" fmla="*/ 14 h 367"/>
                      <a:gd name="T12" fmla="*/ 1 w 92"/>
                      <a:gd name="T13" fmla="*/ 18 h 367"/>
                      <a:gd name="T14" fmla="*/ 0 w 92"/>
                      <a:gd name="T15" fmla="*/ 22 h 367"/>
                      <a:gd name="T16" fmla="*/ 0 w 92"/>
                      <a:gd name="T17" fmla="*/ 345 h 367"/>
                      <a:gd name="T18" fmla="*/ 1 w 92"/>
                      <a:gd name="T19" fmla="*/ 349 h 367"/>
                      <a:gd name="T20" fmla="*/ 4 w 92"/>
                      <a:gd name="T21" fmla="*/ 354 h 367"/>
                      <a:gd name="T22" fmla="*/ 8 w 92"/>
                      <a:gd name="T23" fmla="*/ 357 h 367"/>
                      <a:gd name="T24" fmla="*/ 13 w 92"/>
                      <a:gd name="T25" fmla="*/ 361 h 367"/>
                      <a:gd name="T26" fmla="*/ 20 w 92"/>
                      <a:gd name="T27" fmla="*/ 363 h 367"/>
                      <a:gd name="T28" fmla="*/ 28 w 92"/>
                      <a:gd name="T29" fmla="*/ 365 h 367"/>
                      <a:gd name="T30" fmla="*/ 46 w 92"/>
                      <a:gd name="T31" fmla="*/ 367 h 367"/>
                      <a:gd name="T32" fmla="*/ 64 w 92"/>
                      <a:gd name="T33" fmla="*/ 365 h 367"/>
                      <a:gd name="T34" fmla="*/ 72 w 92"/>
                      <a:gd name="T35" fmla="*/ 363 h 367"/>
                      <a:gd name="T36" fmla="*/ 78 w 92"/>
                      <a:gd name="T37" fmla="*/ 361 h 367"/>
                      <a:gd name="T38" fmla="*/ 84 w 92"/>
                      <a:gd name="T39" fmla="*/ 357 h 367"/>
                      <a:gd name="T40" fmla="*/ 88 w 92"/>
                      <a:gd name="T41" fmla="*/ 354 h 367"/>
                      <a:gd name="T42" fmla="*/ 91 w 92"/>
                      <a:gd name="T43" fmla="*/ 349 h 367"/>
                      <a:gd name="T44" fmla="*/ 92 w 92"/>
                      <a:gd name="T45" fmla="*/ 345 h 367"/>
                      <a:gd name="T46" fmla="*/ 92 w 92"/>
                      <a:gd name="T47" fmla="*/ 22 h 367"/>
                      <a:gd name="T48" fmla="*/ 91 w 92"/>
                      <a:gd name="T49" fmla="*/ 18 h 367"/>
                      <a:gd name="T50" fmla="*/ 88 w 92"/>
                      <a:gd name="T51" fmla="*/ 14 h 367"/>
                      <a:gd name="T52" fmla="*/ 84 w 92"/>
                      <a:gd name="T53" fmla="*/ 10 h 367"/>
                      <a:gd name="T54" fmla="*/ 78 w 92"/>
                      <a:gd name="T55" fmla="*/ 7 h 367"/>
                      <a:gd name="T56" fmla="*/ 72 w 92"/>
                      <a:gd name="T57" fmla="*/ 4 h 367"/>
                      <a:gd name="T58" fmla="*/ 64 w 92"/>
                      <a:gd name="T59" fmla="*/ 2 h 367"/>
                      <a:gd name="T60" fmla="*/ 46 w 92"/>
                      <a:gd name="T61" fmla="*/ 0 h 367"/>
                      <a:gd name="T62" fmla="*/ 46 w 92"/>
                      <a:gd name="T63" fmla="*/ 0 h 367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92"/>
                      <a:gd name="T97" fmla="*/ 0 h 367"/>
                      <a:gd name="T98" fmla="*/ 92 w 92"/>
                      <a:gd name="T99" fmla="*/ 367 h 367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92" h="367">
                        <a:moveTo>
                          <a:pt x="46" y="0"/>
                        </a:moveTo>
                        <a:lnTo>
                          <a:pt x="28" y="2"/>
                        </a:lnTo>
                        <a:lnTo>
                          <a:pt x="20" y="4"/>
                        </a:lnTo>
                        <a:lnTo>
                          <a:pt x="13" y="7"/>
                        </a:lnTo>
                        <a:lnTo>
                          <a:pt x="8" y="10"/>
                        </a:lnTo>
                        <a:lnTo>
                          <a:pt x="4" y="14"/>
                        </a:lnTo>
                        <a:lnTo>
                          <a:pt x="1" y="18"/>
                        </a:lnTo>
                        <a:lnTo>
                          <a:pt x="0" y="22"/>
                        </a:lnTo>
                        <a:lnTo>
                          <a:pt x="0" y="345"/>
                        </a:lnTo>
                        <a:lnTo>
                          <a:pt x="1" y="349"/>
                        </a:lnTo>
                        <a:lnTo>
                          <a:pt x="4" y="354"/>
                        </a:lnTo>
                        <a:lnTo>
                          <a:pt x="8" y="357"/>
                        </a:lnTo>
                        <a:lnTo>
                          <a:pt x="13" y="361"/>
                        </a:lnTo>
                        <a:lnTo>
                          <a:pt x="20" y="363"/>
                        </a:lnTo>
                        <a:lnTo>
                          <a:pt x="28" y="365"/>
                        </a:lnTo>
                        <a:lnTo>
                          <a:pt x="46" y="367"/>
                        </a:lnTo>
                        <a:lnTo>
                          <a:pt x="64" y="365"/>
                        </a:lnTo>
                        <a:lnTo>
                          <a:pt x="72" y="363"/>
                        </a:lnTo>
                        <a:lnTo>
                          <a:pt x="78" y="361"/>
                        </a:lnTo>
                        <a:lnTo>
                          <a:pt x="84" y="357"/>
                        </a:lnTo>
                        <a:lnTo>
                          <a:pt x="88" y="354"/>
                        </a:lnTo>
                        <a:lnTo>
                          <a:pt x="91" y="349"/>
                        </a:lnTo>
                        <a:lnTo>
                          <a:pt x="92" y="345"/>
                        </a:lnTo>
                        <a:lnTo>
                          <a:pt x="92" y="22"/>
                        </a:lnTo>
                        <a:lnTo>
                          <a:pt x="91" y="18"/>
                        </a:lnTo>
                        <a:lnTo>
                          <a:pt x="88" y="14"/>
                        </a:lnTo>
                        <a:lnTo>
                          <a:pt x="84" y="10"/>
                        </a:lnTo>
                        <a:lnTo>
                          <a:pt x="78" y="7"/>
                        </a:lnTo>
                        <a:lnTo>
                          <a:pt x="72" y="4"/>
                        </a:lnTo>
                        <a:lnTo>
                          <a:pt x="64" y="2"/>
                        </a:lnTo>
                        <a:lnTo>
                          <a:pt x="46" y="0"/>
                        </a:lnTo>
                        <a:close/>
                      </a:path>
                    </a:pathLst>
                  </a:custGeom>
                  <a:solidFill>
                    <a:srgbClr val="7A9395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3913" name="Freeform 352"/>
                  <p:cNvSpPr>
                    <a:spLocks/>
                  </p:cNvSpPr>
                  <p:nvPr/>
                </p:nvSpPr>
                <p:spPr bwMode="auto">
                  <a:xfrm>
                    <a:off x="1993" y="1911"/>
                    <a:ext cx="90" cy="357"/>
                  </a:xfrm>
                  <a:custGeom>
                    <a:avLst/>
                    <a:gdLst>
                      <a:gd name="T0" fmla="*/ 45 w 90"/>
                      <a:gd name="T1" fmla="*/ 0 h 357"/>
                      <a:gd name="T2" fmla="*/ 27 w 90"/>
                      <a:gd name="T3" fmla="*/ 2 h 357"/>
                      <a:gd name="T4" fmla="*/ 20 w 90"/>
                      <a:gd name="T5" fmla="*/ 4 h 357"/>
                      <a:gd name="T6" fmla="*/ 13 w 90"/>
                      <a:gd name="T7" fmla="*/ 6 h 357"/>
                      <a:gd name="T8" fmla="*/ 8 w 90"/>
                      <a:gd name="T9" fmla="*/ 9 h 357"/>
                      <a:gd name="T10" fmla="*/ 4 w 90"/>
                      <a:gd name="T11" fmla="*/ 13 h 357"/>
                      <a:gd name="T12" fmla="*/ 1 w 90"/>
                      <a:gd name="T13" fmla="*/ 17 h 357"/>
                      <a:gd name="T14" fmla="*/ 0 w 90"/>
                      <a:gd name="T15" fmla="*/ 21 h 357"/>
                      <a:gd name="T16" fmla="*/ 0 w 90"/>
                      <a:gd name="T17" fmla="*/ 336 h 357"/>
                      <a:gd name="T18" fmla="*/ 1 w 90"/>
                      <a:gd name="T19" fmla="*/ 340 h 357"/>
                      <a:gd name="T20" fmla="*/ 4 w 90"/>
                      <a:gd name="T21" fmla="*/ 344 h 357"/>
                      <a:gd name="T22" fmla="*/ 8 w 90"/>
                      <a:gd name="T23" fmla="*/ 348 h 357"/>
                      <a:gd name="T24" fmla="*/ 13 w 90"/>
                      <a:gd name="T25" fmla="*/ 351 h 357"/>
                      <a:gd name="T26" fmla="*/ 20 w 90"/>
                      <a:gd name="T27" fmla="*/ 353 h 357"/>
                      <a:gd name="T28" fmla="*/ 27 w 90"/>
                      <a:gd name="T29" fmla="*/ 355 h 357"/>
                      <a:gd name="T30" fmla="*/ 45 w 90"/>
                      <a:gd name="T31" fmla="*/ 357 h 357"/>
                      <a:gd name="T32" fmla="*/ 63 w 90"/>
                      <a:gd name="T33" fmla="*/ 355 h 357"/>
                      <a:gd name="T34" fmla="*/ 70 w 90"/>
                      <a:gd name="T35" fmla="*/ 353 h 357"/>
                      <a:gd name="T36" fmla="*/ 77 w 90"/>
                      <a:gd name="T37" fmla="*/ 351 h 357"/>
                      <a:gd name="T38" fmla="*/ 82 w 90"/>
                      <a:gd name="T39" fmla="*/ 348 h 357"/>
                      <a:gd name="T40" fmla="*/ 87 w 90"/>
                      <a:gd name="T41" fmla="*/ 344 h 357"/>
                      <a:gd name="T42" fmla="*/ 89 w 90"/>
                      <a:gd name="T43" fmla="*/ 340 h 357"/>
                      <a:gd name="T44" fmla="*/ 90 w 90"/>
                      <a:gd name="T45" fmla="*/ 336 h 357"/>
                      <a:gd name="T46" fmla="*/ 90 w 90"/>
                      <a:gd name="T47" fmla="*/ 21 h 357"/>
                      <a:gd name="T48" fmla="*/ 89 w 90"/>
                      <a:gd name="T49" fmla="*/ 17 h 357"/>
                      <a:gd name="T50" fmla="*/ 87 w 90"/>
                      <a:gd name="T51" fmla="*/ 13 h 357"/>
                      <a:gd name="T52" fmla="*/ 82 w 90"/>
                      <a:gd name="T53" fmla="*/ 9 h 357"/>
                      <a:gd name="T54" fmla="*/ 77 w 90"/>
                      <a:gd name="T55" fmla="*/ 6 h 357"/>
                      <a:gd name="T56" fmla="*/ 70 w 90"/>
                      <a:gd name="T57" fmla="*/ 4 h 357"/>
                      <a:gd name="T58" fmla="*/ 63 w 90"/>
                      <a:gd name="T59" fmla="*/ 2 h 357"/>
                      <a:gd name="T60" fmla="*/ 45 w 90"/>
                      <a:gd name="T61" fmla="*/ 0 h 357"/>
                      <a:gd name="T62" fmla="*/ 45 w 90"/>
                      <a:gd name="T63" fmla="*/ 0 h 357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90"/>
                      <a:gd name="T97" fmla="*/ 0 h 357"/>
                      <a:gd name="T98" fmla="*/ 90 w 90"/>
                      <a:gd name="T99" fmla="*/ 357 h 357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90" h="357">
                        <a:moveTo>
                          <a:pt x="45" y="0"/>
                        </a:moveTo>
                        <a:lnTo>
                          <a:pt x="27" y="2"/>
                        </a:lnTo>
                        <a:lnTo>
                          <a:pt x="20" y="4"/>
                        </a:lnTo>
                        <a:lnTo>
                          <a:pt x="13" y="6"/>
                        </a:lnTo>
                        <a:lnTo>
                          <a:pt x="8" y="9"/>
                        </a:lnTo>
                        <a:lnTo>
                          <a:pt x="4" y="13"/>
                        </a:lnTo>
                        <a:lnTo>
                          <a:pt x="1" y="17"/>
                        </a:lnTo>
                        <a:lnTo>
                          <a:pt x="0" y="21"/>
                        </a:lnTo>
                        <a:lnTo>
                          <a:pt x="0" y="336"/>
                        </a:lnTo>
                        <a:lnTo>
                          <a:pt x="1" y="340"/>
                        </a:lnTo>
                        <a:lnTo>
                          <a:pt x="4" y="344"/>
                        </a:lnTo>
                        <a:lnTo>
                          <a:pt x="8" y="348"/>
                        </a:lnTo>
                        <a:lnTo>
                          <a:pt x="13" y="351"/>
                        </a:lnTo>
                        <a:lnTo>
                          <a:pt x="20" y="353"/>
                        </a:lnTo>
                        <a:lnTo>
                          <a:pt x="27" y="355"/>
                        </a:lnTo>
                        <a:lnTo>
                          <a:pt x="45" y="357"/>
                        </a:lnTo>
                        <a:lnTo>
                          <a:pt x="63" y="355"/>
                        </a:lnTo>
                        <a:lnTo>
                          <a:pt x="70" y="353"/>
                        </a:lnTo>
                        <a:lnTo>
                          <a:pt x="77" y="351"/>
                        </a:lnTo>
                        <a:lnTo>
                          <a:pt x="82" y="348"/>
                        </a:lnTo>
                        <a:lnTo>
                          <a:pt x="87" y="344"/>
                        </a:lnTo>
                        <a:lnTo>
                          <a:pt x="89" y="340"/>
                        </a:lnTo>
                        <a:lnTo>
                          <a:pt x="90" y="336"/>
                        </a:lnTo>
                        <a:lnTo>
                          <a:pt x="90" y="21"/>
                        </a:lnTo>
                        <a:lnTo>
                          <a:pt x="89" y="17"/>
                        </a:lnTo>
                        <a:lnTo>
                          <a:pt x="87" y="13"/>
                        </a:lnTo>
                        <a:lnTo>
                          <a:pt x="82" y="9"/>
                        </a:lnTo>
                        <a:lnTo>
                          <a:pt x="77" y="6"/>
                        </a:lnTo>
                        <a:lnTo>
                          <a:pt x="70" y="4"/>
                        </a:lnTo>
                        <a:lnTo>
                          <a:pt x="63" y="2"/>
                        </a:lnTo>
                        <a:lnTo>
                          <a:pt x="45" y="0"/>
                        </a:lnTo>
                        <a:close/>
                      </a:path>
                    </a:pathLst>
                  </a:custGeom>
                  <a:solidFill>
                    <a:srgbClr val="7D9799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3914" name="Freeform 353"/>
                  <p:cNvSpPr>
                    <a:spLocks/>
                  </p:cNvSpPr>
                  <p:nvPr/>
                </p:nvSpPr>
                <p:spPr bwMode="auto">
                  <a:xfrm>
                    <a:off x="1995" y="1917"/>
                    <a:ext cx="86" cy="345"/>
                  </a:xfrm>
                  <a:custGeom>
                    <a:avLst/>
                    <a:gdLst>
                      <a:gd name="T0" fmla="*/ 43 w 86"/>
                      <a:gd name="T1" fmla="*/ 0 h 345"/>
                      <a:gd name="T2" fmla="*/ 26 w 86"/>
                      <a:gd name="T3" fmla="*/ 2 h 345"/>
                      <a:gd name="T4" fmla="*/ 19 w 86"/>
                      <a:gd name="T5" fmla="*/ 3 h 345"/>
                      <a:gd name="T6" fmla="*/ 13 w 86"/>
                      <a:gd name="T7" fmla="*/ 6 h 345"/>
                      <a:gd name="T8" fmla="*/ 7 w 86"/>
                      <a:gd name="T9" fmla="*/ 9 h 345"/>
                      <a:gd name="T10" fmla="*/ 3 w 86"/>
                      <a:gd name="T11" fmla="*/ 12 h 345"/>
                      <a:gd name="T12" fmla="*/ 1 w 86"/>
                      <a:gd name="T13" fmla="*/ 16 h 345"/>
                      <a:gd name="T14" fmla="*/ 0 w 86"/>
                      <a:gd name="T15" fmla="*/ 20 h 345"/>
                      <a:gd name="T16" fmla="*/ 0 w 86"/>
                      <a:gd name="T17" fmla="*/ 324 h 345"/>
                      <a:gd name="T18" fmla="*/ 1 w 86"/>
                      <a:gd name="T19" fmla="*/ 328 h 345"/>
                      <a:gd name="T20" fmla="*/ 3 w 86"/>
                      <a:gd name="T21" fmla="*/ 332 h 345"/>
                      <a:gd name="T22" fmla="*/ 7 w 86"/>
                      <a:gd name="T23" fmla="*/ 336 h 345"/>
                      <a:gd name="T24" fmla="*/ 13 w 86"/>
                      <a:gd name="T25" fmla="*/ 339 h 345"/>
                      <a:gd name="T26" fmla="*/ 19 w 86"/>
                      <a:gd name="T27" fmla="*/ 342 h 345"/>
                      <a:gd name="T28" fmla="*/ 26 w 86"/>
                      <a:gd name="T29" fmla="*/ 343 h 345"/>
                      <a:gd name="T30" fmla="*/ 43 w 86"/>
                      <a:gd name="T31" fmla="*/ 345 h 345"/>
                      <a:gd name="T32" fmla="*/ 60 w 86"/>
                      <a:gd name="T33" fmla="*/ 343 h 345"/>
                      <a:gd name="T34" fmla="*/ 67 w 86"/>
                      <a:gd name="T35" fmla="*/ 342 h 345"/>
                      <a:gd name="T36" fmla="*/ 74 w 86"/>
                      <a:gd name="T37" fmla="*/ 339 h 345"/>
                      <a:gd name="T38" fmla="*/ 79 w 86"/>
                      <a:gd name="T39" fmla="*/ 336 h 345"/>
                      <a:gd name="T40" fmla="*/ 83 w 86"/>
                      <a:gd name="T41" fmla="*/ 332 h 345"/>
                      <a:gd name="T42" fmla="*/ 85 w 86"/>
                      <a:gd name="T43" fmla="*/ 328 h 345"/>
                      <a:gd name="T44" fmla="*/ 86 w 86"/>
                      <a:gd name="T45" fmla="*/ 324 h 345"/>
                      <a:gd name="T46" fmla="*/ 86 w 86"/>
                      <a:gd name="T47" fmla="*/ 20 h 345"/>
                      <a:gd name="T48" fmla="*/ 85 w 86"/>
                      <a:gd name="T49" fmla="*/ 16 h 345"/>
                      <a:gd name="T50" fmla="*/ 83 w 86"/>
                      <a:gd name="T51" fmla="*/ 12 h 345"/>
                      <a:gd name="T52" fmla="*/ 79 w 86"/>
                      <a:gd name="T53" fmla="*/ 9 h 345"/>
                      <a:gd name="T54" fmla="*/ 74 w 86"/>
                      <a:gd name="T55" fmla="*/ 6 h 345"/>
                      <a:gd name="T56" fmla="*/ 67 w 86"/>
                      <a:gd name="T57" fmla="*/ 3 h 345"/>
                      <a:gd name="T58" fmla="*/ 60 w 86"/>
                      <a:gd name="T59" fmla="*/ 2 h 345"/>
                      <a:gd name="T60" fmla="*/ 43 w 86"/>
                      <a:gd name="T61" fmla="*/ 0 h 345"/>
                      <a:gd name="T62" fmla="*/ 43 w 86"/>
                      <a:gd name="T63" fmla="*/ 0 h 345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86"/>
                      <a:gd name="T97" fmla="*/ 0 h 345"/>
                      <a:gd name="T98" fmla="*/ 86 w 86"/>
                      <a:gd name="T99" fmla="*/ 345 h 345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86" h="345">
                        <a:moveTo>
                          <a:pt x="43" y="0"/>
                        </a:moveTo>
                        <a:lnTo>
                          <a:pt x="26" y="2"/>
                        </a:lnTo>
                        <a:lnTo>
                          <a:pt x="19" y="3"/>
                        </a:lnTo>
                        <a:lnTo>
                          <a:pt x="13" y="6"/>
                        </a:lnTo>
                        <a:lnTo>
                          <a:pt x="7" y="9"/>
                        </a:lnTo>
                        <a:lnTo>
                          <a:pt x="3" y="12"/>
                        </a:lnTo>
                        <a:lnTo>
                          <a:pt x="1" y="16"/>
                        </a:lnTo>
                        <a:lnTo>
                          <a:pt x="0" y="20"/>
                        </a:lnTo>
                        <a:lnTo>
                          <a:pt x="0" y="324"/>
                        </a:lnTo>
                        <a:lnTo>
                          <a:pt x="1" y="328"/>
                        </a:lnTo>
                        <a:lnTo>
                          <a:pt x="3" y="332"/>
                        </a:lnTo>
                        <a:lnTo>
                          <a:pt x="7" y="336"/>
                        </a:lnTo>
                        <a:lnTo>
                          <a:pt x="13" y="339"/>
                        </a:lnTo>
                        <a:lnTo>
                          <a:pt x="19" y="342"/>
                        </a:lnTo>
                        <a:lnTo>
                          <a:pt x="26" y="343"/>
                        </a:lnTo>
                        <a:lnTo>
                          <a:pt x="43" y="345"/>
                        </a:lnTo>
                        <a:lnTo>
                          <a:pt x="60" y="343"/>
                        </a:lnTo>
                        <a:lnTo>
                          <a:pt x="67" y="342"/>
                        </a:lnTo>
                        <a:lnTo>
                          <a:pt x="74" y="339"/>
                        </a:lnTo>
                        <a:lnTo>
                          <a:pt x="79" y="336"/>
                        </a:lnTo>
                        <a:lnTo>
                          <a:pt x="83" y="332"/>
                        </a:lnTo>
                        <a:lnTo>
                          <a:pt x="85" y="328"/>
                        </a:lnTo>
                        <a:lnTo>
                          <a:pt x="86" y="324"/>
                        </a:lnTo>
                        <a:lnTo>
                          <a:pt x="86" y="20"/>
                        </a:lnTo>
                        <a:lnTo>
                          <a:pt x="85" y="16"/>
                        </a:lnTo>
                        <a:lnTo>
                          <a:pt x="83" y="12"/>
                        </a:lnTo>
                        <a:lnTo>
                          <a:pt x="79" y="9"/>
                        </a:lnTo>
                        <a:lnTo>
                          <a:pt x="74" y="6"/>
                        </a:lnTo>
                        <a:lnTo>
                          <a:pt x="67" y="3"/>
                        </a:lnTo>
                        <a:lnTo>
                          <a:pt x="60" y="2"/>
                        </a:lnTo>
                        <a:lnTo>
                          <a:pt x="43" y="0"/>
                        </a:lnTo>
                        <a:close/>
                      </a:path>
                    </a:pathLst>
                  </a:custGeom>
                  <a:solidFill>
                    <a:srgbClr val="819B9D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3915" name="Freeform 354"/>
                  <p:cNvSpPr>
                    <a:spLocks/>
                  </p:cNvSpPr>
                  <p:nvPr/>
                </p:nvSpPr>
                <p:spPr bwMode="auto">
                  <a:xfrm>
                    <a:off x="1996" y="1923"/>
                    <a:ext cx="84" cy="333"/>
                  </a:xfrm>
                  <a:custGeom>
                    <a:avLst/>
                    <a:gdLst>
                      <a:gd name="T0" fmla="*/ 42 w 84"/>
                      <a:gd name="T1" fmla="*/ 0 h 333"/>
                      <a:gd name="T2" fmla="*/ 26 w 84"/>
                      <a:gd name="T3" fmla="*/ 2 h 333"/>
                      <a:gd name="T4" fmla="*/ 19 w 84"/>
                      <a:gd name="T5" fmla="*/ 3 h 333"/>
                      <a:gd name="T6" fmla="*/ 12 w 84"/>
                      <a:gd name="T7" fmla="*/ 6 h 333"/>
                      <a:gd name="T8" fmla="*/ 7 w 84"/>
                      <a:gd name="T9" fmla="*/ 9 h 333"/>
                      <a:gd name="T10" fmla="*/ 3 w 84"/>
                      <a:gd name="T11" fmla="*/ 12 h 333"/>
                      <a:gd name="T12" fmla="*/ 1 w 84"/>
                      <a:gd name="T13" fmla="*/ 16 h 333"/>
                      <a:gd name="T14" fmla="*/ 0 w 84"/>
                      <a:gd name="T15" fmla="*/ 20 h 333"/>
                      <a:gd name="T16" fmla="*/ 0 w 84"/>
                      <a:gd name="T17" fmla="*/ 313 h 333"/>
                      <a:gd name="T18" fmla="*/ 1 w 84"/>
                      <a:gd name="T19" fmla="*/ 317 h 333"/>
                      <a:gd name="T20" fmla="*/ 3 w 84"/>
                      <a:gd name="T21" fmla="*/ 321 h 333"/>
                      <a:gd name="T22" fmla="*/ 7 w 84"/>
                      <a:gd name="T23" fmla="*/ 324 h 333"/>
                      <a:gd name="T24" fmla="*/ 12 w 84"/>
                      <a:gd name="T25" fmla="*/ 327 h 333"/>
                      <a:gd name="T26" fmla="*/ 19 w 84"/>
                      <a:gd name="T27" fmla="*/ 330 h 333"/>
                      <a:gd name="T28" fmla="*/ 26 w 84"/>
                      <a:gd name="T29" fmla="*/ 331 h 333"/>
                      <a:gd name="T30" fmla="*/ 42 w 84"/>
                      <a:gd name="T31" fmla="*/ 333 h 333"/>
                      <a:gd name="T32" fmla="*/ 58 w 84"/>
                      <a:gd name="T33" fmla="*/ 331 h 333"/>
                      <a:gd name="T34" fmla="*/ 65 w 84"/>
                      <a:gd name="T35" fmla="*/ 330 h 333"/>
                      <a:gd name="T36" fmla="*/ 72 w 84"/>
                      <a:gd name="T37" fmla="*/ 327 h 333"/>
                      <a:gd name="T38" fmla="*/ 77 w 84"/>
                      <a:gd name="T39" fmla="*/ 324 h 333"/>
                      <a:gd name="T40" fmla="*/ 81 w 84"/>
                      <a:gd name="T41" fmla="*/ 321 h 333"/>
                      <a:gd name="T42" fmla="*/ 83 w 84"/>
                      <a:gd name="T43" fmla="*/ 317 h 333"/>
                      <a:gd name="T44" fmla="*/ 84 w 84"/>
                      <a:gd name="T45" fmla="*/ 313 h 333"/>
                      <a:gd name="T46" fmla="*/ 84 w 84"/>
                      <a:gd name="T47" fmla="*/ 20 h 333"/>
                      <a:gd name="T48" fmla="*/ 83 w 84"/>
                      <a:gd name="T49" fmla="*/ 16 h 333"/>
                      <a:gd name="T50" fmla="*/ 81 w 84"/>
                      <a:gd name="T51" fmla="*/ 12 h 333"/>
                      <a:gd name="T52" fmla="*/ 77 w 84"/>
                      <a:gd name="T53" fmla="*/ 9 h 333"/>
                      <a:gd name="T54" fmla="*/ 72 w 84"/>
                      <a:gd name="T55" fmla="*/ 6 h 333"/>
                      <a:gd name="T56" fmla="*/ 65 w 84"/>
                      <a:gd name="T57" fmla="*/ 3 h 333"/>
                      <a:gd name="T58" fmla="*/ 58 w 84"/>
                      <a:gd name="T59" fmla="*/ 2 h 333"/>
                      <a:gd name="T60" fmla="*/ 42 w 84"/>
                      <a:gd name="T61" fmla="*/ 0 h 333"/>
                      <a:gd name="T62" fmla="*/ 42 w 84"/>
                      <a:gd name="T63" fmla="*/ 0 h 333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84"/>
                      <a:gd name="T97" fmla="*/ 0 h 333"/>
                      <a:gd name="T98" fmla="*/ 84 w 84"/>
                      <a:gd name="T99" fmla="*/ 333 h 333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84" h="333">
                        <a:moveTo>
                          <a:pt x="42" y="0"/>
                        </a:moveTo>
                        <a:lnTo>
                          <a:pt x="26" y="2"/>
                        </a:lnTo>
                        <a:lnTo>
                          <a:pt x="19" y="3"/>
                        </a:lnTo>
                        <a:lnTo>
                          <a:pt x="12" y="6"/>
                        </a:lnTo>
                        <a:lnTo>
                          <a:pt x="7" y="9"/>
                        </a:lnTo>
                        <a:lnTo>
                          <a:pt x="3" y="12"/>
                        </a:lnTo>
                        <a:lnTo>
                          <a:pt x="1" y="16"/>
                        </a:lnTo>
                        <a:lnTo>
                          <a:pt x="0" y="20"/>
                        </a:lnTo>
                        <a:lnTo>
                          <a:pt x="0" y="313"/>
                        </a:lnTo>
                        <a:lnTo>
                          <a:pt x="1" y="317"/>
                        </a:lnTo>
                        <a:lnTo>
                          <a:pt x="3" y="321"/>
                        </a:lnTo>
                        <a:lnTo>
                          <a:pt x="7" y="324"/>
                        </a:lnTo>
                        <a:lnTo>
                          <a:pt x="12" y="327"/>
                        </a:lnTo>
                        <a:lnTo>
                          <a:pt x="19" y="330"/>
                        </a:lnTo>
                        <a:lnTo>
                          <a:pt x="26" y="331"/>
                        </a:lnTo>
                        <a:lnTo>
                          <a:pt x="42" y="333"/>
                        </a:lnTo>
                        <a:lnTo>
                          <a:pt x="58" y="331"/>
                        </a:lnTo>
                        <a:lnTo>
                          <a:pt x="65" y="330"/>
                        </a:lnTo>
                        <a:lnTo>
                          <a:pt x="72" y="327"/>
                        </a:lnTo>
                        <a:lnTo>
                          <a:pt x="77" y="324"/>
                        </a:lnTo>
                        <a:lnTo>
                          <a:pt x="81" y="321"/>
                        </a:lnTo>
                        <a:lnTo>
                          <a:pt x="83" y="317"/>
                        </a:lnTo>
                        <a:lnTo>
                          <a:pt x="84" y="313"/>
                        </a:lnTo>
                        <a:lnTo>
                          <a:pt x="84" y="20"/>
                        </a:lnTo>
                        <a:lnTo>
                          <a:pt x="83" y="16"/>
                        </a:lnTo>
                        <a:lnTo>
                          <a:pt x="81" y="12"/>
                        </a:lnTo>
                        <a:lnTo>
                          <a:pt x="77" y="9"/>
                        </a:lnTo>
                        <a:lnTo>
                          <a:pt x="72" y="6"/>
                        </a:lnTo>
                        <a:lnTo>
                          <a:pt x="65" y="3"/>
                        </a:lnTo>
                        <a:lnTo>
                          <a:pt x="58" y="2"/>
                        </a:lnTo>
                        <a:lnTo>
                          <a:pt x="42" y="0"/>
                        </a:lnTo>
                        <a:close/>
                      </a:path>
                    </a:pathLst>
                  </a:custGeom>
                  <a:solidFill>
                    <a:srgbClr val="849FA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3916" name="Freeform 355"/>
                  <p:cNvSpPr>
                    <a:spLocks/>
                  </p:cNvSpPr>
                  <p:nvPr/>
                </p:nvSpPr>
                <p:spPr bwMode="auto">
                  <a:xfrm>
                    <a:off x="1998" y="1929"/>
                    <a:ext cx="80" cy="321"/>
                  </a:xfrm>
                  <a:custGeom>
                    <a:avLst/>
                    <a:gdLst>
                      <a:gd name="T0" fmla="*/ 40 w 80"/>
                      <a:gd name="T1" fmla="*/ 0 h 321"/>
                      <a:gd name="T2" fmla="*/ 25 w 80"/>
                      <a:gd name="T3" fmla="*/ 1 h 321"/>
                      <a:gd name="T4" fmla="*/ 18 w 80"/>
                      <a:gd name="T5" fmla="*/ 3 h 321"/>
                      <a:gd name="T6" fmla="*/ 12 w 80"/>
                      <a:gd name="T7" fmla="*/ 5 h 321"/>
                      <a:gd name="T8" fmla="*/ 7 w 80"/>
                      <a:gd name="T9" fmla="*/ 8 h 321"/>
                      <a:gd name="T10" fmla="*/ 3 w 80"/>
                      <a:gd name="T11" fmla="*/ 11 h 321"/>
                      <a:gd name="T12" fmla="*/ 1 w 80"/>
                      <a:gd name="T13" fmla="*/ 15 h 321"/>
                      <a:gd name="T14" fmla="*/ 0 w 80"/>
                      <a:gd name="T15" fmla="*/ 19 h 321"/>
                      <a:gd name="T16" fmla="*/ 0 w 80"/>
                      <a:gd name="T17" fmla="*/ 302 h 321"/>
                      <a:gd name="T18" fmla="*/ 1 w 80"/>
                      <a:gd name="T19" fmla="*/ 306 h 321"/>
                      <a:gd name="T20" fmla="*/ 3 w 80"/>
                      <a:gd name="T21" fmla="*/ 310 h 321"/>
                      <a:gd name="T22" fmla="*/ 7 w 80"/>
                      <a:gd name="T23" fmla="*/ 313 h 321"/>
                      <a:gd name="T24" fmla="*/ 12 w 80"/>
                      <a:gd name="T25" fmla="*/ 316 h 321"/>
                      <a:gd name="T26" fmla="*/ 18 w 80"/>
                      <a:gd name="T27" fmla="*/ 318 h 321"/>
                      <a:gd name="T28" fmla="*/ 25 w 80"/>
                      <a:gd name="T29" fmla="*/ 320 h 321"/>
                      <a:gd name="T30" fmla="*/ 40 w 80"/>
                      <a:gd name="T31" fmla="*/ 321 h 321"/>
                      <a:gd name="T32" fmla="*/ 56 w 80"/>
                      <a:gd name="T33" fmla="*/ 320 h 321"/>
                      <a:gd name="T34" fmla="*/ 62 w 80"/>
                      <a:gd name="T35" fmla="*/ 318 h 321"/>
                      <a:gd name="T36" fmla="*/ 68 w 80"/>
                      <a:gd name="T37" fmla="*/ 316 h 321"/>
                      <a:gd name="T38" fmla="*/ 73 w 80"/>
                      <a:gd name="T39" fmla="*/ 313 h 321"/>
                      <a:gd name="T40" fmla="*/ 77 w 80"/>
                      <a:gd name="T41" fmla="*/ 310 h 321"/>
                      <a:gd name="T42" fmla="*/ 79 w 80"/>
                      <a:gd name="T43" fmla="*/ 306 h 321"/>
                      <a:gd name="T44" fmla="*/ 80 w 80"/>
                      <a:gd name="T45" fmla="*/ 302 h 321"/>
                      <a:gd name="T46" fmla="*/ 80 w 80"/>
                      <a:gd name="T47" fmla="*/ 19 h 321"/>
                      <a:gd name="T48" fmla="*/ 79 w 80"/>
                      <a:gd name="T49" fmla="*/ 15 h 321"/>
                      <a:gd name="T50" fmla="*/ 77 w 80"/>
                      <a:gd name="T51" fmla="*/ 11 h 321"/>
                      <a:gd name="T52" fmla="*/ 73 w 80"/>
                      <a:gd name="T53" fmla="*/ 8 h 321"/>
                      <a:gd name="T54" fmla="*/ 68 w 80"/>
                      <a:gd name="T55" fmla="*/ 5 h 321"/>
                      <a:gd name="T56" fmla="*/ 62 w 80"/>
                      <a:gd name="T57" fmla="*/ 3 h 321"/>
                      <a:gd name="T58" fmla="*/ 56 w 80"/>
                      <a:gd name="T59" fmla="*/ 1 h 321"/>
                      <a:gd name="T60" fmla="*/ 40 w 80"/>
                      <a:gd name="T61" fmla="*/ 0 h 321"/>
                      <a:gd name="T62" fmla="*/ 40 w 80"/>
                      <a:gd name="T63" fmla="*/ 0 h 321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80"/>
                      <a:gd name="T97" fmla="*/ 0 h 321"/>
                      <a:gd name="T98" fmla="*/ 80 w 80"/>
                      <a:gd name="T99" fmla="*/ 321 h 321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80" h="321">
                        <a:moveTo>
                          <a:pt x="40" y="0"/>
                        </a:moveTo>
                        <a:lnTo>
                          <a:pt x="25" y="1"/>
                        </a:lnTo>
                        <a:lnTo>
                          <a:pt x="18" y="3"/>
                        </a:lnTo>
                        <a:lnTo>
                          <a:pt x="12" y="5"/>
                        </a:lnTo>
                        <a:lnTo>
                          <a:pt x="7" y="8"/>
                        </a:lnTo>
                        <a:lnTo>
                          <a:pt x="3" y="11"/>
                        </a:lnTo>
                        <a:lnTo>
                          <a:pt x="1" y="15"/>
                        </a:lnTo>
                        <a:lnTo>
                          <a:pt x="0" y="19"/>
                        </a:lnTo>
                        <a:lnTo>
                          <a:pt x="0" y="302"/>
                        </a:lnTo>
                        <a:lnTo>
                          <a:pt x="1" y="306"/>
                        </a:lnTo>
                        <a:lnTo>
                          <a:pt x="3" y="310"/>
                        </a:lnTo>
                        <a:lnTo>
                          <a:pt x="7" y="313"/>
                        </a:lnTo>
                        <a:lnTo>
                          <a:pt x="12" y="316"/>
                        </a:lnTo>
                        <a:lnTo>
                          <a:pt x="18" y="318"/>
                        </a:lnTo>
                        <a:lnTo>
                          <a:pt x="25" y="320"/>
                        </a:lnTo>
                        <a:lnTo>
                          <a:pt x="40" y="321"/>
                        </a:lnTo>
                        <a:lnTo>
                          <a:pt x="56" y="320"/>
                        </a:lnTo>
                        <a:lnTo>
                          <a:pt x="62" y="318"/>
                        </a:lnTo>
                        <a:lnTo>
                          <a:pt x="68" y="316"/>
                        </a:lnTo>
                        <a:lnTo>
                          <a:pt x="73" y="313"/>
                        </a:lnTo>
                        <a:lnTo>
                          <a:pt x="77" y="310"/>
                        </a:lnTo>
                        <a:lnTo>
                          <a:pt x="79" y="306"/>
                        </a:lnTo>
                        <a:lnTo>
                          <a:pt x="80" y="302"/>
                        </a:lnTo>
                        <a:lnTo>
                          <a:pt x="80" y="19"/>
                        </a:lnTo>
                        <a:lnTo>
                          <a:pt x="79" y="15"/>
                        </a:lnTo>
                        <a:lnTo>
                          <a:pt x="77" y="11"/>
                        </a:lnTo>
                        <a:lnTo>
                          <a:pt x="73" y="8"/>
                        </a:lnTo>
                        <a:lnTo>
                          <a:pt x="68" y="5"/>
                        </a:lnTo>
                        <a:lnTo>
                          <a:pt x="62" y="3"/>
                        </a:lnTo>
                        <a:lnTo>
                          <a:pt x="56" y="1"/>
                        </a:lnTo>
                        <a:lnTo>
                          <a:pt x="40" y="0"/>
                        </a:lnTo>
                        <a:close/>
                      </a:path>
                    </a:pathLst>
                  </a:custGeom>
                  <a:solidFill>
                    <a:srgbClr val="87A2A4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3917" name="Freeform 356"/>
                  <p:cNvSpPr>
                    <a:spLocks/>
                  </p:cNvSpPr>
                  <p:nvPr/>
                </p:nvSpPr>
                <p:spPr bwMode="auto">
                  <a:xfrm>
                    <a:off x="1999" y="1934"/>
                    <a:ext cx="78" cy="311"/>
                  </a:xfrm>
                  <a:custGeom>
                    <a:avLst/>
                    <a:gdLst>
                      <a:gd name="T0" fmla="*/ 39 w 78"/>
                      <a:gd name="T1" fmla="*/ 0 h 311"/>
                      <a:gd name="T2" fmla="*/ 24 w 78"/>
                      <a:gd name="T3" fmla="*/ 1 h 311"/>
                      <a:gd name="T4" fmla="*/ 17 w 78"/>
                      <a:gd name="T5" fmla="*/ 3 h 311"/>
                      <a:gd name="T6" fmla="*/ 11 w 78"/>
                      <a:gd name="T7" fmla="*/ 5 h 311"/>
                      <a:gd name="T8" fmla="*/ 7 w 78"/>
                      <a:gd name="T9" fmla="*/ 8 h 311"/>
                      <a:gd name="T10" fmla="*/ 3 w 78"/>
                      <a:gd name="T11" fmla="*/ 11 h 311"/>
                      <a:gd name="T12" fmla="*/ 1 w 78"/>
                      <a:gd name="T13" fmla="*/ 14 h 311"/>
                      <a:gd name="T14" fmla="*/ 0 w 78"/>
                      <a:gd name="T15" fmla="*/ 18 h 311"/>
                      <a:gd name="T16" fmla="*/ 0 w 78"/>
                      <a:gd name="T17" fmla="*/ 293 h 311"/>
                      <a:gd name="T18" fmla="*/ 1 w 78"/>
                      <a:gd name="T19" fmla="*/ 297 h 311"/>
                      <a:gd name="T20" fmla="*/ 3 w 78"/>
                      <a:gd name="T21" fmla="*/ 300 h 311"/>
                      <a:gd name="T22" fmla="*/ 7 w 78"/>
                      <a:gd name="T23" fmla="*/ 303 h 311"/>
                      <a:gd name="T24" fmla="*/ 11 w 78"/>
                      <a:gd name="T25" fmla="*/ 306 h 311"/>
                      <a:gd name="T26" fmla="*/ 17 w 78"/>
                      <a:gd name="T27" fmla="*/ 308 h 311"/>
                      <a:gd name="T28" fmla="*/ 24 w 78"/>
                      <a:gd name="T29" fmla="*/ 310 h 311"/>
                      <a:gd name="T30" fmla="*/ 39 w 78"/>
                      <a:gd name="T31" fmla="*/ 311 h 311"/>
                      <a:gd name="T32" fmla="*/ 54 w 78"/>
                      <a:gd name="T33" fmla="*/ 310 h 311"/>
                      <a:gd name="T34" fmla="*/ 61 w 78"/>
                      <a:gd name="T35" fmla="*/ 308 h 311"/>
                      <a:gd name="T36" fmla="*/ 67 w 78"/>
                      <a:gd name="T37" fmla="*/ 306 h 311"/>
                      <a:gd name="T38" fmla="*/ 71 w 78"/>
                      <a:gd name="T39" fmla="*/ 303 h 311"/>
                      <a:gd name="T40" fmla="*/ 75 w 78"/>
                      <a:gd name="T41" fmla="*/ 300 h 311"/>
                      <a:gd name="T42" fmla="*/ 77 w 78"/>
                      <a:gd name="T43" fmla="*/ 297 h 311"/>
                      <a:gd name="T44" fmla="*/ 78 w 78"/>
                      <a:gd name="T45" fmla="*/ 293 h 311"/>
                      <a:gd name="T46" fmla="*/ 78 w 78"/>
                      <a:gd name="T47" fmla="*/ 18 h 311"/>
                      <a:gd name="T48" fmla="*/ 77 w 78"/>
                      <a:gd name="T49" fmla="*/ 14 h 311"/>
                      <a:gd name="T50" fmla="*/ 75 w 78"/>
                      <a:gd name="T51" fmla="*/ 11 h 311"/>
                      <a:gd name="T52" fmla="*/ 71 w 78"/>
                      <a:gd name="T53" fmla="*/ 8 h 311"/>
                      <a:gd name="T54" fmla="*/ 67 w 78"/>
                      <a:gd name="T55" fmla="*/ 5 h 311"/>
                      <a:gd name="T56" fmla="*/ 61 w 78"/>
                      <a:gd name="T57" fmla="*/ 3 h 311"/>
                      <a:gd name="T58" fmla="*/ 54 w 78"/>
                      <a:gd name="T59" fmla="*/ 1 h 311"/>
                      <a:gd name="T60" fmla="*/ 39 w 78"/>
                      <a:gd name="T61" fmla="*/ 0 h 311"/>
                      <a:gd name="T62" fmla="*/ 39 w 78"/>
                      <a:gd name="T63" fmla="*/ 0 h 311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78"/>
                      <a:gd name="T97" fmla="*/ 0 h 311"/>
                      <a:gd name="T98" fmla="*/ 78 w 78"/>
                      <a:gd name="T99" fmla="*/ 311 h 311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78" h="311">
                        <a:moveTo>
                          <a:pt x="39" y="0"/>
                        </a:moveTo>
                        <a:lnTo>
                          <a:pt x="24" y="1"/>
                        </a:lnTo>
                        <a:lnTo>
                          <a:pt x="17" y="3"/>
                        </a:lnTo>
                        <a:lnTo>
                          <a:pt x="11" y="5"/>
                        </a:lnTo>
                        <a:lnTo>
                          <a:pt x="7" y="8"/>
                        </a:lnTo>
                        <a:lnTo>
                          <a:pt x="3" y="11"/>
                        </a:lnTo>
                        <a:lnTo>
                          <a:pt x="1" y="14"/>
                        </a:lnTo>
                        <a:lnTo>
                          <a:pt x="0" y="18"/>
                        </a:lnTo>
                        <a:lnTo>
                          <a:pt x="0" y="293"/>
                        </a:lnTo>
                        <a:lnTo>
                          <a:pt x="1" y="297"/>
                        </a:lnTo>
                        <a:lnTo>
                          <a:pt x="3" y="300"/>
                        </a:lnTo>
                        <a:lnTo>
                          <a:pt x="7" y="303"/>
                        </a:lnTo>
                        <a:lnTo>
                          <a:pt x="11" y="306"/>
                        </a:lnTo>
                        <a:lnTo>
                          <a:pt x="17" y="308"/>
                        </a:lnTo>
                        <a:lnTo>
                          <a:pt x="24" y="310"/>
                        </a:lnTo>
                        <a:lnTo>
                          <a:pt x="39" y="311"/>
                        </a:lnTo>
                        <a:lnTo>
                          <a:pt x="54" y="310"/>
                        </a:lnTo>
                        <a:lnTo>
                          <a:pt x="61" y="308"/>
                        </a:lnTo>
                        <a:lnTo>
                          <a:pt x="67" y="306"/>
                        </a:lnTo>
                        <a:lnTo>
                          <a:pt x="71" y="303"/>
                        </a:lnTo>
                        <a:lnTo>
                          <a:pt x="75" y="300"/>
                        </a:lnTo>
                        <a:lnTo>
                          <a:pt x="77" y="297"/>
                        </a:lnTo>
                        <a:lnTo>
                          <a:pt x="78" y="293"/>
                        </a:lnTo>
                        <a:lnTo>
                          <a:pt x="78" y="18"/>
                        </a:lnTo>
                        <a:lnTo>
                          <a:pt x="77" y="14"/>
                        </a:lnTo>
                        <a:lnTo>
                          <a:pt x="75" y="11"/>
                        </a:lnTo>
                        <a:lnTo>
                          <a:pt x="71" y="8"/>
                        </a:lnTo>
                        <a:lnTo>
                          <a:pt x="67" y="5"/>
                        </a:lnTo>
                        <a:lnTo>
                          <a:pt x="61" y="3"/>
                        </a:lnTo>
                        <a:lnTo>
                          <a:pt x="54" y="1"/>
                        </a:lnTo>
                        <a:lnTo>
                          <a:pt x="39" y="0"/>
                        </a:lnTo>
                        <a:close/>
                      </a:path>
                    </a:pathLst>
                  </a:custGeom>
                  <a:solidFill>
                    <a:srgbClr val="8AA6A8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3918" name="Freeform 357"/>
                  <p:cNvSpPr>
                    <a:spLocks/>
                  </p:cNvSpPr>
                  <p:nvPr/>
                </p:nvSpPr>
                <p:spPr bwMode="auto">
                  <a:xfrm>
                    <a:off x="2001" y="1940"/>
                    <a:ext cx="74" cy="299"/>
                  </a:xfrm>
                  <a:custGeom>
                    <a:avLst/>
                    <a:gdLst>
                      <a:gd name="T0" fmla="*/ 37 w 74"/>
                      <a:gd name="T1" fmla="*/ 0 h 299"/>
                      <a:gd name="T2" fmla="*/ 22 w 74"/>
                      <a:gd name="T3" fmla="*/ 1 h 299"/>
                      <a:gd name="T4" fmla="*/ 11 w 74"/>
                      <a:gd name="T5" fmla="*/ 5 h 299"/>
                      <a:gd name="T6" fmla="*/ 6 w 74"/>
                      <a:gd name="T7" fmla="*/ 8 h 299"/>
                      <a:gd name="T8" fmla="*/ 3 w 74"/>
                      <a:gd name="T9" fmla="*/ 11 h 299"/>
                      <a:gd name="T10" fmla="*/ 1 w 74"/>
                      <a:gd name="T11" fmla="*/ 14 h 299"/>
                      <a:gd name="T12" fmla="*/ 0 w 74"/>
                      <a:gd name="T13" fmla="*/ 18 h 299"/>
                      <a:gd name="T14" fmla="*/ 0 w 74"/>
                      <a:gd name="T15" fmla="*/ 281 h 299"/>
                      <a:gd name="T16" fmla="*/ 1 w 74"/>
                      <a:gd name="T17" fmla="*/ 285 h 299"/>
                      <a:gd name="T18" fmla="*/ 3 w 74"/>
                      <a:gd name="T19" fmla="*/ 288 h 299"/>
                      <a:gd name="T20" fmla="*/ 6 w 74"/>
                      <a:gd name="T21" fmla="*/ 291 h 299"/>
                      <a:gd name="T22" fmla="*/ 11 w 74"/>
                      <a:gd name="T23" fmla="*/ 294 h 299"/>
                      <a:gd name="T24" fmla="*/ 22 w 74"/>
                      <a:gd name="T25" fmla="*/ 298 h 299"/>
                      <a:gd name="T26" fmla="*/ 37 w 74"/>
                      <a:gd name="T27" fmla="*/ 299 h 299"/>
                      <a:gd name="T28" fmla="*/ 52 w 74"/>
                      <a:gd name="T29" fmla="*/ 298 h 299"/>
                      <a:gd name="T30" fmla="*/ 63 w 74"/>
                      <a:gd name="T31" fmla="*/ 294 h 299"/>
                      <a:gd name="T32" fmla="*/ 68 w 74"/>
                      <a:gd name="T33" fmla="*/ 291 h 299"/>
                      <a:gd name="T34" fmla="*/ 71 w 74"/>
                      <a:gd name="T35" fmla="*/ 288 h 299"/>
                      <a:gd name="T36" fmla="*/ 73 w 74"/>
                      <a:gd name="T37" fmla="*/ 285 h 299"/>
                      <a:gd name="T38" fmla="*/ 74 w 74"/>
                      <a:gd name="T39" fmla="*/ 281 h 299"/>
                      <a:gd name="T40" fmla="*/ 74 w 74"/>
                      <a:gd name="T41" fmla="*/ 18 h 299"/>
                      <a:gd name="T42" fmla="*/ 73 w 74"/>
                      <a:gd name="T43" fmla="*/ 14 h 299"/>
                      <a:gd name="T44" fmla="*/ 71 w 74"/>
                      <a:gd name="T45" fmla="*/ 11 h 299"/>
                      <a:gd name="T46" fmla="*/ 68 w 74"/>
                      <a:gd name="T47" fmla="*/ 8 h 299"/>
                      <a:gd name="T48" fmla="*/ 63 w 74"/>
                      <a:gd name="T49" fmla="*/ 5 h 299"/>
                      <a:gd name="T50" fmla="*/ 52 w 74"/>
                      <a:gd name="T51" fmla="*/ 1 h 299"/>
                      <a:gd name="T52" fmla="*/ 37 w 74"/>
                      <a:gd name="T53" fmla="*/ 0 h 299"/>
                      <a:gd name="T54" fmla="*/ 37 w 74"/>
                      <a:gd name="T55" fmla="*/ 0 h 299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w 74"/>
                      <a:gd name="T85" fmla="*/ 0 h 299"/>
                      <a:gd name="T86" fmla="*/ 74 w 74"/>
                      <a:gd name="T87" fmla="*/ 299 h 299"/>
                    </a:gdLst>
                    <a:ahLst/>
                    <a:cxnLst>
                      <a:cxn ang="T56">
                        <a:pos x="T0" y="T1"/>
                      </a:cxn>
                      <a:cxn ang="T57">
                        <a:pos x="T2" y="T3"/>
                      </a:cxn>
                      <a:cxn ang="T58">
                        <a:pos x="T4" y="T5"/>
                      </a:cxn>
                      <a:cxn ang="T59">
                        <a:pos x="T6" y="T7"/>
                      </a:cxn>
                      <a:cxn ang="T60">
                        <a:pos x="T8" y="T9"/>
                      </a:cxn>
                      <a:cxn ang="T61">
                        <a:pos x="T10" y="T11"/>
                      </a:cxn>
                      <a:cxn ang="T62">
                        <a:pos x="T12" y="T13"/>
                      </a:cxn>
                      <a:cxn ang="T63">
                        <a:pos x="T14" y="T15"/>
                      </a:cxn>
                      <a:cxn ang="T64">
                        <a:pos x="T16" y="T17"/>
                      </a:cxn>
                      <a:cxn ang="T65">
                        <a:pos x="T18" y="T19"/>
                      </a:cxn>
                      <a:cxn ang="T66">
                        <a:pos x="T20" y="T21"/>
                      </a:cxn>
                      <a:cxn ang="T67">
                        <a:pos x="T22" y="T23"/>
                      </a:cxn>
                      <a:cxn ang="T68">
                        <a:pos x="T24" y="T25"/>
                      </a:cxn>
                      <a:cxn ang="T69">
                        <a:pos x="T26" y="T27"/>
                      </a:cxn>
                      <a:cxn ang="T70">
                        <a:pos x="T28" y="T29"/>
                      </a:cxn>
                      <a:cxn ang="T71">
                        <a:pos x="T30" y="T31"/>
                      </a:cxn>
                      <a:cxn ang="T72">
                        <a:pos x="T32" y="T33"/>
                      </a:cxn>
                      <a:cxn ang="T73">
                        <a:pos x="T34" y="T35"/>
                      </a:cxn>
                      <a:cxn ang="T74">
                        <a:pos x="T36" y="T37"/>
                      </a:cxn>
                      <a:cxn ang="T75">
                        <a:pos x="T38" y="T39"/>
                      </a:cxn>
                      <a:cxn ang="T76">
                        <a:pos x="T40" y="T41"/>
                      </a:cxn>
                      <a:cxn ang="T77">
                        <a:pos x="T42" y="T43"/>
                      </a:cxn>
                      <a:cxn ang="T78">
                        <a:pos x="T44" y="T45"/>
                      </a:cxn>
                      <a:cxn ang="T79">
                        <a:pos x="T46" y="T47"/>
                      </a:cxn>
                      <a:cxn ang="T80">
                        <a:pos x="T48" y="T49"/>
                      </a:cxn>
                      <a:cxn ang="T81">
                        <a:pos x="T50" y="T51"/>
                      </a:cxn>
                      <a:cxn ang="T82">
                        <a:pos x="T52" y="T53"/>
                      </a:cxn>
                      <a:cxn ang="T83">
                        <a:pos x="T54" y="T55"/>
                      </a:cxn>
                    </a:cxnLst>
                    <a:rect l="T84" t="T85" r="T86" b="T87"/>
                    <a:pathLst>
                      <a:path w="74" h="299">
                        <a:moveTo>
                          <a:pt x="37" y="0"/>
                        </a:moveTo>
                        <a:lnTo>
                          <a:pt x="22" y="1"/>
                        </a:lnTo>
                        <a:lnTo>
                          <a:pt x="11" y="5"/>
                        </a:lnTo>
                        <a:lnTo>
                          <a:pt x="6" y="8"/>
                        </a:lnTo>
                        <a:lnTo>
                          <a:pt x="3" y="11"/>
                        </a:lnTo>
                        <a:lnTo>
                          <a:pt x="1" y="14"/>
                        </a:lnTo>
                        <a:lnTo>
                          <a:pt x="0" y="18"/>
                        </a:lnTo>
                        <a:lnTo>
                          <a:pt x="0" y="281"/>
                        </a:lnTo>
                        <a:lnTo>
                          <a:pt x="1" y="285"/>
                        </a:lnTo>
                        <a:lnTo>
                          <a:pt x="3" y="288"/>
                        </a:lnTo>
                        <a:lnTo>
                          <a:pt x="6" y="291"/>
                        </a:lnTo>
                        <a:lnTo>
                          <a:pt x="11" y="294"/>
                        </a:lnTo>
                        <a:lnTo>
                          <a:pt x="22" y="298"/>
                        </a:lnTo>
                        <a:lnTo>
                          <a:pt x="37" y="299"/>
                        </a:lnTo>
                        <a:lnTo>
                          <a:pt x="52" y="298"/>
                        </a:lnTo>
                        <a:lnTo>
                          <a:pt x="63" y="294"/>
                        </a:lnTo>
                        <a:lnTo>
                          <a:pt x="68" y="291"/>
                        </a:lnTo>
                        <a:lnTo>
                          <a:pt x="71" y="288"/>
                        </a:lnTo>
                        <a:lnTo>
                          <a:pt x="73" y="285"/>
                        </a:lnTo>
                        <a:lnTo>
                          <a:pt x="74" y="281"/>
                        </a:lnTo>
                        <a:lnTo>
                          <a:pt x="74" y="18"/>
                        </a:lnTo>
                        <a:lnTo>
                          <a:pt x="73" y="14"/>
                        </a:lnTo>
                        <a:lnTo>
                          <a:pt x="71" y="11"/>
                        </a:lnTo>
                        <a:lnTo>
                          <a:pt x="68" y="8"/>
                        </a:lnTo>
                        <a:lnTo>
                          <a:pt x="63" y="5"/>
                        </a:lnTo>
                        <a:lnTo>
                          <a:pt x="52" y="1"/>
                        </a:lnTo>
                        <a:lnTo>
                          <a:pt x="37" y="0"/>
                        </a:lnTo>
                        <a:close/>
                      </a:path>
                    </a:pathLst>
                  </a:custGeom>
                  <a:solidFill>
                    <a:srgbClr val="8EAAA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3919" name="Freeform 358"/>
                  <p:cNvSpPr>
                    <a:spLocks/>
                  </p:cNvSpPr>
                  <p:nvPr/>
                </p:nvSpPr>
                <p:spPr bwMode="auto">
                  <a:xfrm>
                    <a:off x="2002" y="1946"/>
                    <a:ext cx="72" cy="287"/>
                  </a:xfrm>
                  <a:custGeom>
                    <a:avLst/>
                    <a:gdLst>
                      <a:gd name="T0" fmla="*/ 36 w 72"/>
                      <a:gd name="T1" fmla="*/ 0 h 287"/>
                      <a:gd name="T2" fmla="*/ 22 w 72"/>
                      <a:gd name="T3" fmla="*/ 1 h 287"/>
                      <a:gd name="T4" fmla="*/ 11 w 72"/>
                      <a:gd name="T5" fmla="*/ 5 h 287"/>
                      <a:gd name="T6" fmla="*/ 6 w 72"/>
                      <a:gd name="T7" fmla="*/ 8 h 287"/>
                      <a:gd name="T8" fmla="*/ 3 w 72"/>
                      <a:gd name="T9" fmla="*/ 11 h 287"/>
                      <a:gd name="T10" fmla="*/ 1 w 72"/>
                      <a:gd name="T11" fmla="*/ 14 h 287"/>
                      <a:gd name="T12" fmla="*/ 0 w 72"/>
                      <a:gd name="T13" fmla="*/ 17 h 287"/>
                      <a:gd name="T14" fmla="*/ 0 w 72"/>
                      <a:gd name="T15" fmla="*/ 270 h 287"/>
                      <a:gd name="T16" fmla="*/ 1 w 72"/>
                      <a:gd name="T17" fmla="*/ 274 h 287"/>
                      <a:gd name="T18" fmla="*/ 3 w 72"/>
                      <a:gd name="T19" fmla="*/ 277 h 287"/>
                      <a:gd name="T20" fmla="*/ 6 w 72"/>
                      <a:gd name="T21" fmla="*/ 280 h 287"/>
                      <a:gd name="T22" fmla="*/ 11 w 72"/>
                      <a:gd name="T23" fmla="*/ 282 h 287"/>
                      <a:gd name="T24" fmla="*/ 22 w 72"/>
                      <a:gd name="T25" fmla="*/ 286 h 287"/>
                      <a:gd name="T26" fmla="*/ 36 w 72"/>
                      <a:gd name="T27" fmla="*/ 287 h 287"/>
                      <a:gd name="T28" fmla="*/ 50 w 72"/>
                      <a:gd name="T29" fmla="*/ 286 h 287"/>
                      <a:gd name="T30" fmla="*/ 62 w 72"/>
                      <a:gd name="T31" fmla="*/ 282 h 287"/>
                      <a:gd name="T32" fmla="*/ 66 w 72"/>
                      <a:gd name="T33" fmla="*/ 280 h 287"/>
                      <a:gd name="T34" fmla="*/ 69 w 72"/>
                      <a:gd name="T35" fmla="*/ 277 h 287"/>
                      <a:gd name="T36" fmla="*/ 71 w 72"/>
                      <a:gd name="T37" fmla="*/ 274 h 287"/>
                      <a:gd name="T38" fmla="*/ 72 w 72"/>
                      <a:gd name="T39" fmla="*/ 270 h 287"/>
                      <a:gd name="T40" fmla="*/ 72 w 72"/>
                      <a:gd name="T41" fmla="*/ 17 h 287"/>
                      <a:gd name="T42" fmla="*/ 71 w 72"/>
                      <a:gd name="T43" fmla="*/ 14 h 287"/>
                      <a:gd name="T44" fmla="*/ 69 w 72"/>
                      <a:gd name="T45" fmla="*/ 11 h 287"/>
                      <a:gd name="T46" fmla="*/ 66 w 72"/>
                      <a:gd name="T47" fmla="*/ 8 h 287"/>
                      <a:gd name="T48" fmla="*/ 62 w 72"/>
                      <a:gd name="T49" fmla="*/ 5 h 287"/>
                      <a:gd name="T50" fmla="*/ 50 w 72"/>
                      <a:gd name="T51" fmla="*/ 1 h 287"/>
                      <a:gd name="T52" fmla="*/ 36 w 72"/>
                      <a:gd name="T53" fmla="*/ 0 h 287"/>
                      <a:gd name="T54" fmla="*/ 36 w 72"/>
                      <a:gd name="T55" fmla="*/ 0 h 287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w 72"/>
                      <a:gd name="T85" fmla="*/ 0 h 287"/>
                      <a:gd name="T86" fmla="*/ 72 w 72"/>
                      <a:gd name="T87" fmla="*/ 287 h 287"/>
                    </a:gdLst>
                    <a:ahLst/>
                    <a:cxnLst>
                      <a:cxn ang="T56">
                        <a:pos x="T0" y="T1"/>
                      </a:cxn>
                      <a:cxn ang="T57">
                        <a:pos x="T2" y="T3"/>
                      </a:cxn>
                      <a:cxn ang="T58">
                        <a:pos x="T4" y="T5"/>
                      </a:cxn>
                      <a:cxn ang="T59">
                        <a:pos x="T6" y="T7"/>
                      </a:cxn>
                      <a:cxn ang="T60">
                        <a:pos x="T8" y="T9"/>
                      </a:cxn>
                      <a:cxn ang="T61">
                        <a:pos x="T10" y="T11"/>
                      </a:cxn>
                      <a:cxn ang="T62">
                        <a:pos x="T12" y="T13"/>
                      </a:cxn>
                      <a:cxn ang="T63">
                        <a:pos x="T14" y="T15"/>
                      </a:cxn>
                      <a:cxn ang="T64">
                        <a:pos x="T16" y="T17"/>
                      </a:cxn>
                      <a:cxn ang="T65">
                        <a:pos x="T18" y="T19"/>
                      </a:cxn>
                      <a:cxn ang="T66">
                        <a:pos x="T20" y="T21"/>
                      </a:cxn>
                      <a:cxn ang="T67">
                        <a:pos x="T22" y="T23"/>
                      </a:cxn>
                      <a:cxn ang="T68">
                        <a:pos x="T24" y="T25"/>
                      </a:cxn>
                      <a:cxn ang="T69">
                        <a:pos x="T26" y="T27"/>
                      </a:cxn>
                      <a:cxn ang="T70">
                        <a:pos x="T28" y="T29"/>
                      </a:cxn>
                      <a:cxn ang="T71">
                        <a:pos x="T30" y="T31"/>
                      </a:cxn>
                      <a:cxn ang="T72">
                        <a:pos x="T32" y="T33"/>
                      </a:cxn>
                      <a:cxn ang="T73">
                        <a:pos x="T34" y="T35"/>
                      </a:cxn>
                      <a:cxn ang="T74">
                        <a:pos x="T36" y="T37"/>
                      </a:cxn>
                      <a:cxn ang="T75">
                        <a:pos x="T38" y="T39"/>
                      </a:cxn>
                      <a:cxn ang="T76">
                        <a:pos x="T40" y="T41"/>
                      </a:cxn>
                      <a:cxn ang="T77">
                        <a:pos x="T42" y="T43"/>
                      </a:cxn>
                      <a:cxn ang="T78">
                        <a:pos x="T44" y="T45"/>
                      </a:cxn>
                      <a:cxn ang="T79">
                        <a:pos x="T46" y="T47"/>
                      </a:cxn>
                      <a:cxn ang="T80">
                        <a:pos x="T48" y="T49"/>
                      </a:cxn>
                      <a:cxn ang="T81">
                        <a:pos x="T50" y="T51"/>
                      </a:cxn>
                      <a:cxn ang="T82">
                        <a:pos x="T52" y="T53"/>
                      </a:cxn>
                      <a:cxn ang="T83">
                        <a:pos x="T54" y="T55"/>
                      </a:cxn>
                    </a:cxnLst>
                    <a:rect l="T84" t="T85" r="T86" b="T87"/>
                    <a:pathLst>
                      <a:path w="72" h="287">
                        <a:moveTo>
                          <a:pt x="36" y="0"/>
                        </a:moveTo>
                        <a:lnTo>
                          <a:pt x="22" y="1"/>
                        </a:lnTo>
                        <a:lnTo>
                          <a:pt x="11" y="5"/>
                        </a:lnTo>
                        <a:lnTo>
                          <a:pt x="6" y="8"/>
                        </a:lnTo>
                        <a:lnTo>
                          <a:pt x="3" y="11"/>
                        </a:lnTo>
                        <a:lnTo>
                          <a:pt x="1" y="14"/>
                        </a:lnTo>
                        <a:lnTo>
                          <a:pt x="0" y="17"/>
                        </a:lnTo>
                        <a:lnTo>
                          <a:pt x="0" y="270"/>
                        </a:lnTo>
                        <a:lnTo>
                          <a:pt x="1" y="274"/>
                        </a:lnTo>
                        <a:lnTo>
                          <a:pt x="3" y="277"/>
                        </a:lnTo>
                        <a:lnTo>
                          <a:pt x="6" y="280"/>
                        </a:lnTo>
                        <a:lnTo>
                          <a:pt x="11" y="282"/>
                        </a:lnTo>
                        <a:lnTo>
                          <a:pt x="22" y="286"/>
                        </a:lnTo>
                        <a:lnTo>
                          <a:pt x="36" y="287"/>
                        </a:lnTo>
                        <a:lnTo>
                          <a:pt x="50" y="286"/>
                        </a:lnTo>
                        <a:lnTo>
                          <a:pt x="62" y="282"/>
                        </a:lnTo>
                        <a:lnTo>
                          <a:pt x="66" y="280"/>
                        </a:lnTo>
                        <a:lnTo>
                          <a:pt x="69" y="277"/>
                        </a:lnTo>
                        <a:lnTo>
                          <a:pt x="71" y="274"/>
                        </a:lnTo>
                        <a:lnTo>
                          <a:pt x="72" y="270"/>
                        </a:lnTo>
                        <a:lnTo>
                          <a:pt x="72" y="17"/>
                        </a:lnTo>
                        <a:lnTo>
                          <a:pt x="71" y="14"/>
                        </a:lnTo>
                        <a:lnTo>
                          <a:pt x="69" y="11"/>
                        </a:lnTo>
                        <a:lnTo>
                          <a:pt x="66" y="8"/>
                        </a:lnTo>
                        <a:lnTo>
                          <a:pt x="62" y="5"/>
                        </a:lnTo>
                        <a:lnTo>
                          <a:pt x="50" y="1"/>
                        </a:lnTo>
                        <a:lnTo>
                          <a:pt x="36" y="0"/>
                        </a:lnTo>
                        <a:close/>
                      </a:path>
                    </a:pathLst>
                  </a:custGeom>
                  <a:solidFill>
                    <a:srgbClr val="91AEB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3920" name="Freeform 359"/>
                  <p:cNvSpPr>
                    <a:spLocks/>
                  </p:cNvSpPr>
                  <p:nvPr/>
                </p:nvSpPr>
                <p:spPr bwMode="auto">
                  <a:xfrm>
                    <a:off x="2003" y="1952"/>
                    <a:ext cx="70" cy="275"/>
                  </a:xfrm>
                  <a:custGeom>
                    <a:avLst/>
                    <a:gdLst>
                      <a:gd name="T0" fmla="*/ 35 w 70"/>
                      <a:gd name="T1" fmla="*/ 0 h 275"/>
                      <a:gd name="T2" fmla="*/ 22 w 70"/>
                      <a:gd name="T3" fmla="*/ 1 h 275"/>
                      <a:gd name="T4" fmla="*/ 10 w 70"/>
                      <a:gd name="T5" fmla="*/ 5 h 275"/>
                      <a:gd name="T6" fmla="*/ 6 w 70"/>
                      <a:gd name="T7" fmla="*/ 7 h 275"/>
                      <a:gd name="T8" fmla="*/ 3 w 70"/>
                      <a:gd name="T9" fmla="*/ 10 h 275"/>
                      <a:gd name="T10" fmla="*/ 1 w 70"/>
                      <a:gd name="T11" fmla="*/ 13 h 275"/>
                      <a:gd name="T12" fmla="*/ 0 w 70"/>
                      <a:gd name="T13" fmla="*/ 16 h 275"/>
                      <a:gd name="T14" fmla="*/ 0 w 70"/>
                      <a:gd name="T15" fmla="*/ 259 h 275"/>
                      <a:gd name="T16" fmla="*/ 1 w 70"/>
                      <a:gd name="T17" fmla="*/ 262 h 275"/>
                      <a:gd name="T18" fmla="*/ 3 w 70"/>
                      <a:gd name="T19" fmla="*/ 265 h 275"/>
                      <a:gd name="T20" fmla="*/ 6 w 70"/>
                      <a:gd name="T21" fmla="*/ 268 h 275"/>
                      <a:gd name="T22" fmla="*/ 10 w 70"/>
                      <a:gd name="T23" fmla="*/ 270 h 275"/>
                      <a:gd name="T24" fmla="*/ 22 w 70"/>
                      <a:gd name="T25" fmla="*/ 274 h 275"/>
                      <a:gd name="T26" fmla="*/ 35 w 70"/>
                      <a:gd name="T27" fmla="*/ 275 h 275"/>
                      <a:gd name="T28" fmla="*/ 49 w 70"/>
                      <a:gd name="T29" fmla="*/ 274 h 275"/>
                      <a:gd name="T30" fmla="*/ 60 w 70"/>
                      <a:gd name="T31" fmla="*/ 270 h 275"/>
                      <a:gd name="T32" fmla="*/ 64 w 70"/>
                      <a:gd name="T33" fmla="*/ 268 h 275"/>
                      <a:gd name="T34" fmla="*/ 67 w 70"/>
                      <a:gd name="T35" fmla="*/ 265 h 275"/>
                      <a:gd name="T36" fmla="*/ 69 w 70"/>
                      <a:gd name="T37" fmla="*/ 262 h 275"/>
                      <a:gd name="T38" fmla="*/ 70 w 70"/>
                      <a:gd name="T39" fmla="*/ 259 h 275"/>
                      <a:gd name="T40" fmla="*/ 70 w 70"/>
                      <a:gd name="T41" fmla="*/ 16 h 275"/>
                      <a:gd name="T42" fmla="*/ 69 w 70"/>
                      <a:gd name="T43" fmla="*/ 13 h 275"/>
                      <a:gd name="T44" fmla="*/ 67 w 70"/>
                      <a:gd name="T45" fmla="*/ 10 h 275"/>
                      <a:gd name="T46" fmla="*/ 64 w 70"/>
                      <a:gd name="T47" fmla="*/ 7 h 275"/>
                      <a:gd name="T48" fmla="*/ 60 w 70"/>
                      <a:gd name="T49" fmla="*/ 5 h 275"/>
                      <a:gd name="T50" fmla="*/ 49 w 70"/>
                      <a:gd name="T51" fmla="*/ 1 h 275"/>
                      <a:gd name="T52" fmla="*/ 35 w 70"/>
                      <a:gd name="T53" fmla="*/ 0 h 275"/>
                      <a:gd name="T54" fmla="*/ 35 w 70"/>
                      <a:gd name="T55" fmla="*/ 0 h 275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w 70"/>
                      <a:gd name="T85" fmla="*/ 0 h 275"/>
                      <a:gd name="T86" fmla="*/ 70 w 70"/>
                      <a:gd name="T87" fmla="*/ 275 h 275"/>
                    </a:gdLst>
                    <a:ahLst/>
                    <a:cxnLst>
                      <a:cxn ang="T56">
                        <a:pos x="T0" y="T1"/>
                      </a:cxn>
                      <a:cxn ang="T57">
                        <a:pos x="T2" y="T3"/>
                      </a:cxn>
                      <a:cxn ang="T58">
                        <a:pos x="T4" y="T5"/>
                      </a:cxn>
                      <a:cxn ang="T59">
                        <a:pos x="T6" y="T7"/>
                      </a:cxn>
                      <a:cxn ang="T60">
                        <a:pos x="T8" y="T9"/>
                      </a:cxn>
                      <a:cxn ang="T61">
                        <a:pos x="T10" y="T11"/>
                      </a:cxn>
                      <a:cxn ang="T62">
                        <a:pos x="T12" y="T13"/>
                      </a:cxn>
                      <a:cxn ang="T63">
                        <a:pos x="T14" y="T15"/>
                      </a:cxn>
                      <a:cxn ang="T64">
                        <a:pos x="T16" y="T17"/>
                      </a:cxn>
                      <a:cxn ang="T65">
                        <a:pos x="T18" y="T19"/>
                      </a:cxn>
                      <a:cxn ang="T66">
                        <a:pos x="T20" y="T21"/>
                      </a:cxn>
                      <a:cxn ang="T67">
                        <a:pos x="T22" y="T23"/>
                      </a:cxn>
                      <a:cxn ang="T68">
                        <a:pos x="T24" y="T25"/>
                      </a:cxn>
                      <a:cxn ang="T69">
                        <a:pos x="T26" y="T27"/>
                      </a:cxn>
                      <a:cxn ang="T70">
                        <a:pos x="T28" y="T29"/>
                      </a:cxn>
                      <a:cxn ang="T71">
                        <a:pos x="T30" y="T31"/>
                      </a:cxn>
                      <a:cxn ang="T72">
                        <a:pos x="T32" y="T33"/>
                      </a:cxn>
                      <a:cxn ang="T73">
                        <a:pos x="T34" y="T35"/>
                      </a:cxn>
                      <a:cxn ang="T74">
                        <a:pos x="T36" y="T37"/>
                      </a:cxn>
                      <a:cxn ang="T75">
                        <a:pos x="T38" y="T39"/>
                      </a:cxn>
                      <a:cxn ang="T76">
                        <a:pos x="T40" y="T41"/>
                      </a:cxn>
                      <a:cxn ang="T77">
                        <a:pos x="T42" y="T43"/>
                      </a:cxn>
                      <a:cxn ang="T78">
                        <a:pos x="T44" y="T45"/>
                      </a:cxn>
                      <a:cxn ang="T79">
                        <a:pos x="T46" y="T47"/>
                      </a:cxn>
                      <a:cxn ang="T80">
                        <a:pos x="T48" y="T49"/>
                      </a:cxn>
                      <a:cxn ang="T81">
                        <a:pos x="T50" y="T51"/>
                      </a:cxn>
                      <a:cxn ang="T82">
                        <a:pos x="T52" y="T53"/>
                      </a:cxn>
                      <a:cxn ang="T83">
                        <a:pos x="T54" y="T55"/>
                      </a:cxn>
                    </a:cxnLst>
                    <a:rect l="T84" t="T85" r="T86" b="T87"/>
                    <a:pathLst>
                      <a:path w="70" h="275">
                        <a:moveTo>
                          <a:pt x="35" y="0"/>
                        </a:moveTo>
                        <a:lnTo>
                          <a:pt x="22" y="1"/>
                        </a:lnTo>
                        <a:lnTo>
                          <a:pt x="10" y="5"/>
                        </a:lnTo>
                        <a:lnTo>
                          <a:pt x="6" y="7"/>
                        </a:lnTo>
                        <a:lnTo>
                          <a:pt x="3" y="10"/>
                        </a:lnTo>
                        <a:lnTo>
                          <a:pt x="1" y="13"/>
                        </a:lnTo>
                        <a:lnTo>
                          <a:pt x="0" y="16"/>
                        </a:lnTo>
                        <a:lnTo>
                          <a:pt x="0" y="259"/>
                        </a:lnTo>
                        <a:lnTo>
                          <a:pt x="1" y="262"/>
                        </a:lnTo>
                        <a:lnTo>
                          <a:pt x="3" y="265"/>
                        </a:lnTo>
                        <a:lnTo>
                          <a:pt x="6" y="268"/>
                        </a:lnTo>
                        <a:lnTo>
                          <a:pt x="10" y="270"/>
                        </a:lnTo>
                        <a:lnTo>
                          <a:pt x="22" y="274"/>
                        </a:lnTo>
                        <a:lnTo>
                          <a:pt x="35" y="275"/>
                        </a:lnTo>
                        <a:lnTo>
                          <a:pt x="49" y="274"/>
                        </a:lnTo>
                        <a:lnTo>
                          <a:pt x="60" y="270"/>
                        </a:lnTo>
                        <a:lnTo>
                          <a:pt x="64" y="268"/>
                        </a:lnTo>
                        <a:lnTo>
                          <a:pt x="67" y="265"/>
                        </a:lnTo>
                        <a:lnTo>
                          <a:pt x="69" y="262"/>
                        </a:lnTo>
                        <a:lnTo>
                          <a:pt x="70" y="259"/>
                        </a:lnTo>
                        <a:lnTo>
                          <a:pt x="70" y="16"/>
                        </a:lnTo>
                        <a:lnTo>
                          <a:pt x="69" y="13"/>
                        </a:lnTo>
                        <a:lnTo>
                          <a:pt x="67" y="10"/>
                        </a:lnTo>
                        <a:lnTo>
                          <a:pt x="64" y="7"/>
                        </a:lnTo>
                        <a:lnTo>
                          <a:pt x="60" y="5"/>
                        </a:lnTo>
                        <a:lnTo>
                          <a:pt x="49" y="1"/>
                        </a:lnTo>
                        <a:lnTo>
                          <a:pt x="35" y="0"/>
                        </a:lnTo>
                        <a:close/>
                      </a:path>
                    </a:pathLst>
                  </a:custGeom>
                  <a:solidFill>
                    <a:srgbClr val="94B2B4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3921" name="Freeform 360"/>
                  <p:cNvSpPr>
                    <a:spLocks/>
                  </p:cNvSpPr>
                  <p:nvPr/>
                </p:nvSpPr>
                <p:spPr bwMode="auto">
                  <a:xfrm>
                    <a:off x="2005" y="1958"/>
                    <a:ext cx="66" cy="263"/>
                  </a:xfrm>
                  <a:custGeom>
                    <a:avLst/>
                    <a:gdLst>
                      <a:gd name="T0" fmla="*/ 33 w 66"/>
                      <a:gd name="T1" fmla="*/ 0 h 263"/>
                      <a:gd name="T2" fmla="*/ 20 w 66"/>
                      <a:gd name="T3" fmla="*/ 1 h 263"/>
                      <a:gd name="T4" fmla="*/ 10 w 66"/>
                      <a:gd name="T5" fmla="*/ 5 h 263"/>
                      <a:gd name="T6" fmla="*/ 6 w 66"/>
                      <a:gd name="T7" fmla="*/ 7 h 263"/>
                      <a:gd name="T8" fmla="*/ 3 w 66"/>
                      <a:gd name="T9" fmla="*/ 10 h 263"/>
                      <a:gd name="T10" fmla="*/ 1 w 66"/>
                      <a:gd name="T11" fmla="*/ 13 h 263"/>
                      <a:gd name="T12" fmla="*/ 0 w 66"/>
                      <a:gd name="T13" fmla="*/ 16 h 263"/>
                      <a:gd name="T14" fmla="*/ 0 w 66"/>
                      <a:gd name="T15" fmla="*/ 247 h 263"/>
                      <a:gd name="T16" fmla="*/ 1 w 66"/>
                      <a:gd name="T17" fmla="*/ 250 h 263"/>
                      <a:gd name="T18" fmla="*/ 3 w 66"/>
                      <a:gd name="T19" fmla="*/ 253 h 263"/>
                      <a:gd name="T20" fmla="*/ 6 w 66"/>
                      <a:gd name="T21" fmla="*/ 256 h 263"/>
                      <a:gd name="T22" fmla="*/ 10 w 66"/>
                      <a:gd name="T23" fmla="*/ 258 h 263"/>
                      <a:gd name="T24" fmla="*/ 20 w 66"/>
                      <a:gd name="T25" fmla="*/ 262 h 263"/>
                      <a:gd name="T26" fmla="*/ 33 w 66"/>
                      <a:gd name="T27" fmla="*/ 263 h 263"/>
                      <a:gd name="T28" fmla="*/ 46 w 66"/>
                      <a:gd name="T29" fmla="*/ 262 h 263"/>
                      <a:gd name="T30" fmla="*/ 56 w 66"/>
                      <a:gd name="T31" fmla="*/ 258 h 263"/>
                      <a:gd name="T32" fmla="*/ 60 w 66"/>
                      <a:gd name="T33" fmla="*/ 256 h 263"/>
                      <a:gd name="T34" fmla="*/ 63 w 66"/>
                      <a:gd name="T35" fmla="*/ 253 h 263"/>
                      <a:gd name="T36" fmla="*/ 65 w 66"/>
                      <a:gd name="T37" fmla="*/ 250 h 263"/>
                      <a:gd name="T38" fmla="*/ 66 w 66"/>
                      <a:gd name="T39" fmla="*/ 247 h 263"/>
                      <a:gd name="T40" fmla="*/ 66 w 66"/>
                      <a:gd name="T41" fmla="*/ 16 h 263"/>
                      <a:gd name="T42" fmla="*/ 65 w 66"/>
                      <a:gd name="T43" fmla="*/ 13 h 263"/>
                      <a:gd name="T44" fmla="*/ 63 w 66"/>
                      <a:gd name="T45" fmla="*/ 10 h 263"/>
                      <a:gd name="T46" fmla="*/ 60 w 66"/>
                      <a:gd name="T47" fmla="*/ 7 h 263"/>
                      <a:gd name="T48" fmla="*/ 56 w 66"/>
                      <a:gd name="T49" fmla="*/ 5 h 263"/>
                      <a:gd name="T50" fmla="*/ 46 w 66"/>
                      <a:gd name="T51" fmla="*/ 1 h 263"/>
                      <a:gd name="T52" fmla="*/ 33 w 66"/>
                      <a:gd name="T53" fmla="*/ 0 h 263"/>
                      <a:gd name="T54" fmla="*/ 33 w 66"/>
                      <a:gd name="T55" fmla="*/ 0 h 263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w 66"/>
                      <a:gd name="T85" fmla="*/ 0 h 263"/>
                      <a:gd name="T86" fmla="*/ 66 w 66"/>
                      <a:gd name="T87" fmla="*/ 263 h 263"/>
                    </a:gdLst>
                    <a:ahLst/>
                    <a:cxnLst>
                      <a:cxn ang="T56">
                        <a:pos x="T0" y="T1"/>
                      </a:cxn>
                      <a:cxn ang="T57">
                        <a:pos x="T2" y="T3"/>
                      </a:cxn>
                      <a:cxn ang="T58">
                        <a:pos x="T4" y="T5"/>
                      </a:cxn>
                      <a:cxn ang="T59">
                        <a:pos x="T6" y="T7"/>
                      </a:cxn>
                      <a:cxn ang="T60">
                        <a:pos x="T8" y="T9"/>
                      </a:cxn>
                      <a:cxn ang="T61">
                        <a:pos x="T10" y="T11"/>
                      </a:cxn>
                      <a:cxn ang="T62">
                        <a:pos x="T12" y="T13"/>
                      </a:cxn>
                      <a:cxn ang="T63">
                        <a:pos x="T14" y="T15"/>
                      </a:cxn>
                      <a:cxn ang="T64">
                        <a:pos x="T16" y="T17"/>
                      </a:cxn>
                      <a:cxn ang="T65">
                        <a:pos x="T18" y="T19"/>
                      </a:cxn>
                      <a:cxn ang="T66">
                        <a:pos x="T20" y="T21"/>
                      </a:cxn>
                      <a:cxn ang="T67">
                        <a:pos x="T22" y="T23"/>
                      </a:cxn>
                      <a:cxn ang="T68">
                        <a:pos x="T24" y="T25"/>
                      </a:cxn>
                      <a:cxn ang="T69">
                        <a:pos x="T26" y="T27"/>
                      </a:cxn>
                      <a:cxn ang="T70">
                        <a:pos x="T28" y="T29"/>
                      </a:cxn>
                      <a:cxn ang="T71">
                        <a:pos x="T30" y="T31"/>
                      </a:cxn>
                      <a:cxn ang="T72">
                        <a:pos x="T32" y="T33"/>
                      </a:cxn>
                      <a:cxn ang="T73">
                        <a:pos x="T34" y="T35"/>
                      </a:cxn>
                      <a:cxn ang="T74">
                        <a:pos x="T36" y="T37"/>
                      </a:cxn>
                      <a:cxn ang="T75">
                        <a:pos x="T38" y="T39"/>
                      </a:cxn>
                      <a:cxn ang="T76">
                        <a:pos x="T40" y="T41"/>
                      </a:cxn>
                      <a:cxn ang="T77">
                        <a:pos x="T42" y="T43"/>
                      </a:cxn>
                      <a:cxn ang="T78">
                        <a:pos x="T44" y="T45"/>
                      </a:cxn>
                      <a:cxn ang="T79">
                        <a:pos x="T46" y="T47"/>
                      </a:cxn>
                      <a:cxn ang="T80">
                        <a:pos x="T48" y="T49"/>
                      </a:cxn>
                      <a:cxn ang="T81">
                        <a:pos x="T50" y="T51"/>
                      </a:cxn>
                      <a:cxn ang="T82">
                        <a:pos x="T52" y="T53"/>
                      </a:cxn>
                      <a:cxn ang="T83">
                        <a:pos x="T54" y="T55"/>
                      </a:cxn>
                    </a:cxnLst>
                    <a:rect l="T84" t="T85" r="T86" b="T87"/>
                    <a:pathLst>
                      <a:path w="66" h="263">
                        <a:moveTo>
                          <a:pt x="33" y="0"/>
                        </a:moveTo>
                        <a:lnTo>
                          <a:pt x="20" y="1"/>
                        </a:lnTo>
                        <a:lnTo>
                          <a:pt x="10" y="5"/>
                        </a:lnTo>
                        <a:lnTo>
                          <a:pt x="6" y="7"/>
                        </a:lnTo>
                        <a:lnTo>
                          <a:pt x="3" y="10"/>
                        </a:lnTo>
                        <a:lnTo>
                          <a:pt x="1" y="13"/>
                        </a:lnTo>
                        <a:lnTo>
                          <a:pt x="0" y="16"/>
                        </a:lnTo>
                        <a:lnTo>
                          <a:pt x="0" y="247"/>
                        </a:lnTo>
                        <a:lnTo>
                          <a:pt x="1" y="250"/>
                        </a:lnTo>
                        <a:lnTo>
                          <a:pt x="3" y="253"/>
                        </a:lnTo>
                        <a:lnTo>
                          <a:pt x="6" y="256"/>
                        </a:lnTo>
                        <a:lnTo>
                          <a:pt x="10" y="258"/>
                        </a:lnTo>
                        <a:lnTo>
                          <a:pt x="20" y="262"/>
                        </a:lnTo>
                        <a:lnTo>
                          <a:pt x="33" y="263"/>
                        </a:lnTo>
                        <a:lnTo>
                          <a:pt x="46" y="262"/>
                        </a:lnTo>
                        <a:lnTo>
                          <a:pt x="56" y="258"/>
                        </a:lnTo>
                        <a:lnTo>
                          <a:pt x="60" y="256"/>
                        </a:lnTo>
                        <a:lnTo>
                          <a:pt x="63" y="253"/>
                        </a:lnTo>
                        <a:lnTo>
                          <a:pt x="65" y="250"/>
                        </a:lnTo>
                        <a:lnTo>
                          <a:pt x="66" y="247"/>
                        </a:lnTo>
                        <a:lnTo>
                          <a:pt x="66" y="16"/>
                        </a:lnTo>
                        <a:lnTo>
                          <a:pt x="65" y="13"/>
                        </a:lnTo>
                        <a:lnTo>
                          <a:pt x="63" y="10"/>
                        </a:lnTo>
                        <a:lnTo>
                          <a:pt x="60" y="7"/>
                        </a:lnTo>
                        <a:lnTo>
                          <a:pt x="56" y="5"/>
                        </a:lnTo>
                        <a:lnTo>
                          <a:pt x="46" y="1"/>
                        </a:lnTo>
                        <a:lnTo>
                          <a:pt x="33" y="0"/>
                        </a:lnTo>
                        <a:close/>
                      </a:path>
                    </a:pathLst>
                  </a:custGeom>
                  <a:solidFill>
                    <a:srgbClr val="97B6B8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3922" name="Freeform 361"/>
                  <p:cNvSpPr>
                    <a:spLocks/>
                  </p:cNvSpPr>
                  <p:nvPr/>
                </p:nvSpPr>
                <p:spPr bwMode="auto">
                  <a:xfrm>
                    <a:off x="2006" y="1963"/>
                    <a:ext cx="64" cy="253"/>
                  </a:xfrm>
                  <a:custGeom>
                    <a:avLst/>
                    <a:gdLst>
                      <a:gd name="T0" fmla="*/ 32 w 64"/>
                      <a:gd name="T1" fmla="*/ 0 h 253"/>
                      <a:gd name="T2" fmla="*/ 19 w 64"/>
                      <a:gd name="T3" fmla="*/ 1 h 253"/>
                      <a:gd name="T4" fmla="*/ 9 w 64"/>
                      <a:gd name="T5" fmla="*/ 5 h 253"/>
                      <a:gd name="T6" fmla="*/ 5 w 64"/>
                      <a:gd name="T7" fmla="*/ 7 h 253"/>
                      <a:gd name="T8" fmla="*/ 3 w 64"/>
                      <a:gd name="T9" fmla="*/ 9 h 253"/>
                      <a:gd name="T10" fmla="*/ 1 w 64"/>
                      <a:gd name="T11" fmla="*/ 12 h 253"/>
                      <a:gd name="T12" fmla="*/ 0 w 64"/>
                      <a:gd name="T13" fmla="*/ 15 h 253"/>
                      <a:gd name="T14" fmla="*/ 0 w 64"/>
                      <a:gd name="T15" fmla="*/ 238 h 253"/>
                      <a:gd name="T16" fmla="*/ 1 w 64"/>
                      <a:gd name="T17" fmla="*/ 241 h 253"/>
                      <a:gd name="T18" fmla="*/ 3 w 64"/>
                      <a:gd name="T19" fmla="*/ 244 h 253"/>
                      <a:gd name="T20" fmla="*/ 5 w 64"/>
                      <a:gd name="T21" fmla="*/ 247 h 253"/>
                      <a:gd name="T22" fmla="*/ 9 w 64"/>
                      <a:gd name="T23" fmla="*/ 249 h 253"/>
                      <a:gd name="T24" fmla="*/ 19 w 64"/>
                      <a:gd name="T25" fmla="*/ 252 h 253"/>
                      <a:gd name="T26" fmla="*/ 32 w 64"/>
                      <a:gd name="T27" fmla="*/ 253 h 253"/>
                      <a:gd name="T28" fmla="*/ 45 w 64"/>
                      <a:gd name="T29" fmla="*/ 252 h 253"/>
                      <a:gd name="T30" fmla="*/ 55 w 64"/>
                      <a:gd name="T31" fmla="*/ 249 h 253"/>
                      <a:gd name="T32" fmla="*/ 59 w 64"/>
                      <a:gd name="T33" fmla="*/ 247 h 253"/>
                      <a:gd name="T34" fmla="*/ 62 w 64"/>
                      <a:gd name="T35" fmla="*/ 244 h 253"/>
                      <a:gd name="T36" fmla="*/ 63 w 64"/>
                      <a:gd name="T37" fmla="*/ 241 h 253"/>
                      <a:gd name="T38" fmla="*/ 64 w 64"/>
                      <a:gd name="T39" fmla="*/ 238 h 253"/>
                      <a:gd name="T40" fmla="*/ 64 w 64"/>
                      <a:gd name="T41" fmla="*/ 15 h 253"/>
                      <a:gd name="T42" fmla="*/ 63 w 64"/>
                      <a:gd name="T43" fmla="*/ 12 h 253"/>
                      <a:gd name="T44" fmla="*/ 62 w 64"/>
                      <a:gd name="T45" fmla="*/ 9 h 253"/>
                      <a:gd name="T46" fmla="*/ 59 w 64"/>
                      <a:gd name="T47" fmla="*/ 7 h 253"/>
                      <a:gd name="T48" fmla="*/ 55 w 64"/>
                      <a:gd name="T49" fmla="*/ 5 h 253"/>
                      <a:gd name="T50" fmla="*/ 45 w 64"/>
                      <a:gd name="T51" fmla="*/ 1 h 253"/>
                      <a:gd name="T52" fmla="*/ 32 w 64"/>
                      <a:gd name="T53" fmla="*/ 0 h 253"/>
                      <a:gd name="T54" fmla="*/ 32 w 64"/>
                      <a:gd name="T55" fmla="*/ 0 h 253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w 64"/>
                      <a:gd name="T85" fmla="*/ 0 h 253"/>
                      <a:gd name="T86" fmla="*/ 64 w 64"/>
                      <a:gd name="T87" fmla="*/ 253 h 253"/>
                    </a:gdLst>
                    <a:ahLst/>
                    <a:cxnLst>
                      <a:cxn ang="T56">
                        <a:pos x="T0" y="T1"/>
                      </a:cxn>
                      <a:cxn ang="T57">
                        <a:pos x="T2" y="T3"/>
                      </a:cxn>
                      <a:cxn ang="T58">
                        <a:pos x="T4" y="T5"/>
                      </a:cxn>
                      <a:cxn ang="T59">
                        <a:pos x="T6" y="T7"/>
                      </a:cxn>
                      <a:cxn ang="T60">
                        <a:pos x="T8" y="T9"/>
                      </a:cxn>
                      <a:cxn ang="T61">
                        <a:pos x="T10" y="T11"/>
                      </a:cxn>
                      <a:cxn ang="T62">
                        <a:pos x="T12" y="T13"/>
                      </a:cxn>
                      <a:cxn ang="T63">
                        <a:pos x="T14" y="T15"/>
                      </a:cxn>
                      <a:cxn ang="T64">
                        <a:pos x="T16" y="T17"/>
                      </a:cxn>
                      <a:cxn ang="T65">
                        <a:pos x="T18" y="T19"/>
                      </a:cxn>
                      <a:cxn ang="T66">
                        <a:pos x="T20" y="T21"/>
                      </a:cxn>
                      <a:cxn ang="T67">
                        <a:pos x="T22" y="T23"/>
                      </a:cxn>
                      <a:cxn ang="T68">
                        <a:pos x="T24" y="T25"/>
                      </a:cxn>
                      <a:cxn ang="T69">
                        <a:pos x="T26" y="T27"/>
                      </a:cxn>
                      <a:cxn ang="T70">
                        <a:pos x="T28" y="T29"/>
                      </a:cxn>
                      <a:cxn ang="T71">
                        <a:pos x="T30" y="T31"/>
                      </a:cxn>
                      <a:cxn ang="T72">
                        <a:pos x="T32" y="T33"/>
                      </a:cxn>
                      <a:cxn ang="T73">
                        <a:pos x="T34" y="T35"/>
                      </a:cxn>
                      <a:cxn ang="T74">
                        <a:pos x="T36" y="T37"/>
                      </a:cxn>
                      <a:cxn ang="T75">
                        <a:pos x="T38" y="T39"/>
                      </a:cxn>
                      <a:cxn ang="T76">
                        <a:pos x="T40" y="T41"/>
                      </a:cxn>
                      <a:cxn ang="T77">
                        <a:pos x="T42" y="T43"/>
                      </a:cxn>
                      <a:cxn ang="T78">
                        <a:pos x="T44" y="T45"/>
                      </a:cxn>
                      <a:cxn ang="T79">
                        <a:pos x="T46" y="T47"/>
                      </a:cxn>
                      <a:cxn ang="T80">
                        <a:pos x="T48" y="T49"/>
                      </a:cxn>
                      <a:cxn ang="T81">
                        <a:pos x="T50" y="T51"/>
                      </a:cxn>
                      <a:cxn ang="T82">
                        <a:pos x="T52" y="T53"/>
                      </a:cxn>
                      <a:cxn ang="T83">
                        <a:pos x="T54" y="T55"/>
                      </a:cxn>
                    </a:cxnLst>
                    <a:rect l="T84" t="T85" r="T86" b="T87"/>
                    <a:pathLst>
                      <a:path w="64" h="253">
                        <a:moveTo>
                          <a:pt x="32" y="0"/>
                        </a:moveTo>
                        <a:lnTo>
                          <a:pt x="19" y="1"/>
                        </a:lnTo>
                        <a:lnTo>
                          <a:pt x="9" y="5"/>
                        </a:lnTo>
                        <a:lnTo>
                          <a:pt x="5" y="7"/>
                        </a:lnTo>
                        <a:lnTo>
                          <a:pt x="3" y="9"/>
                        </a:lnTo>
                        <a:lnTo>
                          <a:pt x="1" y="12"/>
                        </a:lnTo>
                        <a:lnTo>
                          <a:pt x="0" y="15"/>
                        </a:lnTo>
                        <a:lnTo>
                          <a:pt x="0" y="238"/>
                        </a:lnTo>
                        <a:lnTo>
                          <a:pt x="1" y="241"/>
                        </a:lnTo>
                        <a:lnTo>
                          <a:pt x="3" y="244"/>
                        </a:lnTo>
                        <a:lnTo>
                          <a:pt x="5" y="247"/>
                        </a:lnTo>
                        <a:lnTo>
                          <a:pt x="9" y="249"/>
                        </a:lnTo>
                        <a:lnTo>
                          <a:pt x="19" y="252"/>
                        </a:lnTo>
                        <a:lnTo>
                          <a:pt x="32" y="253"/>
                        </a:lnTo>
                        <a:lnTo>
                          <a:pt x="45" y="252"/>
                        </a:lnTo>
                        <a:lnTo>
                          <a:pt x="55" y="249"/>
                        </a:lnTo>
                        <a:lnTo>
                          <a:pt x="59" y="247"/>
                        </a:lnTo>
                        <a:lnTo>
                          <a:pt x="62" y="244"/>
                        </a:lnTo>
                        <a:lnTo>
                          <a:pt x="63" y="241"/>
                        </a:lnTo>
                        <a:lnTo>
                          <a:pt x="64" y="238"/>
                        </a:lnTo>
                        <a:lnTo>
                          <a:pt x="64" y="15"/>
                        </a:lnTo>
                        <a:lnTo>
                          <a:pt x="63" y="12"/>
                        </a:lnTo>
                        <a:lnTo>
                          <a:pt x="62" y="9"/>
                        </a:lnTo>
                        <a:lnTo>
                          <a:pt x="59" y="7"/>
                        </a:lnTo>
                        <a:lnTo>
                          <a:pt x="55" y="5"/>
                        </a:lnTo>
                        <a:lnTo>
                          <a:pt x="45" y="1"/>
                        </a:lnTo>
                        <a:lnTo>
                          <a:pt x="32" y="0"/>
                        </a:lnTo>
                        <a:close/>
                      </a:path>
                    </a:pathLst>
                  </a:custGeom>
                  <a:solidFill>
                    <a:srgbClr val="9AB9B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3923" name="Freeform 362"/>
                  <p:cNvSpPr>
                    <a:spLocks/>
                  </p:cNvSpPr>
                  <p:nvPr/>
                </p:nvSpPr>
                <p:spPr bwMode="auto">
                  <a:xfrm>
                    <a:off x="2008" y="1969"/>
                    <a:ext cx="60" cy="241"/>
                  </a:xfrm>
                  <a:custGeom>
                    <a:avLst/>
                    <a:gdLst>
                      <a:gd name="T0" fmla="*/ 30 w 60"/>
                      <a:gd name="T1" fmla="*/ 0 h 241"/>
                      <a:gd name="T2" fmla="*/ 18 w 60"/>
                      <a:gd name="T3" fmla="*/ 1 h 241"/>
                      <a:gd name="T4" fmla="*/ 9 w 60"/>
                      <a:gd name="T5" fmla="*/ 4 h 241"/>
                      <a:gd name="T6" fmla="*/ 5 w 60"/>
                      <a:gd name="T7" fmla="*/ 6 h 241"/>
                      <a:gd name="T8" fmla="*/ 2 w 60"/>
                      <a:gd name="T9" fmla="*/ 8 h 241"/>
                      <a:gd name="T10" fmla="*/ 1 w 60"/>
                      <a:gd name="T11" fmla="*/ 11 h 241"/>
                      <a:gd name="T12" fmla="*/ 0 w 60"/>
                      <a:gd name="T13" fmla="*/ 14 h 241"/>
                      <a:gd name="T14" fmla="*/ 0 w 60"/>
                      <a:gd name="T15" fmla="*/ 227 h 241"/>
                      <a:gd name="T16" fmla="*/ 1 w 60"/>
                      <a:gd name="T17" fmla="*/ 230 h 241"/>
                      <a:gd name="T18" fmla="*/ 2 w 60"/>
                      <a:gd name="T19" fmla="*/ 233 h 241"/>
                      <a:gd name="T20" fmla="*/ 5 w 60"/>
                      <a:gd name="T21" fmla="*/ 235 h 241"/>
                      <a:gd name="T22" fmla="*/ 9 w 60"/>
                      <a:gd name="T23" fmla="*/ 237 h 241"/>
                      <a:gd name="T24" fmla="*/ 18 w 60"/>
                      <a:gd name="T25" fmla="*/ 240 h 241"/>
                      <a:gd name="T26" fmla="*/ 30 w 60"/>
                      <a:gd name="T27" fmla="*/ 241 h 241"/>
                      <a:gd name="T28" fmla="*/ 42 w 60"/>
                      <a:gd name="T29" fmla="*/ 240 h 241"/>
                      <a:gd name="T30" fmla="*/ 51 w 60"/>
                      <a:gd name="T31" fmla="*/ 237 h 241"/>
                      <a:gd name="T32" fmla="*/ 55 w 60"/>
                      <a:gd name="T33" fmla="*/ 235 h 241"/>
                      <a:gd name="T34" fmla="*/ 58 w 60"/>
                      <a:gd name="T35" fmla="*/ 233 h 241"/>
                      <a:gd name="T36" fmla="*/ 59 w 60"/>
                      <a:gd name="T37" fmla="*/ 230 h 241"/>
                      <a:gd name="T38" fmla="*/ 60 w 60"/>
                      <a:gd name="T39" fmla="*/ 227 h 241"/>
                      <a:gd name="T40" fmla="*/ 60 w 60"/>
                      <a:gd name="T41" fmla="*/ 14 h 241"/>
                      <a:gd name="T42" fmla="*/ 59 w 60"/>
                      <a:gd name="T43" fmla="*/ 11 h 241"/>
                      <a:gd name="T44" fmla="*/ 58 w 60"/>
                      <a:gd name="T45" fmla="*/ 8 h 241"/>
                      <a:gd name="T46" fmla="*/ 55 w 60"/>
                      <a:gd name="T47" fmla="*/ 6 h 241"/>
                      <a:gd name="T48" fmla="*/ 51 w 60"/>
                      <a:gd name="T49" fmla="*/ 4 h 241"/>
                      <a:gd name="T50" fmla="*/ 42 w 60"/>
                      <a:gd name="T51" fmla="*/ 1 h 241"/>
                      <a:gd name="T52" fmla="*/ 30 w 60"/>
                      <a:gd name="T53" fmla="*/ 0 h 241"/>
                      <a:gd name="T54" fmla="*/ 30 w 60"/>
                      <a:gd name="T55" fmla="*/ 0 h 241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w 60"/>
                      <a:gd name="T85" fmla="*/ 0 h 241"/>
                      <a:gd name="T86" fmla="*/ 60 w 60"/>
                      <a:gd name="T87" fmla="*/ 241 h 241"/>
                    </a:gdLst>
                    <a:ahLst/>
                    <a:cxnLst>
                      <a:cxn ang="T56">
                        <a:pos x="T0" y="T1"/>
                      </a:cxn>
                      <a:cxn ang="T57">
                        <a:pos x="T2" y="T3"/>
                      </a:cxn>
                      <a:cxn ang="T58">
                        <a:pos x="T4" y="T5"/>
                      </a:cxn>
                      <a:cxn ang="T59">
                        <a:pos x="T6" y="T7"/>
                      </a:cxn>
                      <a:cxn ang="T60">
                        <a:pos x="T8" y="T9"/>
                      </a:cxn>
                      <a:cxn ang="T61">
                        <a:pos x="T10" y="T11"/>
                      </a:cxn>
                      <a:cxn ang="T62">
                        <a:pos x="T12" y="T13"/>
                      </a:cxn>
                      <a:cxn ang="T63">
                        <a:pos x="T14" y="T15"/>
                      </a:cxn>
                      <a:cxn ang="T64">
                        <a:pos x="T16" y="T17"/>
                      </a:cxn>
                      <a:cxn ang="T65">
                        <a:pos x="T18" y="T19"/>
                      </a:cxn>
                      <a:cxn ang="T66">
                        <a:pos x="T20" y="T21"/>
                      </a:cxn>
                      <a:cxn ang="T67">
                        <a:pos x="T22" y="T23"/>
                      </a:cxn>
                      <a:cxn ang="T68">
                        <a:pos x="T24" y="T25"/>
                      </a:cxn>
                      <a:cxn ang="T69">
                        <a:pos x="T26" y="T27"/>
                      </a:cxn>
                      <a:cxn ang="T70">
                        <a:pos x="T28" y="T29"/>
                      </a:cxn>
                      <a:cxn ang="T71">
                        <a:pos x="T30" y="T31"/>
                      </a:cxn>
                      <a:cxn ang="T72">
                        <a:pos x="T32" y="T33"/>
                      </a:cxn>
                      <a:cxn ang="T73">
                        <a:pos x="T34" y="T35"/>
                      </a:cxn>
                      <a:cxn ang="T74">
                        <a:pos x="T36" y="T37"/>
                      </a:cxn>
                      <a:cxn ang="T75">
                        <a:pos x="T38" y="T39"/>
                      </a:cxn>
                      <a:cxn ang="T76">
                        <a:pos x="T40" y="T41"/>
                      </a:cxn>
                      <a:cxn ang="T77">
                        <a:pos x="T42" y="T43"/>
                      </a:cxn>
                      <a:cxn ang="T78">
                        <a:pos x="T44" y="T45"/>
                      </a:cxn>
                      <a:cxn ang="T79">
                        <a:pos x="T46" y="T47"/>
                      </a:cxn>
                      <a:cxn ang="T80">
                        <a:pos x="T48" y="T49"/>
                      </a:cxn>
                      <a:cxn ang="T81">
                        <a:pos x="T50" y="T51"/>
                      </a:cxn>
                      <a:cxn ang="T82">
                        <a:pos x="T52" y="T53"/>
                      </a:cxn>
                      <a:cxn ang="T83">
                        <a:pos x="T54" y="T55"/>
                      </a:cxn>
                    </a:cxnLst>
                    <a:rect l="T84" t="T85" r="T86" b="T87"/>
                    <a:pathLst>
                      <a:path w="60" h="241">
                        <a:moveTo>
                          <a:pt x="30" y="0"/>
                        </a:moveTo>
                        <a:lnTo>
                          <a:pt x="18" y="1"/>
                        </a:lnTo>
                        <a:lnTo>
                          <a:pt x="9" y="4"/>
                        </a:lnTo>
                        <a:lnTo>
                          <a:pt x="5" y="6"/>
                        </a:lnTo>
                        <a:lnTo>
                          <a:pt x="2" y="8"/>
                        </a:lnTo>
                        <a:lnTo>
                          <a:pt x="1" y="11"/>
                        </a:lnTo>
                        <a:lnTo>
                          <a:pt x="0" y="14"/>
                        </a:lnTo>
                        <a:lnTo>
                          <a:pt x="0" y="227"/>
                        </a:lnTo>
                        <a:lnTo>
                          <a:pt x="1" y="230"/>
                        </a:lnTo>
                        <a:lnTo>
                          <a:pt x="2" y="233"/>
                        </a:lnTo>
                        <a:lnTo>
                          <a:pt x="5" y="235"/>
                        </a:lnTo>
                        <a:lnTo>
                          <a:pt x="9" y="237"/>
                        </a:lnTo>
                        <a:lnTo>
                          <a:pt x="18" y="240"/>
                        </a:lnTo>
                        <a:lnTo>
                          <a:pt x="30" y="241"/>
                        </a:lnTo>
                        <a:lnTo>
                          <a:pt x="42" y="240"/>
                        </a:lnTo>
                        <a:lnTo>
                          <a:pt x="51" y="237"/>
                        </a:lnTo>
                        <a:lnTo>
                          <a:pt x="55" y="235"/>
                        </a:lnTo>
                        <a:lnTo>
                          <a:pt x="58" y="233"/>
                        </a:lnTo>
                        <a:lnTo>
                          <a:pt x="59" y="230"/>
                        </a:lnTo>
                        <a:lnTo>
                          <a:pt x="60" y="227"/>
                        </a:lnTo>
                        <a:lnTo>
                          <a:pt x="60" y="14"/>
                        </a:lnTo>
                        <a:lnTo>
                          <a:pt x="59" y="11"/>
                        </a:lnTo>
                        <a:lnTo>
                          <a:pt x="58" y="8"/>
                        </a:lnTo>
                        <a:lnTo>
                          <a:pt x="55" y="6"/>
                        </a:lnTo>
                        <a:lnTo>
                          <a:pt x="51" y="4"/>
                        </a:lnTo>
                        <a:lnTo>
                          <a:pt x="42" y="1"/>
                        </a:lnTo>
                        <a:lnTo>
                          <a:pt x="30" y="0"/>
                        </a:lnTo>
                        <a:close/>
                      </a:path>
                    </a:pathLst>
                  </a:custGeom>
                  <a:solidFill>
                    <a:srgbClr val="9DBCB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3924" name="Freeform 363"/>
                  <p:cNvSpPr>
                    <a:spLocks/>
                  </p:cNvSpPr>
                  <p:nvPr/>
                </p:nvSpPr>
                <p:spPr bwMode="auto">
                  <a:xfrm>
                    <a:off x="2009" y="1975"/>
                    <a:ext cx="58" cy="229"/>
                  </a:xfrm>
                  <a:custGeom>
                    <a:avLst/>
                    <a:gdLst>
                      <a:gd name="T0" fmla="*/ 29 w 58"/>
                      <a:gd name="T1" fmla="*/ 0 h 229"/>
                      <a:gd name="T2" fmla="*/ 18 w 58"/>
                      <a:gd name="T3" fmla="*/ 1 h 229"/>
                      <a:gd name="T4" fmla="*/ 9 w 58"/>
                      <a:gd name="T5" fmla="*/ 4 h 229"/>
                      <a:gd name="T6" fmla="*/ 2 w 58"/>
                      <a:gd name="T7" fmla="*/ 8 h 229"/>
                      <a:gd name="T8" fmla="*/ 1 w 58"/>
                      <a:gd name="T9" fmla="*/ 11 h 229"/>
                      <a:gd name="T10" fmla="*/ 0 w 58"/>
                      <a:gd name="T11" fmla="*/ 14 h 229"/>
                      <a:gd name="T12" fmla="*/ 0 w 58"/>
                      <a:gd name="T13" fmla="*/ 216 h 229"/>
                      <a:gd name="T14" fmla="*/ 1 w 58"/>
                      <a:gd name="T15" fmla="*/ 219 h 229"/>
                      <a:gd name="T16" fmla="*/ 2 w 58"/>
                      <a:gd name="T17" fmla="*/ 221 h 229"/>
                      <a:gd name="T18" fmla="*/ 9 w 58"/>
                      <a:gd name="T19" fmla="*/ 225 h 229"/>
                      <a:gd name="T20" fmla="*/ 18 w 58"/>
                      <a:gd name="T21" fmla="*/ 228 h 229"/>
                      <a:gd name="T22" fmla="*/ 29 w 58"/>
                      <a:gd name="T23" fmla="*/ 229 h 229"/>
                      <a:gd name="T24" fmla="*/ 40 w 58"/>
                      <a:gd name="T25" fmla="*/ 228 h 229"/>
                      <a:gd name="T26" fmla="*/ 50 w 58"/>
                      <a:gd name="T27" fmla="*/ 225 h 229"/>
                      <a:gd name="T28" fmla="*/ 56 w 58"/>
                      <a:gd name="T29" fmla="*/ 221 h 229"/>
                      <a:gd name="T30" fmla="*/ 57 w 58"/>
                      <a:gd name="T31" fmla="*/ 219 h 229"/>
                      <a:gd name="T32" fmla="*/ 58 w 58"/>
                      <a:gd name="T33" fmla="*/ 216 h 229"/>
                      <a:gd name="T34" fmla="*/ 58 w 58"/>
                      <a:gd name="T35" fmla="*/ 14 h 229"/>
                      <a:gd name="T36" fmla="*/ 57 w 58"/>
                      <a:gd name="T37" fmla="*/ 11 h 229"/>
                      <a:gd name="T38" fmla="*/ 56 w 58"/>
                      <a:gd name="T39" fmla="*/ 8 h 229"/>
                      <a:gd name="T40" fmla="*/ 50 w 58"/>
                      <a:gd name="T41" fmla="*/ 4 h 229"/>
                      <a:gd name="T42" fmla="*/ 40 w 58"/>
                      <a:gd name="T43" fmla="*/ 1 h 229"/>
                      <a:gd name="T44" fmla="*/ 29 w 58"/>
                      <a:gd name="T45" fmla="*/ 0 h 229"/>
                      <a:gd name="T46" fmla="*/ 29 w 58"/>
                      <a:gd name="T47" fmla="*/ 0 h 229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w 58"/>
                      <a:gd name="T73" fmla="*/ 0 h 229"/>
                      <a:gd name="T74" fmla="*/ 58 w 58"/>
                      <a:gd name="T75" fmla="*/ 229 h 229"/>
                    </a:gdLst>
                    <a:ahLst/>
                    <a:cxnLst>
                      <a:cxn ang="T48">
                        <a:pos x="T0" y="T1"/>
                      </a:cxn>
                      <a:cxn ang="T49">
                        <a:pos x="T2" y="T3"/>
                      </a:cxn>
                      <a:cxn ang="T50">
                        <a:pos x="T4" y="T5"/>
                      </a:cxn>
                      <a:cxn ang="T51">
                        <a:pos x="T6" y="T7"/>
                      </a:cxn>
                      <a:cxn ang="T52">
                        <a:pos x="T8" y="T9"/>
                      </a:cxn>
                      <a:cxn ang="T53">
                        <a:pos x="T10" y="T11"/>
                      </a:cxn>
                      <a:cxn ang="T54">
                        <a:pos x="T12" y="T13"/>
                      </a:cxn>
                      <a:cxn ang="T55">
                        <a:pos x="T14" y="T15"/>
                      </a:cxn>
                      <a:cxn ang="T56">
                        <a:pos x="T16" y="T17"/>
                      </a:cxn>
                      <a:cxn ang="T57">
                        <a:pos x="T18" y="T19"/>
                      </a:cxn>
                      <a:cxn ang="T58">
                        <a:pos x="T20" y="T21"/>
                      </a:cxn>
                      <a:cxn ang="T59">
                        <a:pos x="T22" y="T23"/>
                      </a:cxn>
                      <a:cxn ang="T60">
                        <a:pos x="T24" y="T25"/>
                      </a:cxn>
                      <a:cxn ang="T61">
                        <a:pos x="T26" y="T27"/>
                      </a:cxn>
                      <a:cxn ang="T62">
                        <a:pos x="T28" y="T29"/>
                      </a:cxn>
                      <a:cxn ang="T63">
                        <a:pos x="T30" y="T31"/>
                      </a:cxn>
                      <a:cxn ang="T64">
                        <a:pos x="T32" y="T33"/>
                      </a:cxn>
                      <a:cxn ang="T65">
                        <a:pos x="T34" y="T35"/>
                      </a:cxn>
                      <a:cxn ang="T66">
                        <a:pos x="T36" y="T37"/>
                      </a:cxn>
                      <a:cxn ang="T67">
                        <a:pos x="T38" y="T39"/>
                      </a:cxn>
                      <a:cxn ang="T68">
                        <a:pos x="T40" y="T41"/>
                      </a:cxn>
                      <a:cxn ang="T69">
                        <a:pos x="T42" y="T43"/>
                      </a:cxn>
                      <a:cxn ang="T70">
                        <a:pos x="T44" y="T45"/>
                      </a:cxn>
                      <a:cxn ang="T71">
                        <a:pos x="T46" y="T47"/>
                      </a:cxn>
                    </a:cxnLst>
                    <a:rect l="T72" t="T73" r="T74" b="T75"/>
                    <a:pathLst>
                      <a:path w="58" h="229">
                        <a:moveTo>
                          <a:pt x="29" y="0"/>
                        </a:moveTo>
                        <a:lnTo>
                          <a:pt x="18" y="1"/>
                        </a:lnTo>
                        <a:lnTo>
                          <a:pt x="9" y="4"/>
                        </a:lnTo>
                        <a:lnTo>
                          <a:pt x="2" y="8"/>
                        </a:lnTo>
                        <a:lnTo>
                          <a:pt x="1" y="11"/>
                        </a:lnTo>
                        <a:lnTo>
                          <a:pt x="0" y="14"/>
                        </a:lnTo>
                        <a:lnTo>
                          <a:pt x="0" y="216"/>
                        </a:lnTo>
                        <a:lnTo>
                          <a:pt x="1" y="219"/>
                        </a:lnTo>
                        <a:lnTo>
                          <a:pt x="2" y="221"/>
                        </a:lnTo>
                        <a:lnTo>
                          <a:pt x="9" y="225"/>
                        </a:lnTo>
                        <a:lnTo>
                          <a:pt x="18" y="228"/>
                        </a:lnTo>
                        <a:lnTo>
                          <a:pt x="29" y="229"/>
                        </a:lnTo>
                        <a:lnTo>
                          <a:pt x="40" y="228"/>
                        </a:lnTo>
                        <a:lnTo>
                          <a:pt x="50" y="225"/>
                        </a:lnTo>
                        <a:lnTo>
                          <a:pt x="56" y="221"/>
                        </a:lnTo>
                        <a:lnTo>
                          <a:pt x="57" y="219"/>
                        </a:lnTo>
                        <a:lnTo>
                          <a:pt x="58" y="216"/>
                        </a:lnTo>
                        <a:lnTo>
                          <a:pt x="58" y="14"/>
                        </a:lnTo>
                        <a:lnTo>
                          <a:pt x="57" y="11"/>
                        </a:lnTo>
                        <a:lnTo>
                          <a:pt x="56" y="8"/>
                        </a:lnTo>
                        <a:lnTo>
                          <a:pt x="50" y="4"/>
                        </a:lnTo>
                        <a:lnTo>
                          <a:pt x="40" y="1"/>
                        </a:lnTo>
                        <a:lnTo>
                          <a:pt x="29" y="0"/>
                        </a:lnTo>
                        <a:close/>
                      </a:path>
                    </a:pathLst>
                  </a:custGeom>
                  <a:solidFill>
                    <a:srgbClr val="A0C0C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3925" name="Freeform 364"/>
                  <p:cNvSpPr>
                    <a:spLocks/>
                  </p:cNvSpPr>
                  <p:nvPr/>
                </p:nvSpPr>
                <p:spPr bwMode="auto">
                  <a:xfrm>
                    <a:off x="2011" y="1981"/>
                    <a:ext cx="54" cy="217"/>
                  </a:xfrm>
                  <a:custGeom>
                    <a:avLst/>
                    <a:gdLst>
                      <a:gd name="T0" fmla="*/ 27 w 54"/>
                      <a:gd name="T1" fmla="*/ 0 h 217"/>
                      <a:gd name="T2" fmla="*/ 16 w 54"/>
                      <a:gd name="T3" fmla="*/ 1 h 217"/>
                      <a:gd name="T4" fmla="*/ 8 w 54"/>
                      <a:gd name="T5" fmla="*/ 4 h 217"/>
                      <a:gd name="T6" fmla="*/ 2 w 54"/>
                      <a:gd name="T7" fmla="*/ 8 h 217"/>
                      <a:gd name="T8" fmla="*/ 1 w 54"/>
                      <a:gd name="T9" fmla="*/ 10 h 217"/>
                      <a:gd name="T10" fmla="*/ 0 w 54"/>
                      <a:gd name="T11" fmla="*/ 13 h 217"/>
                      <a:gd name="T12" fmla="*/ 0 w 54"/>
                      <a:gd name="T13" fmla="*/ 204 h 217"/>
                      <a:gd name="T14" fmla="*/ 1 w 54"/>
                      <a:gd name="T15" fmla="*/ 207 h 217"/>
                      <a:gd name="T16" fmla="*/ 2 w 54"/>
                      <a:gd name="T17" fmla="*/ 209 h 217"/>
                      <a:gd name="T18" fmla="*/ 8 w 54"/>
                      <a:gd name="T19" fmla="*/ 214 h 217"/>
                      <a:gd name="T20" fmla="*/ 16 w 54"/>
                      <a:gd name="T21" fmla="*/ 216 h 217"/>
                      <a:gd name="T22" fmla="*/ 27 w 54"/>
                      <a:gd name="T23" fmla="*/ 217 h 217"/>
                      <a:gd name="T24" fmla="*/ 38 w 54"/>
                      <a:gd name="T25" fmla="*/ 216 h 217"/>
                      <a:gd name="T26" fmla="*/ 46 w 54"/>
                      <a:gd name="T27" fmla="*/ 214 h 217"/>
                      <a:gd name="T28" fmla="*/ 52 w 54"/>
                      <a:gd name="T29" fmla="*/ 209 h 217"/>
                      <a:gd name="T30" fmla="*/ 53 w 54"/>
                      <a:gd name="T31" fmla="*/ 207 h 217"/>
                      <a:gd name="T32" fmla="*/ 54 w 54"/>
                      <a:gd name="T33" fmla="*/ 204 h 217"/>
                      <a:gd name="T34" fmla="*/ 54 w 54"/>
                      <a:gd name="T35" fmla="*/ 13 h 217"/>
                      <a:gd name="T36" fmla="*/ 53 w 54"/>
                      <a:gd name="T37" fmla="*/ 10 h 217"/>
                      <a:gd name="T38" fmla="*/ 52 w 54"/>
                      <a:gd name="T39" fmla="*/ 8 h 217"/>
                      <a:gd name="T40" fmla="*/ 46 w 54"/>
                      <a:gd name="T41" fmla="*/ 4 h 217"/>
                      <a:gd name="T42" fmla="*/ 38 w 54"/>
                      <a:gd name="T43" fmla="*/ 1 h 217"/>
                      <a:gd name="T44" fmla="*/ 27 w 54"/>
                      <a:gd name="T45" fmla="*/ 0 h 217"/>
                      <a:gd name="T46" fmla="*/ 27 w 54"/>
                      <a:gd name="T47" fmla="*/ 0 h 217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w 54"/>
                      <a:gd name="T73" fmla="*/ 0 h 217"/>
                      <a:gd name="T74" fmla="*/ 54 w 54"/>
                      <a:gd name="T75" fmla="*/ 217 h 217"/>
                    </a:gdLst>
                    <a:ahLst/>
                    <a:cxnLst>
                      <a:cxn ang="T48">
                        <a:pos x="T0" y="T1"/>
                      </a:cxn>
                      <a:cxn ang="T49">
                        <a:pos x="T2" y="T3"/>
                      </a:cxn>
                      <a:cxn ang="T50">
                        <a:pos x="T4" y="T5"/>
                      </a:cxn>
                      <a:cxn ang="T51">
                        <a:pos x="T6" y="T7"/>
                      </a:cxn>
                      <a:cxn ang="T52">
                        <a:pos x="T8" y="T9"/>
                      </a:cxn>
                      <a:cxn ang="T53">
                        <a:pos x="T10" y="T11"/>
                      </a:cxn>
                      <a:cxn ang="T54">
                        <a:pos x="T12" y="T13"/>
                      </a:cxn>
                      <a:cxn ang="T55">
                        <a:pos x="T14" y="T15"/>
                      </a:cxn>
                      <a:cxn ang="T56">
                        <a:pos x="T16" y="T17"/>
                      </a:cxn>
                      <a:cxn ang="T57">
                        <a:pos x="T18" y="T19"/>
                      </a:cxn>
                      <a:cxn ang="T58">
                        <a:pos x="T20" y="T21"/>
                      </a:cxn>
                      <a:cxn ang="T59">
                        <a:pos x="T22" y="T23"/>
                      </a:cxn>
                      <a:cxn ang="T60">
                        <a:pos x="T24" y="T25"/>
                      </a:cxn>
                      <a:cxn ang="T61">
                        <a:pos x="T26" y="T27"/>
                      </a:cxn>
                      <a:cxn ang="T62">
                        <a:pos x="T28" y="T29"/>
                      </a:cxn>
                      <a:cxn ang="T63">
                        <a:pos x="T30" y="T31"/>
                      </a:cxn>
                      <a:cxn ang="T64">
                        <a:pos x="T32" y="T33"/>
                      </a:cxn>
                      <a:cxn ang="T65">
                        <a:pos x="T34" y="T35"/>
                      </a:cxn>
                      <a:cxn ang="T66">
                        <a:pos x="T36" y="T37"/>
                      </a:cxn>
                      <a:cxn ang="T67">
                        <a:pos x="T38" y="T39"/>
                      </a:cxn>
                      <a:cxn ang="T68">
                        <a:pos x="T40" y="T41"/>
                      </a:cxn>
                      <a:cxn ang="T69">
                        <a:pos x="T42" y="T43"/>
                      </a:cxn>
                      <a:cxn ang="T70">
                        <a:pos x="T44" y="T45"/>
                      </a:cxn>
                      <a:cxn ang="T71">
                        <a:pos x="T46" y="T47"/>
                      </a:cxn>
                    </a:cxnLst>
                    <a:rect l="T72" t="T73" r="T74" b="T75"/>
                    <a:pathLst>
                      <a:path w="54" h="217">
                        <a:moveTo>
                          <a:pt x="27" y="0"/>
                        </a:moveTo>
                        <a:lnTo>
                          <a:pt x="16" y="1"/>
                        </a:lnTo>
                        <a:lnTo>
                          <a:pt x="8" y="4"/>
                        </a:lnTo>
                        <a:lnTo>
                          <a:pt x="2" y="8"/>
                        </a:lnTo>
                        <a:lnTo>
                          <a:pt x="1" y="10"/>
                        </a:lnTo>
                        <a:lnTo>
                          <a:pt x="0" y="13"/>
                        </a:lnTo>
                        <a:lnTo>
                          <a:pt x="0" y="204"/>
                        </a:lnTo>
                        <a:lnTo>
                          <a:pt x="1" y="207"/>
                        </a:lnTo>
                        <a:lnTo>
                          <a:pt x="2" y="209"/>
                        </a:lnTo>
                        <a:lnTo>
                          <a:pt x="8" y="214"/>
                        </a:lnTo>
                        <a:lnTo>
                          <a:pt x="16" y="216"/>
                        </a:lnTo>
                        <a:lnTo>
                          <a:pt x="27" y="217"/>
                        </a:lnTo>
                        <a:lnTo>
                          <a:pt x="38" y="216"/>
                        </a:lnTo>
                        <a:lnTo>
                          <a:pt x="46" y="214"/>
                        </a:lnTo>
                        <a:lnTo>
                          <a:pt x="52" y="209"/>
                        </a:lnTo>
                        <a:lnTo>
                          <a:pt x="53" y="207"/>
                        </a:lnTo>
                        <a:lnTo>
                          <a:pt x="54" y="204"/>
                        </a:lnTo>
                        <a:lnTo>
                          <a:pt x="54" y="13"/>
                        </a:lnTo>
                        <a:lnTo>
                          <a:pt x="53" y="10"/>
                        </a:lnTo>
                        <a:lnTo>
                          <a:pt x="52" y="8"/>
                        </a:lnTo>
                        <a:lnTo>
                          <a:pt x="46" y="4"/>
                        </a:lnTo>
                        <a:lnTo>
                          <a:pt x="38" y="1"/>
                        </a:lnTo>
                        <a:lnTo>
                          <a:pt x="27" y="0"/>
                        </a:lnTo>
                        <a:close/>
                      </a:path>
                    </a:pathLst>
                  </a:custGeom>
                  <a:solidFill>
                    <a:srgbClr val="A2C3C5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3926" name="Freeform 365"/>
                  <p:cNvSpPr>
                    <a:spLocks/>
                  </p:cNvSpPr>
                  <p:nvPr/>
                </p:nvSpPr>
                <p:spPr bwMode="auto">
                  <a:xfrm>
                    <a:off x="2012" y="1986"/>
                    <a:ext cx="52" cy="207"/>
                  </a:xfrm>
                  <a:custGeom>
                    <a:avLst/>
                    <a:gdLst>
                      <a:gd name="T0" fmla="*/ 26 w 52"/>
                      <a:gd name="T1" fmla="*/ 0 h 207"/>
                      <a:gd name="T2" fmla="*/ 16 w 52"/>
                      <a:gd name="T3" fmla="*/ 1 h 207"/>
                      <a:gd name="T4" fmla="*/ 8 w 52"/>
                      <a:gd name="T5" fmla="*/ 3 h 207"/>
                      <a:gd name="T6" fmla="*/ 2 w 52"/>
                      <a:gd name="T7" fmla="*/ 7 h 207"/>
                      <a:gd name="T8" fmla="*/ 1 w 52"/>
                      <a:gd name="T9" fmla="*/ 10 h 207"/>
                      <a:gd name="T10" fmla="*/ 0 w 52"/>
                      <a:gd name="T11" fmla="*/ 12 h 207"/>
                      <a:gd name="T12" fmla="*/ 0 w 52"/>
                      <a:gd name="T13" fmla="*/ 195 h 207"/>
                      <a:gd name="T14" fmla="*/ 1 w 52"/>
                      <a:gd name="T15" fmla="*/ 198 h 207"/>
                      <a:gd name="T16" fmla="*/ 2 w 52"/>
                      <a:gd name="T17" fmla="*/ 200 h 207"/>
                      <a:gd name="T18" fmla="*/ 8 w 52"/>
                      <a:gd name="T19" fmla="*/ 204 h 207"/>
                      <a:gd name="T20" fmla="*/ 16 w 52"/>
                      <a:gd name="T21" fmla="*/ 206 h 207"/>
                      <a:gd name="T22" fmla="*/ 26 w 52"/>
                      <a:gd name="T23" fmla="*/ 207 h 207"/>
                      <a:gd name="T24" fmla="*/ 36 w 52"/>
                      <a:gd name="T25" fmla="*/ 206 h 207"/>
                      <a:gd name="T26" fmla="*/ 45 w 52"/>
                      <a:gd name="T27" fmla="*/ 204 h 207"/>
                      <a:gd name="T28" fmla="*/ 50 w 52"/>
                      <a:gd name="T29" fmla="*/ 200 h 207"/>
                      <a:gd name="T30" fmla="*/ 52 w 52"/>
                      <a:gd name="T31" fmla="*/ 198 h 207"/>
                      <a:gd name="T32" fmla="*/ 52 w 52"/>
                      <a:gd name="T33" fmla="*/ 195 h 207"/>
                      <a:gd name="T34" fmla="*/ 52 w 52"/>
                      <a:gd name="T35" fmla="*/ 12 h 207"/>
                      <a:gd name="T36" fmla="*/ 52 w 52"/>
                      <a:gd name="T37" fmla="*/ 10 h 207"/>
                      <a:gd name="T38" fmla="*/ 50 w 52"/>
                      <a:gd name="T39" fmla="*/ 7 h 207"/>
                      <a:gd name="T40" fmla="*/ 45 w 52"/>
                      <a:gd name="T41" fmla="*/ 3 h 207"/>
                      <a:gd name="T42" fmla="*/ 36 w 52"/>
                      <a:gd name="T43" fmla="*/ 1 h 207"/>
                      <a:gd name="T44" fmla="*/ 26 w 52"/>
                      <a:gd name="T45" fmla="*/ 0 h 207"/>
                      <a:gd name="T46" fmla="*/ 26 w 52"/>
                      <a:gd name="T47" fmla="*/ 0 h 207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w 52"/>
                      <a:gd name="T73" fmla="*/ 0 h 207"/>
                      <a:gd name="T74" fmla="*/ 52 w 52"/>
                      <a:gd name="T75" fmla="*/ 207 h 207"/>
                    </a:gdLst>
                    <a:ahLst/>
                    <a:cxnLst>
                      <a:cxn ang="T48">
                        <a:pos x="T0" y="T1"/>
                      </a:cxn>
                      <a:cxn ang="T49">
                        <a:pos x="T2" y="T3"/>
                      </a:cxn>
                      <a:cxn ang="T50">
                        <a:pos x="T4" y="T5"/>
                      </a:cxn>
                      <a:cxn ang="T51">
                        <a:pos x="T6" y="T7"/>
                      </a:cxn>
                      <a:cxn ang="T52">
                        <a:pos x="T8" y="T9"/>
                      </a:cxn>
                      <a:cxn ang="T53">
                        <a:pos x="T10" y="T11"/>
                      </a:cxn>
                      <a:cxn ang="T54">
                        <a:pos x="T12" y="T13"/>
                      </a:cxn>
                      <a:cxn ang="T55">
                        <a:pos x="T14" y="T15"/>
                      </a:cxn>
                      <a:cxn ang="T56">
                        <a:pos x="T16" y="T17"/>
                      </a:cxn>
                      <a:cxn ang="T57">
                        <a:pos x="T18" y="T19"/>
                      </a:cxn>
                      <a:cxn ang="T58">
                        <a:pos x="T20" y="T21"/>
                      </a:cxn>
                      <a:cxn ang="T59">
                        <a:pos x="T22" y="T23"/>
                      </a:cxn>
                      <a:cxn ang="T60">
                        <a:pos x="T24" y="T25"/>
                      </a:cxn>
                      <a:cxn ang="T61">
                        <a:pos x="T26" y="T27"/>
                      </a:cxn>
                      <a:cxn ang="T62">
                        <a:pos x="T28" y="T29"/>
                      </a:cxn>
                      <a:cxn ang="T63">
                        <a:pos x="T30" y="T31"/>
                      </a:cxn>
                      <a:cxn ang="T64">
                        <a:pos x="T32" y="T33"/>
                      </a:cxn>
                      <a:cxn ang="T65">
                        <a:pos x="T34" y="T35"/>
                      </a:cxn>
                      <a:cxn ang="T66">
                        <a:pos x="T36" y="T37"/>
                      </a:cxn>
                      <a:cxn ang="T67">
                        <a:pos x="T38" y="T39"/>
                      </a:cxn>
                      <a:cxn ang="T68">
                        <a:pos x="T40" y="T41"/>
                      </a:cxn>
                      <a:cxn ang="T69">
                        <a:pos x="T42" y="T43"/>
                      </a:cxn>
                      <a:cxn ang="T70">
                        <a:pos x="T44" y="T45"/>
                      </a:cxn>
                      <a:cxn ang="T71">
                        <a:pos x="T46" y="T47"/>
                      </a:cxn>
                    </a:cxnLst>
                    <a:rect l="T72" t="T73" r="T74" b="T75"/>
                    <a:pathLst>
                      <a:path w="52" h="207">
                        <a:moveTo>
                          <a:pt x="26" y="0"/>
                        </a:moveTo>
                        <a:lnTo>
                          <a:pt x="16" y="1"/>
                        </a:lnTo>
                        <a:lnTo>
                          <a:pt x="8" y="3"/>
                        </a:lnTo>
                        <a:lnTo>
                          <a:pt x="2" y="7"/>
                        </a:lnTo>
                        <a:lnTo>
                          <a:pt x="1" y="10"/>
                        </a:lnTo>
                        <a:lnTo>
                          <a:pt x="0" y="12"/>
                        </a:lnTo>
                        <a:lnTo>
                          <a:pt x="0" y="195"/>
                        </a:lnTo>
                        <a:lnTo>
                          <a:pt x="1" y="198"/>
                        </a:lnTo>
                        <a:lnTo>
                          <a:pt x="2" y="200"/>
                        </a:lnTo>
                        <a:lnTo>
                          <a:pt x="8" y="204"/>
                        </a:lnTo>
                        <a:lnTo>
                          <a:pt x="16" y="206"/>
                        </a:lnTo>
                        <a:lnTo>
                          <a:pt x="26" y="207"/>
                        </a:lnTo>
                        <a:lnTo>
                          <a:pt x="36" y="206"/>
                        </a:lnTo>
                        <a:lnTo>
                          <a:pt x="45" y="204"/>
                        </a:lnTo>
                        <a:lnTo>
                          <a:pt x="50" y="200"/>
                        </a:lnTo>
                        <a:lnTo>
                          <a:pt x="52" y="198"/>
                        </a:lnTo>
                        <a:lnTo>
                          <a:pt x="52" y="195"/>
                        </a:lnTo>
                        <a:lnTo>
                          <a:pt x="52" y="12"/>
                        </a:lnTo>
                        <a:lnTo>
                          <a:pt x="52" y="10"/>
                        </a:lnTo>
                        <a:lnTo>
                          <a:pt x="50" y="7"/>
                        </a:lnTo>
                        <a:lnTo>
                          <a:pt x="45" y="3"/>
                        </a:lnTo>
                        <a:lnTo>
                          <a:pt x="36" y="1"/>
                        </a:lnTo>
                        <a:lnTo>
                          <a:pt x="26" y="0"/>
                        </a:lnTo>
                        <a:close/>
                      </a:path>
                    </a:pathLst>
                  </a:custGeom>
                  <a:solidFill>
                    <a:srgbClr val="A5C6C8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3927" name="Freeform 366"/>
                  <p:cNvSpPr>
                    <a:spLocks/>
                  </p:cNvSpPr>
                  <p:nvPr/>
                </p:nvSpPr>
                <p:spPr bwMode="auto">
                  <a:xfrm>
                    <a:off x="2014" y="1992"/>
                    <a:ext cx="48" cy="195"/>
                  </a:xfrm>
                  <a:custGeom>
                    <a:avLst/>
                    <a:gdLst>
                      <a:gd name="T0" fmla="*/ 24 w 48"/>
                      <a:gd name="T1" fmla="*/ 0 h 195"/>
                      <a:gd name="T2" fmla="*/ 15 w 48"/>
                      <a:gd name="T3" fmla="*/ 1 h 195"/>
                      <a:gd name="T4" fmla="*/ 7 w 48"/>
                      <a:gd name="T5" fmla="*/ 3 h 195"/>
                      <a:gd name="T6" fmla="*/ 2 w 48"/>
                      <a:gd name="T7" fmla="*/ 7 h 195"/>
                      <a:gd name="T8" fmla="*/ 1 w 48"/>
                      <a:gd name="T9" fmla="*/ 10 h 195"/>
                      <a:gd name="T10" fmla="*/ 0 w 48"/>
                      <a:gd name="T11" fmla="*/ 12 h 195"/>
                      <a:gd name="T12" fmla="*/ 0 w 48"/>
                      <a:gd name="T13" fmla="*/ 184 h 195"/>
                      <a:gd name="T14" fmla="*/ 1 w 48"/>
                      <a:gd name="T15" fmla="*/ 186 h 195"/>
                      <a:gd name="T16" fmla="*/ 2 w 48"/>
                      <a:gd name="T17" fmla="*/ 188 h 195"/>
                      <a:gd name="T18" fmla="*/ 7 w 48"/>
                      <a:gd name="T19" fmla="*/ 192 h 195"/>
                      <a:gd name="T20" fmla="*/ 15 w 48"/>
                      <a:gd name="T21" fmla="*/ 194 h 195"/>
                      <a:gd name="T22" fmla="*/ 24 w 48"/>
                      <a:gd name="T23" fmla="*/ 195 h 195"/>
                      <a:gd name="T24" fmla="*/ 34 w 48"/>
                      <a:gd name="T25" fmla="*/ 194 h 195"/>
                      <a:gd name="T26" fmla="*/ 41 w 48"/>
                      <a:gd name="T27" fmla="*/ 192 h 195"/>
                      <a:gd name="T28" fmla="*/ 46 w 48"/>
                      <a:gd name="T29" fmla="*/ 188 h 195"/>
                      <a:gd name="T30" fmla="*/ 48 w 48"/>
                      <a:gd name="T31" fmla="*/ 184 h 195"/>
                      <a:gd name="T32" fmla="*/ 48 w 48"/>
                      <a:gd name="T33" fmla="*/ 12 h 195"/>
                      <a:gd name="T34" fmla="*/ 46 w 48"/>
                      <a:gd name="T35" fmla="*/ 7 h 195"/>
                      <a:gd name="T36" fmla="*/ 41 w 48"/>
                      <a:gd name="T37" fmla="*/ 3 h 195"/>
                      <a:gd name="T38" fmla="*/ 34 w 48"/>
                      <a:gd name="T39" fmla="*/ 1 h 195"/>
                      <a:gd name="T40" fmla="*/ 24 w 48"/>
                      <a:gd name="T41" fmla="*/ 0 h 195"/>
                      <a:gd name="T42" fmla="*/ 24 w 48"/>
                      <a:gd name="T43" fmla="*/ 0 h 195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w 48"/>
                      <a:gd name="T67" fmla="*/ 0 h 195"/>
                      <a:gd name="T68" fmla="*/ 48 w 48"/>
                      <a:gd name="T69" fmla="*/ 195 h 195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T66" t="T67" r="T68" b="T69"/>
                    <a:pathLst>
                      <a:path w="48" h="195">
                        <a:moveTo>
                          <a:pt x="24" y="0"/>
                        </a:moveTo>
                        <a:lnTo>
                          <a:pt x="15" y="1"/>
                        </a:lnTo>
                        <a:lnTo>
                          <a:pt x="7" y="3"/>
                        </a:lnTo>
                        <a:lnTo>
                          <a:pt x="2" y="7"/>
                        </a:lnTo>
                        <a:lnTo>
                          <a:pt x="1" y="10"/>
                        </a:lnTo>
                        <a:lnTo>
                          <a:pt x="0" y="12"/>
                        </a:lnTo>
                        <a:lnTo>
                          <a:pt x="0" y="184"/>
                        </a:lnTo>
                        <a:lnTo>
                          <a:pt x="1" y="186"/>
                        </a:lnTo>
                        <a:lnTo>
                          <a:pt x="2" y="188"/>
                        </a:lnTo>
                        <a:lnTo>
                          <a:pt x="7" y="192"/>
                        </a:lnTo>
                        <a:lnTo>
                          <a:pt x="15" y="194"/>
                        </a:lnTo>
                        <a:lnTo>
                          <a:pt x="24" y="195"/>
                        </a:lnTo>
                        <a:lnTo>
                          <a:pt x="34" y="194"/>
                        </a:lnTo>
                        <a:lnTo>
                          <a:pt x="41" y="192"/>
                        </a:lnTo>
                        <a:lnTo>
                          <a:pt x="46" y="188"/>
                        </a:lnTo>
                        <a:lnTo>
                          <a:pt x="48" y="184"/>
                        </a:lnTo>
                        <a:lnTo>
                          <a:pt x="48" y="12"/>
                        </a:lnTo>
                        <a:lnTo>
                          <a:pt x="46" y="7"/>
                        </a:lnTo>
                        <a:lnTo>
                          <a:pt x="41" y="3"/>
                        </a:lnTo>
                        <a:lnTo>
                          <a:pt x="34" y="1"/>
                        </a:lnTo>
                        <a:lnTo>
                          <a:pt x="24" y="0"/>
                        </a:lnTo>
                        <a:close/>
                      </a:path>
                    </a:pathLst>
                  </a:custGeom>
                  <a:solidFill>
                    <a:srgbClr val="A7C8CB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3928" name="Freeform 367"/>
                  <p:cNvSpPr>
                    <a:spLocks/>
                  </p:cNvSpPr>
                  <p:nvPr/>
                </p:nvSpPr>
                <p:spPr bwMode="auto">
                  <a:xfrm>
                    <a:off x="2015" y="1998"/>
                    <a:ext cx="46" cy="183"/>
                  </a:xfrm>
                  <a:custGeom>
                    <a:avLst/>
                    <a:gdLst>
                      <a:gd name="T0" fmla="*/ 23 w 46"/>
                      <a:gd name="T1" fmla="*/ 0 h 183"/>
                      <a:gd name="T2" fmla="*/ 14 w 46"/>
                      <a:gd name="T3" fmla="*/ 1 h 183"/>
                      <a:gd name="T4" fmla="*/ 7 w 46"/>
                      <a:gd name="T5" fmla="*/ 3 h 183"/>
                      <a:gd name="T6" fmla="*/ 2 w 46"/>
                      <a:gd name="T7" fmla="*/ 7 h 183"/>
                      <a:gd name="T8" fmla="*/ 0 w 46"/>
                      <a:gd name="T9" fmla="*/ 11 h 183"/>
                      <a:gd name="T10" fmla="*/ 0 w 46"/>
                      <a:gd name="T11" fmla="*/ 172 h 183"/>
                      <a:gd name="T12" fmla="*/ 2 w 46"/>
                      <a:gd name="T13" fmla="*/ 177 h 183"/>
                      <a:gd name="T14" fmla="*/ 7 w 46"/>
                      <a:gd name="T15" fmla="*/ 180 h 183"/>
                      <a:gd name="T16" fmla="*/ 14 w 46"/>
                      <a:gd name="T17" fmla="*/ 182 h 183"/>
                      <a:gd name="T18" fmla="*/ 23 w 46"/>
                      <a:gd name="T19" fmla="*/ 183 h 183"/>
                      <a:gd name="T20" fmla="*/ 32 w 46"/>
                      <a:gd name="T21" fmla="*/ 182 h 183"/>
                      <a:gd name="T22" fmla="*/ 39 w 46"/>
                      <a:gd name="T23" fmla="*/ 180 h 183"/>
                      <a:gd name="T24" fmla="*/ 44 w 46"/>
                      <a:gd name="T25" fmla="*/ 177 h 183"/>
                      <a:gd name="T26" fmla="*/ 46 w 46"/>
                      <a:gd name="T27" fmla="*/ 172 h 183"/>
                      <a:gd name="T28" fmla="*/ 46 w 46"/>
                      <a:gd name="T29" fmla="*/ 11 h 183"/>
                      <a:gd name="T30" fmla="*/ 44 w 46"/>
                      <a:gd name="T31" fmla="*/ 7 h 183"/>
                      <a:gd name="T32" fmla="*/ 39 w 46"/>
                      <a:gd name="T33" fmla="*/ 3 h 183"/>
                      <a:gd name="T34" fmla="*/ 32 w 46"/>
                      <a:gd name="T35" fmla="*/ 1 h 183"/>
                      <a:gd name="T36" fmla="*/ 23 w 46"/>
                      <a:gd name="T37" fmla="*/ 0 h 183"/>
                      <a:gd name="T38" fmla="*/ 23 w 46"/>
                      <a:gd name="T39" fmla="*/ 0 h 183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w 46"/>
                      <a:gd name="T61" fmla="*/ 0 h 183"/>
                      <a:gd name="T62" fmla="*/ 46 w 46"/>
                      <a:gd name="T63" fmla="*/ 183 h 183"/>
                    </a:gdLst>
                    <a:ahLst/>
                    <a:cxnLst>
                      <a:cxn ang="T40">
                        <a:pos x="T0" y="T1"/>
                      </a:cxn>
                      <a:cxn ang="T41">
                        <a:pos x="T2" y="T3"/>
                      </a:cxn>
                      <a:cxn ang="T42">
                        <a:pos x="T4" y="T5"/>
                      </a:cxn>
                      <a:cxn ang="T43">
                        <a:pos x="T6" y="T7"/>
                      </a:cxn>
                      <a:cxn ang="T44">
                        <a:pos x="T8" y="T9"/>
                      </a:cxn>
                      <a:cxn ang="T45">
                        <a:pos x="T10" y="T11"/>
                      </a:cxn>
                      <a:cxn ang="T46">
                        <a:pos x="T12" y="T13"/>
                      </a:cxn>
                      <a:cxn ang="T47">
                        <a:pos x="T14" y="T15"/>
                      </a:cxn>
                      <a:cxn ang="T48">
                        <a:pos x="T16" y="T17"/>
                      </a:cxn>
                      <a:cxn ang="T49">
                        <a:pos x="T18" y="T19"/>
                      </a:cxn>
                      <a:cxn ang="T50">
                        <a:pos x="T20" y="T21"/>
                      </a:cxn>
                      <a:cxn ang="T51">
                        <a:pos x="T22" y="T23"/>
                      </a:cxn>
                      <a:cxn ang="T52">
                        <a:pos x="T24" y="T25"/>
                      </a:cxn>
                      <a:cxn ang="T53">
                        <a:pos x="T26" y="T27"/>
                      </a:cxn>
                      <a:cxn ang="T54">
                        <a:pos x="T28" y="T29"/>
                      </a:cxn>
                      <a:cxn ang="T55">
                        <a:pos x="T30" y="T31"/>
                      </a:cxn>
                      <a:cxn ang="T56">
                        <a:pos x="T32" y="T33"/>
                      </a:cxn>
                      <a:cxn ang="T57">
                        <a:pos x="T34" y="T35"/>
                      </a:cxn>
                      <a:cxn ang="T58">
                        <a:pos x="T36" y="T37"/>
                      </a:cxn>
                      <a:cxn ang="T59">
                        <a:pos x="T38" y="T39"/>
                      </a:cxn>
                    </a:cxnLst>
                    <a:rect l="T60" t="T61" r="T62" b="T63"/>
                    <a:pathLst>
                      <a:path w="46" h="183">
                        <a:moveTo>
                          <a:pt x="23" y="0"/>
                        </a:moveTo>
                        <a:lnTo>
                          <a:pt x="14" y="1"/>
                        </a:lnTo>
                        <a:lnTo>
                          <a:pt x="7" y="3"/>
                        </a:lnTo>
                        <a:lnTo>
                          <a:pt x="2" y="7"/>
                        </a:lnTo>
                        <a:lnTo>
                          <a:pt x="0" y="11"/>
                        </a:lnTo>
                        <a:lnTo>
                          <a:pt x="0" y="172"/>
                        </a:lnTo>
                        <a:lnTo>
                          <a:pt x="2" y="177"/>
                        </a:lnTo>
                        <a:lnTo>
                          <a:pt x="7" y="180"/>
                        </a:lnTo>
                        <a:lnTo>
                          <a:pt x="14" y="182"/>
                        </a:lnTo>
                        <a:lnTo>
                          <a:pt x="23" y="183"/>
                        </a:lnTo>
                        <a:lnTo>
                          <a:pt x="32" y="182"/>
                        </a:lnTo>
                        <a:lnTo>
                          <a:pt x="39" y="180"/>
                        </a:lnTo>
                        <a:lnTo>
                          <a:pt x="44" y="177"/>
                        </a:lnTo>
                        <a:lnTo>
                          <a:pt x="46" y="172"/>
                        </a:lnTo>
                        <a:lnTo>
                          <a:pt x="46" y="11"/>
                        </a:lnTo>
                        <a:lnTo>
                          <a:pt x="44" y="7"/>
                        </a:lnTo>
                        <a:lnTo>
                          <a:pt x="39" y="3"/>
                        </a:lnTo>
                        <a:lnTo>
                          <a:pt x="32" y="1"/>
                        </a:lnTo>
                        <a:lnTo>
                          <a:pt x="23" y="0"/>
                        </a:lnTo>
                        <a:close/>
                      </a:path>
                    </a:pathLst>
                  </a:custGeom>
                  <a:solidFill>
                    <a:srgbClr val="A9CBCE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3929" name="Freeform 368"/>
                  <p:cNvSpPr>
                    <a:spLocks/>
                  </p:cNvSpPr>
                  <p:nvPr/>
                </p:nvSpPr>
                <p:spPr bwMode="auto">
                  <a:xfrm>
                    <a:off x="2017" y="2004"/>
                    <a:ext cx="42" cy="171"/>
                  </a:xfrm>
                  <a:custGeom>
                    <a:avLst/>
                    <a:gdLst>
                      <a:gd name="T0" fmla="*/ 21 w 42"/>
                      <a:gd name="T1" fmla="*/ 0 h 171"/>
                      <a:gd name="T2" fmla="*/ 13 w 42"/>
                      <a:gd name="T3" fmla="*/ 1 h 171"/>
                      <a:gd name="T4" fmla="*/ 6 w 42"/>
                      <a:gd name="T5" fmla="*/ 3 h 171"/>
                      <a:gd name="T6" fmla="*/ 2 w 42"/>
                      <a:gd name="T7" fmla="*/ 6 h 171"/>
                      <a:gd name="T8" fmla="*/ 0 w 42"/>
                      <a:gd name="T9" fmla="*/ 10 h 171"/>
                      <a:gd name="T10" fmla="*/ 0 w 42"/>
                      <a:gd name="T11" fmla="*/ 161 h 171"/>
                      <a:gd name="T12" fmla="*/ 2 w 42"/>
                      <a:gd name="T13" fmla="*/ 165 h 171"/>
                      <a:gd name="T14" fmla="*/ 6 w 42"/>
                      <a:gd name="T15" fmla="*/ 168 h 171"/>
                      <a:gd name="T16" fmla="*/ 13 w 42"/>
                      <a:gd name="T17" fmla="*/ 170 h 171"/>
                      <a:gd name="T18" fmla="*/ 21 w 42"/>
                      <a:gd name="T19" fmla="*/ 171 h 171"/>
                      <a:gd name="T20" fmla="*/ 29 w 42"/>
                      <a:gd name="T21" fmla="*/ 170 h 171"/>
                      <a:gd name="T22" fmla="*/ 36 w 42"/>
                      <a:gd name="T23" fmla="*/ 168 h 171"/>
                      <a:gd name="T24" fmla="*/ 40 w 42"/>
                      <a:gd name="T25" fmla="*/ 165 h 171"/>
                      <a:gd name="T26" fmla="*/ 42 w 42"/>
                      <a:gd name="T27" fmla="*/ 161 h 171"/>
                      <a:gd name="T28" fmla="*/ 42 w 42"/>
                      <a:gd name="T29" fmla="*/ 10 h 171"/>
                      <a:gd name="T30" fmla="*/ 40 w 42"/>
                      <a:gd name="T31" fmla="*/ 6 h 171"/>
                      <a:gd name="T32" fmla="*/ 36 w 42"/>
                      <a:gd name="T33" fmla="*/ 3 h 171"/>
                      <a:gd name="T34" fmla="*/ 29 w 42"/>
                      <a:gd name="T35" fmla="*/ 1 h 171"/>
                      <a:gd name="T36" fmla="*/ 21 w 42"/>
                      <a:gd name="T37" fmla="*/ 0 h 171"/>
                      <a:gd name="T38" fmla="*/ 21 w 42"/>
                      <a:gd name="T39" fmla="*/ 0 h 171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w 42"/>
                      <a:gd name="T61" fmla="*/ 0 h 171"/>
                      <a:gd name="T62" fmla="*/ 42 w 42"/>
                      <a:gd name="T63" fmla="*/ 171 h 171"/>
                    </a:gdLst>
                    <a:ahLst/>
                    <a:cxnLst>
                      <a:cxn ang="T40">
                        <a:pos x="T0" y="T1"/>
                      </a:cxn>
                      <a:cxn ang="T41">
                        <a:pos x="T2" y="T3"/>
                      </a:cxn>
                      <a:cxn ang="T42">
                        <a:pos x="T4" y="T5"/>
                      </a:cxn>
                      <a:cxn ang="T43">
                        <a:pos x="T6" y="T7"/>
                      </a:cxn>
                      <a:cxn ang="T44">
                        <a:pos x="T8" y="T9"/>
                      </a:cxn>
                      <a:cxn ang="T45">
                        <a:pos x="T10" y="T11"/>
                      </a:cxn>
                      <a:cxn ang="T46">
                        <a:pos x="T12" y="T13"/>
                      </a:cxn>
                      <a:cxn ang="T47">
                        <a:pos x="T14" y="T15"/>
                      </a:cxn>
                      <a:cxn ang="T48">
                        <a:pos x="T16" y="T17"/>
                      </a:cxn>
                      <a:cxn ang="T49">
                        <a:pos x="T18" y="T19"/>
                      </a:cxn>
                      <a:cxn ang="T50">
                        <a:pos x="T20" y="T21"/>
                      </a:cxn>
                      <a:cxn ang="T51">
                        <a:pos x="T22" y="T23"/>
                      </a:cxn>
                      <a:cxn ang="T52">
                        <a:pos x="T24" y="T25"/>
                      </a:cxn>
                      <a:cxn ang="T53">
                        <a:pos x="T26" y="T27"/>
                      </a:cxn>
                      <a:cxn ang="T54">
                        <a:pos x="T28" y="T29"/>
                      </a:cxn>
                      <a:cxn ang="T55">
                        <a:pos x="T30" y="T31"/>
                      </a:cxn>
                      <a:cxn ang="T56">
                        <a:pos x="T32" y="T33"/>
                      </a:cxn>
                      <a:cxn ang="T57">
                        <a:pos x="T34" y="T35"/>
                      </a:cxn>
                      <a:cxn ang="T58">
                        <a:pos x="T36" y="T37"/>
                      </a:cxn>
                      <a:cxn ang="T59">
                        <a:pos x="T38" y="T39"/>
                      </a:cxn>
                    </a:cxnLst>
                    <a:rect l="T60" t="T61" r="T62" b="T63"/>
                    <a:pathLst>
                      <a:path w="42" h="171">
                        <a:moveTo>
                          <a:pt x="21" y="0"/>
                        </a:moveTo>
                        <a:lnTo>
                          <a:pt x="13" y="1"/>
                        </a:lnTo>
                        <a:lnTo>
                          <a:pt x="6" y="3"/>
                        </a:lnTo>
                        <a:lnTo>
                          <a:pt x="2" y="6"/>
                        </a:lnTo>
                        <a:lnTo>
                          <a:pt x="0" y="10"/>
                        </a:lnTo>
                        <a:lnTo>
                          <a:pt x="0" y="161"/>
                        </a:lnTo>
                        <a:lnTo>
                          <a:pt x="2" y="165"/>
                        </a:lnTo>
                        <a:lnTo>
                          <a:pt x="6" y="168"/>
                        </a:lnTo>
                        <a:lnTo>
                          <a:pt x="13" y="170"/>
                        </a:lnTo>
                        <a:lnTo>
                          <a:pt x="21" y="171"/>
                        </a:lnTo>
                        <a:lnTo>
                          <a:pt x="29" y="170"/>
                        </a:lnTo>
                        <a:lnTo>
                          <a:pt x="36" y="168"/>
                        </a:lnTo>
                        <a:lnTo>
                          <a:pt x="40" y="165"/>
                        </a:lnTo>
                        <a:lnTo>
                          <a:pt x="42" y="161"/>
                        </a:lnTo>
                        <a:lnTo>
                          <a:pt x="42" y="10"/>
                        </a:lnTo>
                        <a:lnTo>
                          <a:pt x="40" y="6"/>
                        </a:lnTo>
                        <a:lnTo>
                          <a:pt x="36" y="3"/>
                        </a:lnTo>
                        <a:lnTo>
                          <a:pt x="29" y="1"/>
                        </a:lnTo>
                        <a:lnTo>
                          <a:pt x="21" y="0"/>
                        </a:lnTo>
                        <a:close/>
                      </a:path>
                    </a:pathLst>
                  </a:custGeom>
                  <a:solidFill>
                    <a:srgbClr val="ABCED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3930" name="Freeform 369"/>
                  <p:cNvSpPr>
                    <a:spLocks/>
                  </p:cNvSpPr>
                  <p:nvPr/>
                </p:nvSpPr>
                <p:spPr bwMode="auto">
                  <a:xfrm>
                    <a:off x="2018" y="2010"/>
                    <a:ext cx="40" cy="159"/>
                  </a:xfrm>
                  <a:custGeom>
                    <a:avLst/>
                    <a:gdLst>
                      <a:gd name="T0" fmla="*/ 20 w 40"/>
                      <a:gd name="T1" fmla="*/ 0 h 159"/>
                      <a:gd name="T2" fmla="*/ 12 w 40"/>
                      <a:gd name="T3" fmla="*/ 1 h 159"/>
                      <a:gd name="T4" fmla="*/ 6 w 40"/>
                      <a:gd name="T5" fmla="*/ 3 h 159"/>
                      <a:gd name="T6" fmla="*/ 2 w 40"/>
                      <a:gd name="T7" fmla="*/ 6 h 159"/>
                      <a:gd name="T8" fmla="*/ 0 w 40"/>
                      <a:gd name="T9" fmla="*/ 9 h 159"/>
                      <a:gd name="T10" fmla="*/ 0 w 40"/>
                      <a:gd name="T11" fmla="*/ 150 h 159"/>
                      <a:gd name="T12" fmla="*/ 2 w 40"/>
                      <a:gd name="T13" fmla="*/ 154 h 159"/>
                      <a:gd name="T14" fmla="*/ 6 w 40"/>
                      <a:gd name="T15" fmla="*/ 156 h 159"/>
                      <a:gd name="T16" fmla="*/ 12 w 40"/>
                      <a:gd name="T17" fmla="*/ 158 h 159"/>
                      <a:gd name="T18" fmla="*/ 20 w 40"/>
                      <a:gd name="T19" fmla="*/ 159 h 159"/>
                      <a:gd name="T20" fmla="*/ 28 w 40"/>
                      <a:gd name="T21" fmla="*/ 158 h 159"/>
                      <a:gd name="T22" fmla="*/ 34 w 40"/>
                      <a:gd name="T23" fmla="*/ 156 h 159"/>
                      <a:gd name="T24" fmla="*/ 38 w 40"/>
                      <a:gd name="T25" fmla="*/ 154 h 159"/>
                      <a:gd name="T26" fmla="*/ 40 w 40"/>
                      <a:gd name="T27" fmla="*/ 150 h 159"/>
                      <a:gd name="T28" fmla="*/ 40 w 40"/>
                      <a:gd name="T29" fmla="*/ 9 h 159"/>
                      <a:gd name="T30" fmla="*/ 38 w 40"/>
                      <a:gd name="T31" fmla="*/ 6 h 159"/>
                      <a:gd name="T32" fmla="*/ 34 w 40"/>
                      <a:gd name="T33" fmla="*/ 3 h 159"/>
                      <a:gd name="T34" fmla="*/ 28 w 40"/>
                      <a:gd name="T35" fmla="*/ 1 h 159"/>
                      <a:gd name="T36" fmla="*/ 20 w 40"/>
                      <a:gd name="T37" fmla="*/ 0 h 159"/>
                      <a:gd name="T38" fmla="*/ 20 w 40"/>
                      <a:gd name="T39" fmla="*/ 0 h 159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w 40"/>
                      <a:gd name="T61" fmla="*/ 0 h 159"/>
                      <a:gd name="T62" fmla="*/ 40 w 40"/>
                      <a:gd name="T63" fmla="*/ 159 h 159"/>
                    </a:gdLst>
                    <a:ahLst/>
                    <a:cxnLst>
                      <a:cxn ang="T40">
                        <a:pos x="T0" y="T1"/>
                      </a:cxn>
                      <a:cxn ang="T41">
                        <a:pos x="T2" y="T3"/>
                      </a:cxn>
                      <a:cxn ang="T42">
                        <a:pos x="T4" y="T5"/>
                      </a:cxn>
                      <a:cxn ang="T43">
                        <a:pos x="T6" y="T7"/>
                      </a:cxn>
                      <a:cxn ang="T44">
                        <a:pos x="T8" y="T9"/>
                      </a:cxn>
                      <a:cxn ang="T45">
                        <a:pos x="T10" y="T11"/>
                      </a:cxn>
                      <a:cxn ang="T46">
                        <a:pos x="T12" y="T13"/>
                      </a:cxn>
                      <a:cxn ang="T47">
                        <a:pos x="T14" y="T15"/>
                      </a:cxn>
                      <a:cxn ang="T48">
                        <a:pos x="T16" y="T17"/>
                      </a:cxn>
                      <a:cxn ang="T49">
                        <a:pos x="T18" y="T19"/>
                      </a:cxn>
                      <a:cxn ang="T50">
                        <a:pos x="T20" y="T21"/>
                      </a:cxn>
                      <a:cxn ang="T51">
                        <a:pos x="T22" y="T23"/>
                      </a:cxn>
                      <a:cxn ang="T52">
                        <a:pos x="T24" y="T25"/>
                      </a:cxn>
                      <a:cxn ang="T53">
                        <a:pos x="T26" y="T27"/>
                      </a:cxn>
                      <a:cxn ang="T54">
                        <a:pos x="T28" y="T29"/>
                      </a:cxn>
                      <a:cxn ang="T55">
                        <a:pos x="T30" y="T31"/>
                      </a:cxn>
                      <a:cxn ang="T56">
                        <a:pos x="T32" y="T33"/>
                      </a:cxn>
                      <a:cxn ang="T57">
                        <a:pos x="T34" y="T35"/>
                      </a:cxn>
                      <a:cxn ang="T58">
                        <a:pos x="T36" y="T37"/>
                      </a:cxn>
                      <a:cxn ang="T59">
                        <a:pos x="T38" y="T39"/>
                      </a:cxn>
                    </a:cxnLst>
                    <a:rect l="T60" t="T61" r="T62" b="T63"/>
                    <a:pathLst>
                      <a:path w="40" h="159">
                        <a:moveTo>
                          <a:pt x="20" y="0"/>
                        </a:moveTo>
                        <a:lnTo>
                          <a:pt x="12" y="1"/>
                        </a:lnTo>
                        <a:lnTo>
                          <a:pt x="6" y="3"/>
                        </a:lnTo>
                        <a:lnTo>
                          <a:pt x="2" y="6"/>
                        </a:lnTo>
                        <a:lnTo>
                          <a:pt x="0" y="9"/>
                        </a:lnTo>
                        <a:lnTo>
                          <a:pt x="0" y="150"/>
                        </a:lnTo>
                        <a:lnTo>
                          <a:pt x="2" y="154"/>
                        </a:lnTo>
                        <a:lnTo>
                          <a:pt x="6" y="156"/>
                        </a:lnTo>
                        <a:lnTo>
                          <a:pt x="12" y="158"/>
                        </a:lnTo>
                        <a:lnTo>
                          <a:pt x="20" y="159"/>
                        </a:lnTo>
                        <a:lnTo>
                          <a:pt x="28" y="158"/>
                        </a:lnTo>
                        <a:lnTo>
                          <a:pt x="34" y="156"/>
                        </a:lnTo>
                        <a:lnTo>
                          <a:pt x="38" y="154"/>
                        </a:lnTo>
                        <a:lnTo>
                          <a:pt x="40" y="150"/>
                        </a:lnTo>
                        <a:lnTo>
                          <a:pt x="40" y="9"/>
                        </a:lnTo>
                        <a:lnTo>
                          <a:pt x="38" y="6"/>
                        </a:lnTo>
                        <a:lnTo>
                          <a:pt x="34" y="3"/>
                        </a:lnTo>
                        <a:lnTo>
                          <a:pt x="28" y="1"/>
                        </a:lnTo>
                        <a:lnTo>
                          <a:pt x="20" y="0"/>
                        </a:lnTo>
                        <a:close/>
                      </a:path>
                    </a:pathLst>
                  </a:custGeom>
                  <a:solidFill>
                    <a:srgbClr val="ADD0D3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3931" name="Freeform 370"/>
                  <p:cNvSpPr>
                    <a:spLocks/>
                  </p:cNvSpPr>
                  <p:nvPr/>
                </p:nvSpPr>
                <p:spPr bwMode="auto">
                  <a:xfrm>
                    <a:off x="2020" y="2015"/>
                    <a:ext cx="36" cy="149"/>
                  </a:xfrm>
                  <a:custGeom>
                    <a:avLst/>
                    <a:gdLst>
                      <a:gd name="T0" fmla="*/ 18 w 36"/>
                      <a:gd name="T1" fmla="*/ 0 h 149"/>
                      <a:gd name="T2" fmla="*/ 11 w 36"/>
                      <a:gd name="T3" fmla="*/ 1 h 149"/>
                      <a:gd name="T4" fmla="*/ 5 w 36"/>
                      <a:gd name="T5" fmla="*/ 3 h 149"/>
                      <a:gd name="T6" fmla="*/ 1 w 36"/>
                      <a:gd name="T7" fmla="*/ 6 h 149"/>
                      <a:gd name="T8" fmla="*/ 0 w 36"/>
                      <a:gd name="T9" fmla="*/ 9 h 149"/>
                      <a:gd name="T10" fmla="*/ 0 w 36"/>
                      <a:gd name="T11" fmla="*/ 141 h 149"/>
                      <a:gd name="T12" fmla="*/ 1 w 36"/>
                      <a:gd name="T13" fmla="*/ 144 h 149"/>
                      <a:gd name="T14" fmla="*/ 5 w 36"/>
                      <a:gd name="T15" fmla="*/ 147 h 149"/>
                      <a:gd name="T16" fmla="*/ 11 w 36"/>
                      <a:gd name="T17" fmla="*/ 148 h 149"/>
                      <a:gd name="T18" fmla="*/ 18 w 36"/>
                      <a:gd name="T19" fmla="*/ 149 h 149"/>
                      <a:gd name="T20" fmla="*/ 25 w 36"/>
                      <a:gd name="T21" fmla="*/ 148 h 149"/>
                      <a:gd name="T22" fmla="*/ 31 w 36"/>
                      <a:gd name="T23" fmla="*/ 147 h 149"/>
                      <a:gd name="T24" fmla="*/ 35 w 36"/>
                      <a:gd name="T25" fmla="*/ 144 h 149"/>
                      <a:gd name="T26" fmla="*/ 36 w 36"/>
                      <a:gd name="T27" fmla="*/ 141 h 149"/>
                      <a:gd name="T28" fmla="*/ 36 w 36"/>
                      <a:gd name="T29" fmla="*/ 9 h 149"/>
                      <a:gd name="T30" fmla="*/ 35 w 36"/>
                      <a:gd name="T31" fmla="*/ 6 h 149"/>
                      <a:gd name="T32" fmla="*/ 31 w 36"/>
                      <a:gd name="T33" fmla="*/ 3 h 149"/>
                      <a:gd name="T34" fmla="*/ 25 w 36"/>
                      <a:gd name="T35" fmla="*/ 1 h 149"/>
                      <a:gd name="T36" fmla="*/ 18 w 36"/>
                      <a:gd name="T37" fmla="*/ 0 h 149"/>
                      <a:gd name="T38" fmla="*/ 18 w 36"/>
                      <a:gd name="T39" fmla="*/ 0 h 149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w 36"/>
                      <a:gd name="T61" fmla="*/ 0 h 149"/>
                      <a:gd name="T62" fmla="*/ 36 w 36"/>
                      <a:gd name="T63" fmla="*/ 149 h 149"/>
                    </a:gdLst>
                    <a:ahLst/>
                    <a:cxnLst>
                      <a:cxn ang="T40">
                        <a:pos x="T0" y="T1"/>
                      </a:cxn>
                      <a:cxn ang="T41">
                        <a:pos x="T2" y="T3"/>
                      </a:cxn>
                      <a:cxn ang="T42">
                        <a:pos x="T4" y="T5"/>
                      </a:cxn>
                      <a:cxn ang="T43">
                        <a:pos x="T6" y="T7"/>
                      </a:cxn>
                      <a:cxn ang="T44">
                        <a:pos x="T8" y="T9"/>
                      </a:cxn>
                      <a:cxn ang="T45">
                        <a:pos x="T10" y="T11"/>
                      </a:cxn>
                      <a:cxn ang="T46">
                        <a:pos x="T12" y="T13"/>
                      </a:cxn>
                      <a:cxn ang="T47">
                        <a:pos x="T14" y="T15"/>
                      </a:cxn>
                      <a:cxn ang="T48">
                        <a:pos x="T16" y="T17"/>
                      </a:cxn>
                      <a:cxn ang="T49">
                        <a:pos x="T18" y="T19"/>
                      </a:cxn>
                      <a:cxn ang="T50">
                        <a:pos x="T20" y="T21"/>
                      </a:cxn>
                      <a:cxn ang="T51">
                        <a:pos x="T22" y="T23"/>
                      </a:cxn>
                      <a:cxn ang="T52">
                        <a:pos x="T24" y="T25"/>
                      </a:cxn>
                      <a:cxn ang="T53">
                        <a:pos x="T26" y="T27"/>
                      </a:cxn>
                      <a:cxn ang="T54">
                        <a:pos x="T28" y="T29"/>
                      </a:cxn>
                      <a:cxn ang="T55">
                        <a:pos x="T30" y="T31"/>
                      </a:cxn>
                      <a:cxn ang="T56">
                        <a:pos x="T32" y="T33"/>
                      </a:cxn>
                      <a:cxn ang="T57">
                        <a:pos x="T34" y="T35"/>
                      </a:cxn>
                      <a:cxn ang="T58">
                        <a:pos x="T36" y="T37"/>
                      </a:cxn>
                      <a:cxn ang="T59">
                        <a:pos x="T38" y="T39"/>
                      </a:cxn>
                    </a:cxnLst>
                    <a:rect l="T60" t="T61" r="T62" b="T63"/>
                    <a:pathLst>
                      <a:path w="36" h="149">
                        <a:moveTo>
                          <a:pt x="18" y="0"/>
                        </a:moveTo>
                        <a:lnTo>
                          <a:pt x="11" y="1"/>
                        </a:lnTo>
                        <a:lnTo>
                          <a:pt x="5" y="3"/>
                        </a:lnTo>
                        <a:lnTo>
                          <a:pt x="1" y="6"/>
                        </a:lnTo>
                        <a:lnTo>
                          <a:pt x="0" y="9"/>
                        </a:lnTo>
                        <a:lnTo>
                          <a:pt x="0" y="141"/>
                        </a:lnTo>
                        <a:lnTo>
                          <a:pt x="1" y="144"/>
                        </a:lnTo>
                        <a:lnTo>
                          <a:pt x="5" y="147"/>
                        </a:lnTo>
                        <a:lnTo>
                          <a:pt x="11" y="148"/>
                        </a:lnTo>
                        <a:lnTo>
                          <a:pt x="18" y="149"/>
                        </a:lnTo>
                        <a:lnTo>
                          <a:pt x="25" y="148"/>
                        </a:lnTo>
                        <a:lnTo>
                          <a:pt x="31" y="147"/>
                        </a:lnTo>
                        <a:lnTo>
                          <a:pt x="35" y="144"/>
                        </a:lnTo>
                        <a:lnTo>
                          <a:pt x="36" y="141"/>
                        </a:lnTo>
                        <a:lnTo>
                          <a:pt x="36" y="9"/>
                        </a:lnTo>
                        <a:lnTo>
                          <a:pt x="35" y="6"/>
                        </a:lnTo>
                        <a:lnTo>
                          <a:pt x="31" y="3"/>
                        </a:lnTo>
                        <a:lnTo>
                          <a:pt x="25" y="1"/>
                        </a:lnTo>
                        <a:lnTo>
                          <a:pt x="18" y="0"/>
                        </a:lnTo>
                        <a:close/>
                      </a:path>
                    </a:pathLst>
                  </a:custGeom>
                  <a:solidFill>
                    <a:srgbClr val="AFD2D5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3932" name="Freeform 371"/>
                  <p:cNvSpPr>
                    <a:spLocks/>
                  </p:cNvSpPr>
                  <p:nvPr/>
                </p:nvSpPr>
                <p:spPr bwMode="auto">
                  <a:xfrm>
                    <a:off x="2021" y="2021"/>
                    <a:ext cx="35" cy="138"/>
                  </a:xfrm>
                  <a:custGeom>
                    <a:avLst/>
                    <a:gdLst>
                      <a:gd name="T0" fmla="*/ 17 w 35"/>
                      <a:gd name="T1" fmla="*/ 0 h 138"/>
                      <a:gd name="T2" fmla="*/ 11 w 35"/>
                      <a:gd name="T3" fmla="*/ 1 h 138"/>
                      <a:gd name="T4" fmla="*/ 5 w 35"/>
                      <a:gd name="T5" fmla="*/ 3 h 138"/>
                      <a:gd name="T6" fmla="*/ 1 w 35"/>
                      <a:gd name="T7" fmla="*/ 5 h 138"/>
                      <a:gd name="T8" fmla="*/ 0 w 35"/>
                      <a:gd name="T9" fmla="*/ 8 h 138"/>
                      <a:gd name="T10" fmla="*/ 0 w 35"/>
                      <a:gd name="T11" fmla="*/ 129 h 138"/>
                      <a:gd name="T12" fmla="*/ 1 w 35"/>
                      <a:gd name="T13" fmla="*/ 133 h 138"/>
                      <a:gd name="T14" fmla="*/ 5 w 35"/>
                      <a:gd name="T15" fmla="*/ 135 h 138"/>
                      <a:gd name="T16" fmla="*/ 11 w 35"/>
                      <a:gd name="T17" fmla="*/ 137 h 138"/>
                      <a:gd name="T18" fmla="*/ 17 w 35"/>
                      <a:gd name="T19" fmla="*/ 138 h 138"/>
                      <a:gd name="T20" fmla="*/ 24 w 35"/>
                      <a:gd name="T21" fmla="*/ 137 h 138"/>
                      <a:gd name="T22" fmla="*/ 30 w 35"/>
                      <a:gd name="T23" fmla="*/ 135 h 138"/>
                      <a:gd name="T24" fmla="*/ 34 w 35"/>
                      <a:gd name="T25" fmla="*/ 133 h 138"/>
                      <a:gd name="T26" fmla="*/ 35 w 35"/>
                      <a:gd name="T27" fmla="*/ 129 h 138"/>
                      <a:gd name="T28" fmla="*/ 35 w 35"/>
                      <a:gd name="T29" fmla="*/ 8 h 138"/>
                      <a:gd name="T30" fmla="*/ 34 w 35"/>
                      <a:gd name="T31" fmla="*/ 5 h 138"/>
                      <a:gd name="T32" fmla="*/ 30 w 35"/>
                      <a:gd name="T33" fmla="*/ 3 h 138"/>
                      <a:gd name="T34" fmla="*/ 24 w 35"/>
                      <a:gd name="T35" fmla="*/ 1 h 138"/>
                      <a:gd name="T36" fmla="*/ 17 w 35"/>
                      <a:gd name="T37" fmla="*/ 0 h 138"/>
                      <a:gd name="T38" fmla="*/ 17 w 35"/>
                      <a:gd name="T39" fmla="*/ 0 h 138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w 35"/>
                      <a:gd name="T61" fmla="*/ 0 h 138"/>
                      <a:gd name="T62" fmla="*/ 35 w 35"/>
                      <a:gd name="T63" fmla="*/ 138 h 138"/>
                    </a:gdLst>
                    <a:ahLst/>
                    <a:cxnLst>
                      <a:cxn ang="T40">
                        <a:pos x="T0" y="T1"/>
                      </a:cxn>
                      <a:cxn ang="T41">
                        <a:pos x="T2" y="T3"/>
                      </a:cxn>
                      <a:cxn ang="T42">
                        <a:pos x="T4" y="T5"/>
                      </a:cxn>
                      <a:cxn ang="T43">
                        <a:pos x="T6" y="T7"/>
                      </a:cxn>
                      <a:cxn ang="T44">
                        <a:pos x="T8" y="T9"/>
                      </a:cxn>
                      <a:cxn ang="T45">
                        <a:pos x="T10" y="T11"/>
                      </a:cxn>
                      <a:cxn ang="T46">
                        <a:pos x="T12" y="T13"/>
                      </a:cxn>
                      <a:cxn ang="T47">
                        <a:pos x="T14" y="T15"/>
                      </a:cxn>
                      <a:cxn ang="T48">
                        <a:pos x="T16" y="T17"/>
                      </a:cxn>
                      <a:cxn ang="T49">
                        <a:pos x="T18" y="T19"/>
                      </a:cxn>
                      <a:cxn ang="T50">
                        <a:pos x="T20" y="T21"/>
                      </a:cxn>
                      <a:cxn ang="T51">
                        <a:pos x="T22" y="T23"/>
                      </a:cxn>
                      <a:cxn ang="T52">
                        <a:pos x="T24" y="T25"/>
                      </a:cxn>
                      <a:cxn ang="T53">
                        <a:pos x="T26" y="T27"/>
                      </a:cxn>
                      <a:cxn ang="T54">
                        <a:pos x="T28" y="T29"/>
                      </a:cxn>
                      <a:cxn ang="T55">
                        <a:pos x="T30" y="T31"/>
                      </a:cxn>
                      <a:cxn ang="T56">
                        <a:pos x="T32" y="T33"/>
                      </a:cxn>
                      <a:cxn ang="T57">
                        <a:pos x="T34" y="T35"/>
                      </a:cxn>
                      <a:cxn ang="T58">
                        <a:pos x="T36" y="T37"/>
                      </a:cxn>
                      <a:cxn ang="T59">
                        <a:pos x="T38" y="T39"/>
                      </a:cxn>
                    </a:cxnLst>
                    <a:rect l="T60" t="T61" r="T62" b="T63"/>
                    <a:pathLst>
                      <a:path w="35" h="138">
                        <a:moveTo>
                          <a:pt x="17" y="0"/>
                        </a:moveTo>
                        <a:lnTo>
                          <a:pt x="11" y="1"/>
                        </a:lnTo>
                        <a:lnTo>
                          <a:pt x="5" y="3"/>
                        </a:lnTo>
                        <a:lnTo>
                          <a:pt x="1" y="5"/>
                        </a:lnTo>
                        <a:lnTo>
                          <a:pt x="0" y="8"/>
                        </a:lnTo>
                        <a:lnTo>
                          <a:pt x="0" y="129"/>
                        </a:lnTo>
                        <a:lnTo>
                          <a:pt x="1" y="133"/>
                        </a:lnTo>
                        <a:lnTo>
                          <a:pt x="5" y="135"/>
                        </a:lnTo>
                        <a:lnTo>
                          <a:pt x="11" y="137"/>
                        </a:lnTo>
                        <a:lnTo>
                          <a:pt x="17" y="138"/>
                        </a:lnTo>
                        <a:lnTo>
                          <a:pt x="24" y="137"/>
                        </a:lnTo>
                        <a:lnTo>
                          <a:pt x="30" y="135"/>
                        </a:lnTo>
                        <a:lnTo>
                          <a:pt x="34" y="133"/>
                        </a:lnTo>
                        <a:lnTo>
                          <a:pt x="35" y="129"/>
                        </a:lnTo>
                        <a:lnTo>
                          <a:pt x="35" y="8"/>
                        </a:lnTo>
                        <a:lnTo>
                          <a:pt x="34" y="5"/>
                        </a:lnTo>
                        <a:lnTo>
                          <a:pt x="30" y="3"/>
                        </a:lnTo>
                        <a:lnTo>
                          <a:pt x="24" y="1"/>
                        </a:lnTo>
                        <a:lnTo>
                          <a:pt x="17" y="0"/>
                        </a:lnTo>
                        <a:close/>
                      </a:path>
                    </a:pathLst>
                  </a:custGeom>
                  <a:solidFill>
                    <a:srgbClr val="B1D4D6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3933" name="Freeform 372"/>
                  <p:cNvSpPr>
                    <a:spLocks/>
                  </p:cNvSpPr>
                  <p:nvPr/>
                </p:nvSpPr>
                <p:spPr bwMode="auto">
                  <a:xfrm>
                    <a:off x="2022" y="2027"/>
                    <a:ext cx="33" cy="126"/>
                  </a:xfrm>
                  <a:custGeom>
                    <a:avLst/>
                    <a:gdLst>
                      <a:gd name="T0" fmla="*/ 16 w 33"/>
                      <a:gd name="T1" fmla="*/ 0 h 126"/>
                      <a:gd name="T2" fmla="*/ 10 w 33"/>
                      <a:gd name="T3" fmla="*/ 1 h 126"/>
                      <a:gd name="T4" fmla="*/ 5 w 33"/>
                      <a:gd name="T5" fmla="*/ 2 h 126"/>
                      <a:gd name="T6" fmla="*/ 1 w 33"/>
                      <a:gd name="T7" fmla="*/ 4 h 126"/>
                      <a:gd name="T8" fmla="*/ 0 w 33"/>
                      <a:gd name="T9" fmla="*/ 7 h 126"/>
                      <a:gd name="T10" fmla="*/ 0 w 33"/>
                      <a:gd name="T11" fmla="*/ 118 h 126"/>
                      <a:gd name="T12" fmla="*/ 1 w 33"/>
                      <a:gd name="T13" fmla="*/ 121 h 126"/>
                      <a:gd name="T14" fmla="*/ 5 w 33"/>
                      <a:gd name="T15" fmla="*/ 124 h 126"/>
                      <a:gd name="T16" fmla="*/ 10 w 33"/>
                      <a:gd name="T17" fmla="*/ 125 h 126"/>
                      <a:gd name="T18" fmla="*/ 16 w 33"/>
                      <a:gd name="T19" fmla="*/ 126 h 126"/>
                      <a:gd name="T20" fmla="*/ 22 w 33"/>
                      <a:gd name="T21" fmla="*/ 125 h 126"/>
                      <a:gd name="T22" fmla="*/ 28 w 33"/>
                      <a:gd name="T23" fmla="*/ 124 h 126"/>
                      <a:gd name="T24" fmla="*/ 32 w 33"/>
                      <a:gd name="T25" fmla="*/ 121 h 126"/>
                      <a:gd name="T26" fmla="*/ 33 w 33"/>
                      <a:gd name="T27" fmla="*/ 118 h 126"/>
                      <a:gd name="T28" fmla="*/ 33 w 33"/>
                      <a:gd name="T29" fmla="*/ 7 h 126"/>
                      <a:gd name="T30" fmla="*/ 32 w 33"/>
                      <a:gd name="T31" fmla="*/ 4 h 126"/>
                      <a:gd name="T32" fmla="*/ 28 w 33"/>
                      <a:gd name="T33" fmla="*/ 2 h 126"/>
                      <a:gd name="T34" fmla="*/ 22 w 33"/>
                      <a:gd name="T35" fmla="*/ 1 h 126"/>
                      <a:gd name="T36" fmla="*/ 16 w 33"/>
                      <a:gd name="T37" fmla="*/ 0 h 126"/>
                      <a:gd name="T38" fmla="*/ 16 w 33"/>
                      <a:gd name="T39" fmla="*/ 0 h 12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w 33"/>
                      <a:gd name="T61" fmla="*/ 0 h 126"/>
                      <a:gd name="T62" fmla="*/ 33 w 33"/>
                      <a:gd name="T63" fmla="*/ 126 h 126"/>
                    </a:gdLst>
                    <a:ahLst/>
                    <a:cxnLst>
                      <a:cxn ang="T40">
                        <a:pos x="T0" y="T1"/>
                      </a:cxn>
                      <a:cxn ang="T41">
                        <a:pos x="T2" y="T3"/>
                      </a:cxn>
                      <a:cxn ang="T42">
                        <a:pos x="T4" y="T5"/>
                      </a:cxn>
                      <a:cxn ang="T43">
                        <a:pos x="T6" y="T7"/>
                      </a:cxn>
                      <a:cxn ang="T44">
                        <a:pos x="T8" y="T9"/>
                      </a:cxn>
                      <a:cxn ang="T45">
                        <a:pos x="T10" y="T11"/>
                      </a:cxn>
                      <a:cxn ang="T46">
                        <a:pos x="T12" y="T13"/>
                      </a:cxn>
                      <a:cxn ang="T47">
                        <a:pos x="T14" y="T15"/>
                      </a:cxn>
                      <a:cxn ang="T48">
                        <a:pos x="T16" y="T17"/>
                      </a:cxn>
                      <a:cxn ang="T49">
                        <a:pos x="T18" y="T19"/>
                      </a:cxn>
                      <a:cxn ang="T50">
                        <a:pos x="T20" y="T21"/>
                      </a:cxn>
                      <a:cxn ang="T51">
                        <a:pos x="T22" y="T23"/>
                      </a:cxn>
                      <a:cxn ang="T52">
                        <a:pos x="T24" y="T25"/>
                      </a:cxn>
                      <a:cxn ang="T53">
                        <a:pos x="T26" y="T27"/>
                      </a:cxn>
                      <a:cxn ang="T54">
                        <a:pos x="T28" y="T29"/>
                      </a:cxn>
                      <a:cxn ang="T55">
                        <a:pos x="T30" y="T31"/>
                      </a:cxn>
                      <a:cxn ang="T56">
                        <a:pos x="T32" y="T33"/>
                      </a:cxn>
                      <a:cxn ang="T57">
                        <a:pos x="T34" y="T35"/>
                      </a:cxn>
                      <a:cxn ang="T58">
                        <a:pos x="T36" y="T37"/>
                      </a:cxn>
                      <a:cxn ang="T59">
                        <a:pos x="T38" y="T39"/>
                      </a:cxn>
                    </a:cxnLst>
                    <a:rect l="T60" t="T61" r="T62" b="T63"/>
                    <a:pathLst>
                      <a:path w="33" h="126">
                        <a:moveTo>
                          <a:pt x="16" y="0"/>
                        </a:moveTo>
                        <a:lnTo>
                          <a:pt x="10" y="1"/>
                        </a:lnTo>
                        <a:lnTo>
                          <a:pt x="5" y="2"/>
                        </a:lnTo>
                        <a:lnTo>
                          <a:pt x="1" y="4"/>
                        </a:lnTo>
                        <a:lnTo>
                          <a:pt x="0" y="7"/>
                        </a:lnTo>
                        <a:lnTo>
                          <a:pt x="0" y="118"/>
                        </a:lnTo>
                        <a:lnTo>
                          <a:pt x="1" y="121"/>
                        </a:lnTo>
                        <a:lnTo>
                          <a:pt x="5" y="124"/>
                        </a:lnTo>
                        <a:lnTo>
                          <a:pt x="10" y="125"/>
                        </a:lnTo>
                        <a:lnTo>
                          <a:pt x="16" y="126"/>
                        </a:lnTo>
                        <a:lnTo>
                          <a:pt x="22" y="125"/>
                        </a:lnTo>
                        <a:lnTo>
                          <a:pt x="28" y="124"/>
                        </a:lnTo>
                        <a:lnTo>
                          <a:pt x="32" y="121"/>
                        </a:lnTo>
                        <a:lnTo>
                          <a:pt x="33" y="118"/>
                        </a:lnTo>
                        <a:lnTo>
                          <a:pt x="33" y="7"/>
                        </a:lnTo>
                        <a:lnTo>
                          <a:pt x="32" y="4"/>
                        </a:lnTo>
                        <a:lnTo>
                          <a:pt x="28" y="2"/>
                        </a:lnTo>
                        <a:lnTo>
                          <a:pt x="22" y="1"/>
                        </a:lnTo>
                        <a:lnTo>
                          <a:pt x="16" y="0"/>
                        </a:lnTo>
                        <a:close/>
                      </a:path>
                    </a:pathLst>
                  </a:custGeom>
                  <a:solidFill>
                    <a:srgbClr val="B2D5D8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3934" name="Freeform 373"/>
                  <p:cNvSpPr>
                    <a:spLocks/>
                  </p:cNvSpPr>
                  <p:nvPr/>
                </p:nvSpPr>
                <p:spPr bwMode="auto">
                  <a:xfrm>
                    <a:off x="2024" y="2033"/>
                    <a:ext cx="29" cy="114"/>
                  </a:xfrm>
                  <a:custGeom>
                    <a:avLst/>
                    <a:gdLst>
                      <a:gd name="T0" fmla="*/ 14 w 29"/>
                      <a:gd name="T1" fmla="*/ 0 h 114"/>
                      <a:gd name="T2" fmla="*/ 8 w 29"/>
                      <a:gd name="T3" fmla="*/ 1 h 114"/>
                      <a:gd name="T4" fmla="*/ 4 w 29"/>
                      <a:gd name="T5" fmla="*/ 2 h 114"/>
                      <a:gd name="T6" fmla="*/ 1 w 29"/>
                      <a:gd name="T7" fmla="*/ 4 h 114"/>
                      <a:gd name="T8" fmla="*/ 0 w 29"/>
                      <a:gd name="T9" fmla="*/ 7 h 114"/>
                      <a:gd name="T10" fmla="*/ 0 w 29"/>
                      <a:gd name="T11" fmla="*/ 107 h 114"/>
                      <a:gd name="T12" fmla="*/ 1 w 29"/>
                      <a:gd name="T13" fmla="*/ 110 h 114"/>
                      <a:gd name="T14" fmla="*/ 4 w 29"/>
                      <a:gd name="T15" fmla="*/ 112 h 114"/>
                      <a:gd name="T16" fmla="*/ 8 w 29"/>
                      <a:gd name="T17" fmla="*/ 114 h 114"/>
                      <a:gd name="T18" fmla="*/ 14 w 29"/>
                      <a:gd name="T19" fmla="*/ 114 h 114"/>
                      <a:gd name="T20" fmla="*/ 20 w 29"/>
                      <a:gd name="T21" fmla="*/ 114 h 114"/>
                      <a:gd name="T22" fmla="*/ 25 w 29"/>
                      <a:gd name="T23" fmla="*/ 112 h 114"/>
                      <a:gd name="T24" fmla="*/ 28 w 29"/>
                      <a:gd name="T25" fmla="*/ 110 h 114"/>
                      <a:gd name="T26" fmla="*/ 29 w 29"/>
                      <a:gd name="T27" fmla="*/ 107 h 114"/>
                      <a:gd name="T28" fmla="*/ 29 w 29"/>
                      <a:gd name="T29" fmla="*/ 7 h 114"/>
                      <a:gd name="T30" fmla="*/ 28 w 29"/>
                      <a:gd name="T31" fmla="*/ 4 h 114"/>
                      <a:gd name="T32" fmla="*/ 25 w 29"/>
                      <a:gd name="T33" fmla="*/ 2 h 114"/>
                      <a:gd name="T34" fmla="*/ 20 w 29"/>
                      <a:gd name="T35" fmla="*/ 1 h 114"/>
                      <a:gd name="T36" fmla="*/ 14 w 29"/>
                      <a:gd name="T37" fmla="*/ 0 h 114"/>
                      <a:gd name="T38" fmla="*/ 14 w 29"/>
                      <a:gd name="T39" fmla="*/ 0 h 114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w 29"/>
                      <a:gd name="T61" fmla="*/ 0 h 114"/>
                      <a:gd name="T62" fmla="*/ 29 w 29"/>
                      <a:gd name="T63" fmla="*/ 114 h 114"/>
                    </a:gdLst>
                    <a:ahLst/>
                    <a:cxnLst>
                      <a:cxn ang="T40">
                        <a:pos x="T0" y="T1"/>
                      </a:cxn>
                      <a:cxn ang="T41">
                        <a:pos x="T2" y="T3"/>
                      </a:cxn>
                      <a:cxn ang="T42">
                        <a:pos x="T4" y="T5"/>
                      </a:cxn>
                      <a:cxn ang="T43">
                        <a:pos x="T6" y="T7"/>
                      </a:cxn>
                      <a:cxn ang="T44">
                        <a:pos x="T8" y="T9"/>
                      </a:cxn>
                      <a:cxn ang="T45">
                        <a:pos x="T10" y="T11"/>
                      </a:cxn>
                      <a:cxn ang="T46">
                        <a:pos x="T12" y="T13"/>
                      </a:cxn>
                      <a:cxn ang="T47">
                        <a:pos x="T14" y="T15"/>
                      </a:cxn>
                      <a:cxn ang="T48">
                        <a:pos x="T16" y="T17"/>
                      </a:cxn>
                      <a:cxn ang="T49">
                        <a:pos x="T18" y="T19"/>
                      </a:cxn>
                      <a:cxn ang="T50">
                        <a:pos x="T20" y="T21"/>
                      </a:cxn>
                      <a:cxn ang="T51">
                        <a:pos x="T22" y="T23"/>
                      </a:cxn>
                      <a:cxn ang="T52">
                        <a:pos x="T24" y="T25"/>
                      </a:cxn>
                      <a:cxn ang="T53">
                        <a:pos x="T26" y="T27"/>
                      </a:cxn>
                      <a:cxn ang="T54">
                        <a:pos x="T28" y="T29"/>
                      </a:cxn>
                      <a:cxn ang="T55">
                        <a:pos x="T30" y="T31"/>
                      </a:cxn>
                      <a:cxn ang="T56">
                        <a:pos x="T32" y="T33"/>
                      </a:cxn>
                      <a:cxn ang="T57">
                        <a:pos x="T34" y="T35"/>
                      </a:cxn>
                      <a:cxn ang="T58">
                        <a:pos x="T36" y="T37"/>
                      </a:cxn>
                      <a:cxn ang="T59">
                        <a:pos x="T38" y="T39"/>
                      </a:cxn>
                    </a:cxnLst>
                    <a:rect l="T60" t="T61" r="T62" b="T63"/>
                    <a:pathLst>
                      <a:path w="29" h="114">
                        <a:moveTo>
                          <a:pt x="14" y="0"/>
                        </a:moveTo>
                        <a:lnTo>
                          <a:pt x="8" y="1"/>
                        </a:lnTo>
                        <a:lnTo>
                          <a:pt x="4" y="2"/>
                        </a:lnTo>
                        <a:lnTo>
                          <a:pt x="1" y="4"/>
                        </a:lnTo>
                        <a:lnTo>
                          <a:pt x="0" y="7"/>
                        </a:lnTo>
                        <a:lnTo>
                          <a:pt x="0" y="107"/>
                        </a:lnTo>
                        <a:lnTo>
                          <a:pt x="1" y="110"/>
                        </a:lnTo>
                        <a:lnTo>
                          <a:pt x="4" y="112"/>
                        </a:lnTo>
                        <a:lnTo>
                          <a:pt x="8" y="114"/>
                        </a:lnTo>
                        <a:lnTo>
                          <a:pt x="14" y="114"/>
                        </a:lnTo>
                        <a:lnTo>
                          <a:pt x="20" y="114"/>
                        </a:lnTo>
                        <a:lnTo>
                          <a:pt x="25" y="112"/>
                        </a:lnTo>
                        <a:lnTo>
                          <a:pt x="28" y="110"/>
                        </a:lnTo>
                        <a:lnTo>
                          <a:pt x="29" y="107"/>
                        </a:lnTo>
                        <a:lnTo>
                          <a:pt x="29" y="7"/>
                        </a:lnTo>
                        <a:lnTo>
                          <a:pt x="28" y="4"/>
                        </a:lnTo>
                        <a:lnTo>
                          <a:pt x="25" y="2"/>
                        </a:lnTo>
                        <a:lnTo>
                          <a:pt x="20" y="1"/>
                        </a:lnTo>
                        <a:lnTo>
                          <a:pt x="14" y="0"/>
                        </a:lnTo>
                        <a:close/>
                      </a:path>
                    </a:pathLst>
                  </a:custGeom>
                  <a:solidFill>
                    <a:srgbClr val="B3D7DA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3935" name="Freeform 374"/>
                  <p:cNvSpPr>
                    <a:spLocks/>
                  </p:cNvSpPr>
                  <p:nvPr/>
                </p:nvSpPr>
                <p:spPr bwMode="auto">
                  <a:xfrm>
                    <a:off x="2025" y="2038"/>
                    <a:ext cx="27" cy="104"/>
                  </a:xfrm>
                  <a:custGeom>
                    <a:avLst/>
                    <a:gdLst>
                      <a:gd name="T0" fmla="*/ 13 w 27"/>
                      <a:gd name="T1" fmla="*/ 0 h 104"/>
                      <a:gd name="T2" fmla="*/ 8 w 27"/>
                      <a:gd name="T3" fmla="*/ 1 h 104"/>
                      <a:gd name="T4" fmla="*/ 4 w 27"/>
                      <a:gd name="T5" fmla="*/ 2 h 104"/>
                      <a:gd name="T6" fmla="*/ 1 w 27"/>
                      <a:gd name="T7" fmla="*/ 4 h 104"/>
                      <a:gd name="T8" fmla="*/ 0 w 27"/>
                      <a:gd name="T9" fmla="*/ 6 h 104"/>
                      <a:gd name="T10" fmla="*/ 0 w 27"/>
                      <a:gd name="T11" fmla="*/ 97 h 104"/>
                      <a:gd name="T12" fmla="*/ 1 w 27"/>
                      <a:gd name="T13" fmla="*/ 100 h 104"/>
                      <a:gd name="T14" fmla="*/ 4 w 27"/>
                      <a:gd name="T15" fmla="*/ 102 h 104"/>
                      <a:gd name="T16" fmla="*/ 8 w 27"/>
                      <a:gd name="T17" fmla="*/ 104 h 104"/>
                      <a:gd name="T18" fmla="*/ 13 w 27"/>
                      <a:gd name="T19" fmla="*/ 104 h 104"/>
                      <a:gd name="T20" fmla="*/ 19 w 27"/>
                      <a:gd name="T21" fmla="*/ 104 h 104"/>
                      <a:gd name="T22" fmla="*/ 23 w 27"/>
                      <a:gd name="T23" fmla="*/ 102 h 104"/>
                      <a:gd name="T24" fmla="*/ 26 w 27"/>
                      <a:gd name="T25" fmla="*/ 100 h 104"/>
                      <a:gd name="T26" fmla="*/ 27 w 27"/>
                      <a:gd name="T27" fmla="*/ 97 h 104"/>
                      <a:gd name="T28" fmla="*/ 27 w 27"/>
                      <a:gd name="T29" fmla="*/ 6 h 104"/>
                      <a:gd name="T30" fmla="*/ 26 w 27"/>
                      <a:gd name="T31" fmla="*/ 4 h 104"/>
                      <a:gd name="T32" fmla="*/ 23 w 27"/>
                      <a:gd name="T33" fmla="*/ 2 h 104"/>
                      <a:gd name="T34" fmla="*/ 19 w 27"/>
                      <a:gd name="T35" fmla="*/ 1 h 104"/>
                      <a:gd name="T36" fmla="*/ 13 w 27"/>
                      <a:gd name="T37" fmla="*/ 0 h 104"/>
                      <a:gd name="T38" fmla="*/ 13 w 27"/>
                      <a:gd name="T39" fmla="*/ 0 h 104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w 27"/>
                      <a:gd name="T61" fmla="*/ 0 h 104"/>
                      <a:gd name="T62" fmla="*/ 27 w 27"/>
                      <a:gd name="T63" fmla="*/ 104 h 104"/>
                    </a:gdLst>
                    <a:ahLst/>
                    <a:cxnLst>
                      <a:cxn ang="T40">
                        <a:pos x="T0" y="T1"/>
                      </a:cxn>
                      <a:cxn ang="T41">
                        <a:pos x="T2" y="T3"/>
                      </a:cxn>
                      <a:cxn ang="T42">
                        <a:pos x="T4" y="T5"/>
                      </a:cxn>
                      <a:cxn ang="T43">
                        <a:pos x="T6" y="T7"/>
                      </a:cxn>
                      <a:cxn ang="T44">
                        <a:pos x="T8" y="T9"/>
                      </a:cxn>
                      <a:cxn ang="T45">
                        <a:pos x="T10" y="T11"/>
                      </a:cxn>
                      <a:cxn ang="T46">
                        <a:pos x="T12" y="T13"/>
                      </a:cxn>
                      <a:cxn ang="T47">
                        <a:pos x="T14" y="T15"/>
                      </a:cxn>
                      <a:cxn ang="T48">
                        <a:pos x="T16" y="T17"/>
                      </a:cxn>
                      <a:cxn ang="T49">
                        <a:pos x="T18" y="T19"/>
                      </a:cxn>
                      <a:cxn ang="T50">
                        <a:pos x="T20" y="T21"/>
                      </a:cxn>
                      <a:cxn ang="T51">
                        <a:pos x="T22" y="T23"/>
                      </a:cxn>
                      <a:cxn ang="T52">
                        <a:pos x="T24" y="T25"/>
                      </a:cxn>
                      <a:cxn ang="T53">
                        <a:pos x="T26" y="T27"/>
                      </a:cxn>
                      <a:cxn ang="T54">
                        <a:pos x="T28" y="T29"/>
                      </a:cxn>
                      <a:cxn ang="T55">
                        <a:pos x="T30" y="T31"/>
                      </a:cxn>
                      <a:cxn ang="T56">
                        <a:pos x="T32" y="T33"/>
                      </a:cxn>
                      <a:cxn ang="T57">
                        <a:pos x="T34" y="T35"/>
                      </a:cxn>
                      <a:cxn ang="T58">
                        <a:pos x="T36" y="T37"/>
                      </a:cxn>
                      <a:cxn ang="T59">
                        <a:pos x="T38" y="T39"/>
                      </a:cxn>
                    </a:cxnLst>
                    <a:rect l="T60" t="T61" r="T62" b="T63"/>
                    <a:pathLst>
                      <a:path w="27" h="104">
                        <a:moveTo>
                          <a:pt x="13" y="0"/>
                        </a:moveTo>
                        <a:lnTo>
                          <a:pt x="8" y="1"/>
                        </a:lnTo>
                        <a:lnTo>
                          <a:pt x="4" y="2"/>
                        </a:lnTo>
                        <a:lnTo>
                          <a:pt x="1" y="4"/>
                        </a:lnTo>
                        <a:lnTo>
                          <a:pt x="0" y="6"/>
                        </a:lnTo>
                        <a:lnTo>
                          <a:pt x="0" y="97"/>
                        </a:lnTo>
                        <a:lnTo>
                          <a:pt x="1" y="100"/>
                        </a:lnTo>
                        <a:lnTo>
                          <a:pt x="4" y="102"/>
                        </a:lnTo>
                        <a:lnTo>
                          <a:pt x="8" y="104"/>
                        </a:lnTo>
                        <a:lnTo>
                          <a:pt x="13" y="104"/>
                        </a:lnTo>
                        <a:lnTo>
                          <a:pt x="19" y="104"/>
                        </a:lnTo>
                        <a:lnTo>
                          <a:pt x="23" y="102"/>
                        </a:lnTo>
                        <a:lnTo>
                          <a:pt x="26" y="100"/>
                        </a:lnTo>
                        <a:lnTo>
                          <a:pt x="27" y="97"/>
                        </a:lnTo>
                        <a:lnTo>
                          <a:pt x="27" y="6"/>
                        </a:lnTo>
                        <a:lnTo>
                          <a:pt x="26" y="4"/>
                        </a:lnTo>
                        <a:lnTo>
                          <a:pt x="23" y="2"/>
                        </a:lnTo>
                        <a:lnTo>
                          <a:pt x="19" y="1"/>
                        </a:lnTo>
                        <a:lnTo>
                          <a:pt x="13" y="0"/>
                        </a:lnTo>
                        <a:close/>
                      </a:path>
                    </a:pathLst>
                  </a:custGeom>
                  <a:solidFill>
                    <a:srgbClr val="B4D8DB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3936" name="Freeform 375"/>
                  <p:cNvSpPr>
                    <a:spLocks/>
                  </p:cNvSpPr>
                  <p:nvPr/>
                </p:nvSpPr>
                <p:spPr bwMode="auto">
                  <a:xfrm>
                    <a:off x="2027" y="2044"/>
                    <a:ext cx="23" cy="92"/>
                  </a:xfrm>
                  <a:custGeom>
                    <a:avLst/>
                    <a:gdLst>
                      <a:gd name="T0" fmla="*/ 11 w 23"/>
                      <a:gd name="T1" fmla="*/ 0 h 92"/>
                      <a:gd name="T2" fmla="*/ 7 w 23"/>
                      <a:gd name="T3" fmla="*/ 0 h 92"/>
                      <a:gd name="T4" fmla="*/ 3 w 23"/>
                      <a:gd name="T5" fmla="*/ 1 h 92"/>
                      <a:gd name="T6" fmla="*/ 1 w 23"/>
                      <a:gd name="T7" fmla="*/ 3 h 92"/>
                      <a:gd name="T8" fmla="*/ 0 w 23"/>
                      <a:gd name="T9" fmla="*/ 5 h 92"/>
                      <a:gd name="T10" fmla="*/ 0 w 23"/>
                      <a:gd name="T11" fmla="*/ 86 h 92"/>
                      <a:gd name="T12" fmla="*/ 1 w 23"/>
                      <a:gd name="T13" fmla="*/ 88 h 92"/>
                      <a:gd name="T14" fmla="*/ 3 w 23"/>
                      <a:gd name="T15" fmla="*/ 90 h 92"/>
                      <a:gd name="T16" fmla="*/ 7 w 23"/>
                      <a:gd name="T17" fmla="*/ 92 h 92"/>
                      <a:gd name="T18" fmla="*/ 11 w 23"/>
                      <a:gd name="T19" fmla="*/ 92 h 92"/>
                      <a:gd name="T20" fmla="*/ 16 w 23"/>
                      <a:gd name="T21" fmla="*/ 92 h 92"/>
                      <a:gd name="T22" fmla="*/ 20 w 23"/>
                      <a:gd name="T23" fmla="*/ 90 h 92"/>
                      <a:gd name="T24" fmla="*/ 22 w 23"/>
                      <a:gd name="T25" fmla="*/ 88 h 92"/>
                      <a:gd name="T26" fmla="*/ 23 w 23"/>
                      <a:gd name="T27" fmla="*/ 86 h 92"/>
                      <a:gd name="T28" fmla="*/ 23 w 23"/>
                      <a:gd name="T29" fmla="*/ 5 h 92"/>
                      <a:gd name="T30" fmla="*/ 22 w 23"/>
                      <a:gd name="T31" fmla="*/ 3 h 92"/>
                      <a:gd name="T32" fmla="*/ 20 w 23"/>
                      <a:gd name="T33" fmla="*/ 1 h 92"/>
                      <a:gd name="T34" fmla="*/ 16 w 23"/>
                      <a:gd name="T35" fmla="*/ 0 h 92"/>
                      <a:gd name="T36" fmla="*/ 11 w 23"/>
                      <a:gd name="T37" fmla="*/ 0 h 92"/>
                      <a:gd name="T38" fmla="*/ 11 w 23"/>
                      <a:gd name="T39" fmla="*/ 0 h 92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w 23"/>
                      <a:gd name="T61" fmla="*/ 0 h 92"/>
                      <a:gd name="T62" fmla="*/ 23 w 23"/>
                      <a:gd name="T63" fmla="*/ 92 h 92"/>
                    </a:gdLst>
                    <a:ahLst/>
                    <a:cxnLst>
                      <a:cxn ang="T40">
                        <a:pos x="T0" y="T1"/>
                      </a:cxn>
                      <a:cxn ang="T41">
                        <a:pos x="T2" y="T3"/>
                      </a:cxn>
                      <a:cxn ang="T42">
                        <a:pos x="T4" y="T5"/>
                      </a:cxn>
                      <a:cxn ang="T43">
                        <a:pos x="T6" y="T7"/>
                      </a:cxn>
                      <a:cxn ang="T44">
                        <a:pos x="T8" y="T9"/>
                      </a:cxn>
                      <a:cxn ang="T45">
                        <a:pos x="T10" y="T11"/>
                      </a:cxn>
                      <a:cxn ang="T46">
                        <a:pos x="T12" y="T13"/>
                      </a:cxn>
                      <a:cxn ang="T47">
                        <a:pos x="T14" y="T15"/>
                      </a:cxn>
                      <a:cxn ang="T48">
                        <a:pos x="T16" y="T17"/>
                      </a:cxn>
                      <a:cxn ang="T49">
                        <a:pos x="T18" y="T19"/>
                      </a:cxn>
                      <a:cxn ang="T50">
                        <a:pos x="T20" y="T21"/>
                      </a:cxn>
                      <a:cxn ang="T51">
                        <a:pos x="T22" y="T23"/>
                      </a:cxn>
                      <a:cxn ang="T52">
                        <a:pos x="T24" y="T25"/>
                      </a:cxn>
                      <a:cxn ang="T53">
                        <a:pos x="T26" y="T27"/>
                      </a:cxn>
                      <a:cxn ang="T54">
                        <a:pos x="T28" y="T29"/>
                      </a:cxn>
                      <a:cxn ang="T55">
                        <a:pos x="T30" y="T31"/>
                      </a:cxn>
                      <a:cxn ang="T56">
                        <a:pos x="T32" y="T33"/>
                      </a:cxn>
                      <a:cxn ang="T57">
                        <a:pos x="T34" y="T35"/>
                      </a:cxn>
                      <a:cxn ang="T58">
                        <a:pos x="T36" y="T37"/>
                      </a:cxn>
                      <a:cxn ang="T59">
                        <a:pos x="T38" y="T39"/>
                      </a:cxn>
                    </a:cxnLst>
                    <a:rect l="T60" t="T61" r="T62" b="T63"/>
                    <a:pathLst>
                      <a:path w="23" h="92">
                        <a:moveTo>
                          <a:pt x="11" y="0"/>
                        </a:moveTo>
                        <a:lnTo>
                          <a:pt x="7" y="0"/>
                        </a:lnTo>
                        <a:lnTo>
                          <a:pt x="3" y="1"/>
                        </a:lnTo>
                        <a:lnTo>
                          <a:pt x="1" y="3"/>
                        </a:lnTo>
                        <a:lnTo>
                          <a:pt x="0" y="5"/>
                        </a:lnTo>
                        <a:lnTo>
                          <a:pt x="0" y="86"/>
                        </a:lnTo>
                        <a:lnTo>
                          <a:pt x="1" y="88"/>
                        </a:lnTo>
                        <a:lnTo>
                          <a:pt x="3" y="90"/>
                        </a:lnTo>
                        <a:lnTo>
                          <a:pt x="7" y="92"/>
                        </a:lnTo>
                        <a:lnTo>
                          <a:pt x="11" y="92"/>
                        </a:lnTo>
                        <a:lnTo>
                          <a:pt x="16" y="92"/>
                        </a:lnTo>
                        <a:lnTo>
                          <a:pt x="20" y="90"/>
                        </a:lnTo>
                        <a:lnTo>
                          <a:pt x="22" y="88"/>
                        </a:lnTo>
                        <a:lnTo>
                          <a:pt x="23" y="86"/>
                        </a:lnTo>
                        <a:lnTo>
                          <a:pt x="23" y="5"/>
                        </a:lnTo>
                        <a:lnTo>
                          <a:pt x="22" y="3"/>
                        </a:lnTo>
                        <a:lnTo>
                          <a:pt x="20" y="1"/>
                        </a:lnTo>
                        <a:lnTo>
                          <a:pt x="16" y="0"/>
                        </a:lnTo>
                        <a:lnTo>
                          <a:pt x="11" y="0"/>
                        </a:lnTo>
                        <a:close/>
                      </a:path>
                    </a:pathLst>
                  </a:custGeom>
                  <a:solidFill>
                    <a:srgbClr val="B6DADD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3937" name="Freeform 376"/>
                  <p:cNvSpPr>
                    <a:spLocks/>
                  </p:cNvSpPr>
                  <p:nvPr/>
                </p:nvSpPr>
                <p:spPr bwMode="auto">
                  <a:xfrm>
                    <a:off x="2028" y="2050"/>
                    <a:ext cx="21" cy="80"/>
                  </a:xfrm>
                  <a:custGeom>
                    <a:avLst/>
                    <a:gdLst>
                      <a:gd name="T0" fmla="*/ 10 w 21"/>
                      <a:gd name="T1" fmla="*/ 0 h 80"/>
                      <a:gd name="T2" fmla="*/ 3 w 21"/>
                      <a:gd name="T3" fmla="*/ 1 h 80"/>
                      <a:gd name="T4" fmla="*/ 1 w 21"/>
                      <a:gd name="T5" fmla="*/ 3 h 80"/>
                      <a:gd name="T6" fmla="*/ 0 w 21"/>
                      <a:gd name="T7" fmla="*/ 5 h 80"/>
                      <a:gd name="T8" fmla="*/ 0 w 21"/>
                      <a:gd name="T9" fmla="*/ 75 h 80"/>
                      <a:gd name="T10" fmla="*/ 1 w 21"/>
                      <a:gd name="T11" fmla="*/ 77 h 80"/>
                      <a:gd name="T12" fmla="*/ 3 w 21"/>
                      <a:gd name="T13" fmla="*/ 79 h 80"/>
                      <a:gd name="T14" fmla="*/ 10 w 21"/>
                      <a:gd name="T15" fmla="*/ 80 h 80"/>
                      <a:gd name="T16" fmla="*/ 14 w 21"/>
                      <a:gd name="T17" fmla="*/ 80 h 80"/>
                      <a:gd name="T18" fmla="*/ 18 w 21"/>
                      <a:gd name="T19" fmla="*/ 79 h 80"/>
                      <a:gd name="T20" fmla="*/ 20 w 21"/>
                      <a:gd name="T21" fmla="*/ 77 h 80"/>
                      <a:gd name="T22" fmla="*/ 21 w 21"/>
                      <a:gd name="T23" fmla="*/ 75 h 80"/>
                      <a:gd name="T24" fmla="*/ 21 w 21"/>
                      <a:gd name="T25" fmla="*/ 5 h 80"/>
                      <a:gd name="T26" fmla="*/ 20 w 21"/>
                      <a:gd name="T27" fmla="*/ 3 h 80"/>
                      <a:gd name="T28" fmla="*/ 18 w 21"/>
                      <a:gd name="T29" fmla="*/ 1 h 80"/>
                      <a:gd name="T30" fmla="*/ 14 w 21"/>
                      <a:gd name="T31" fmla="*/ 0 h 80"/>
                      <a:gd name="T32" fmla="*/ 10 w 21"/>
                      <a:gd name="T33" fmla="*/ 0 h 80"/>
                      <a:gd name="T34" fmla="*/ 10 w 21"/>
                      <a:gd name="T35" fmla="*/ 0 h 80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w 21"/>
                      <a:gd name="T55" fmla="*/ 0 h 80"/>
                      <a:gd name="T56" fmla="*/ 21 w 21"/>
                      <a:gd name="T57" fmla="*/ 80 h 80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T54" t="T55" r="T56" b="T57"/>
                    <a:pathLst>
                      <a:path w="21" h="80">
                        <a:moveTo>
                          <a:pt x="10" y="0"/>
                        </a:moveTo>
                        <a:lnTo>
                          <a:pt x="3" y="1"/>
                        </a:lnTo>
                        <a:lnTo>
                          <a:pt x="1" y="3"/>
                        </a:lnTo>
                        <a:lnTo>
                          <a:pt x="0" y="5"/>
                        </a:lnTo>
                        <a:lnTo>
                          <a:pt x="0" y="75"/>
                        </a:lnTo>
                        <a:lnTo>
                          <a:pt x="1" y="77"/>
                        </a:lnTo>
                        <a:lnTo>
                          <a:pt x="3" y="79"/>
                        </a:lnTo>
                        <a:lnTo>
                          <a:pt x="10" y="80"/>
                        </a:lnTo>
                        <a:lnTo>
                          <a:pt x="14" y="80"/>
                        </a:lnTo>
                        <a:lnTo>
                          <a:pt x="18" y="79"/>
                        </a:lnTo>
                        <a:lnTo>
                          <a:pt x="20" y="77"/>
                        </a:lnTo>
                        <a:lnTo>
                          <a:pt x="21" y="75"/>
                        </a:lnTo>
                        <a:lnTo>
                          <a:pt x="21" y="5"/>
                        </a:lnTo>
                        <a:lnTo>
                          <a:pt x="20" y="3"/>
                        </a:lnTo>
                        <a:lnTo>
                          <a:pt x="18" y="1"/>
                        </a:lnTo>
                        <a:lnTo>
                          <a:pt x="14" y="0"/>
                        </a:lnTo>
                        <a:lnTo>
                          <a:pt x="10" y="0"/>
                        </a:lnTo>
                        <a:close/>
                      </a:path>
                    </a:pathLst>
                  </a:custGeom>
                  <a:solidFill>
                    <a:srgbClr val="B7DBDE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3938" name="Freeform 377"/>
                  <p:cNvSpPr>
                    <a:spLocks/>
                  </p:cNvSpPr>
                  <p:nvPr/>
                </p:nvSpPr>
                <p:spPr bwMode="auto">
                  <a:xfrm>
                    <a:off x="2030" y="2056"/>
                    <a:ext cx="17" cy="68"/>
                  </a:xfrm>
                  <a:custGeom>
                    <a:avLst/>
                    <a:gdLst>
                      <a:gd name="T0" fmla="*/ 8 w 17"/>
                      <a:gd name="T1" fmla="*/ 0 h 68"/>
                      <a:gd name="T2" fmla="*/ 3 w 17"/>
                      <a:gd name="T3" fmla="*/ 1 h 68"/>
                      <a:gd name="T4" fmla="*/ 1 w 17"/>
                      <a:gd name="T5" fmla="*/ 3 h 68"/>
                      <a:gd name="T6" fmla="*/ 0 w 17"/>
                      <a:gd name="T7" fmla="*/ 4 h 68"/>
                      <a:gd name="T8" fmla="*/ 0 w 17"/>
                      <a:gd name="T9" fmla="*/ 65 h 68"/>
                      <a:gd name="T10" fmla="*/ 1 w 17"/>
                      <a:gd name="T11" fmla="*/ 67 h 68"/>
                      <a:gd name="T12" fmla="*/ 3 w 17"/>
                      <a:gd name="T13" fmla="*/ 67 h 68"/>
                      <a:gd name="T14" fmla="*/ 8 w 17"/>
                      <a:gd name="T15" fmla="*/ 68 h 68"/>
                      <a:gd name="T16" fmla="*/ 14 w 17"/>
                      <a:gd name="T17" fmla="*/ 67 h 68"/>
                      <a:gd name="T18" fmla="*/ 16 w 17"/>
                      <a:gd name="T19" fmla="*/ 67 h 68"/>
                      <a:gd name="T20" fmla="*/ 17 w 17"/>
                      <a:gd name="T21" fmla="*/ 65 h 68"/>
                      <a:gd name="T22" fmla="*/ 17 w 17"/>
                      <a:gd name="T23" fmla="*/ 4 h 68"/>
                      <a:gd name="T24" fmla="*/ 16 w 17"/>
                      <a:gd name="T25" fmla="*/ 3 h 68"/>
                      <a:gd name="T26" fmla="*/ 14 w 17"/>
                      <a:gd name="T27" fmla="*/ 1 h 68"/>
                      <a:gd name="T28" fmla="*/ 8 w 17"/>
                      <a:gd name="T29" fmla="*/ 0 h 68"/>
                      <a:gd name="T30" fmla="*/ 8 w 17"/>
                      <a:gd name="T31" fmla="*/ 0 h 68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17"/>
                      <a:gd name="T49" fmla="*/ 0 h 68"/>
                      <a:gd name="T50" fmla="*/ 17 w 17"/>
                      <a:gd name="T51" fmla="*/ 68 h 68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17" h="68">
                        <a:moveTo>
                          <a:pt x="8" y="0"/>
                        </a:moveTo>
                        <a:lnTo>
                          <a:pt x="3" y="1"/>
                        </a:lnTo>
                        <a:lnTo>
                          <a:pt x="1" y="3"/>
                        </a:lnTo>
                        <a:lnTo>
                          <a:pt x="0" y="4"/>
                        </a:lnTo>
                        <a:lnTo>
                          <a:pt x="0" y="65"/>
                        </a:lnTo>
                        <a:lnTo>
                          <a:pt x="1" y="67"/>
                        </a:lnTo>
                        <a:lnTo>
                          <a:pt x="3" y="67"/>
                        </a:lnTo>
                        <a:lnTo>
                          <a:pt x="8" y="68"/>
                        </a:lnTo>
                        <a:lnTo>
                          <a:pt x="14" y="67"/>
                        </a:lnTo>
                        <a:lnTo>
                          <a:pt x="16" y="67"/>
                        </a:lnTo>
                        <a:lnTo>
                          <a:pt x="17" y="65"/>
                        </a:lnTo>
                        <a:lnTo>
                          <a:pt x="17" y="4"/>
                        </a:lnTo>
                        <a:lnTo>
                          <a:pt x="16" y="3"/>
                        </a:lnTo>
                        <a:lnTo>
                          <a:pt x="14" y="1"/>
                        </a:lnTo>
                        <a:lnTo>
                          <a:pt x="8" y="0"/>
                        </a:lnTo>
                        <a:close/>
                      </a:path>
                    </a:pathLst>
                  </a:custGeom>
                  <a:solidFill>
                    <a:srgbClr val="B7DCD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3939" name="Freeform 378"/>
                  <p:cNvSpPr>
                    <a:spLocks/>
                  </p:cNvSpPr>
                  <p:nvPr/>
                </p:nvSpPr>
                <p:spPr bwMode="auto">
                  <a:xfrm>
                    <a:off x="2031" y="2062"/>
                    <a:ext cx="15" cy="57"/>
                  </a:xfrm>
                  <a:custGeom>
                    <a:avLst/>
                    <a:gdLst>
                      <a:gd name="T0" fmla="*/ 7 w 15"/>
                      <a:gd name="T1" fmla="*/ 0 h 57"/>
                      <a:gd name="T2" fmla="*/ 2 w 15"/>
                      <a:gd name="T3" fmla="*/ 1 h 57"/>
                      <a:gd name="T4" fmla="*/ 1 w 15"/>
                      <a:gd name="T5" fmla="*/ 2 h 57"/>
                      <a:gd name="T6" fmla="*/ 0 w 15"/>
                      <a:gd name="T7" fmla="*/ 3 h 57"/>
                      <a:gd name="T8" fmla="*/ 0 w 15"/>
                      <a:gd name="T9" fmla="*/ 53 h 57"/>
                      <a:gd name="T10" fmla="*/ 1 w 15"/>
                      <a:gd name="T11" fmla="*/ 55 h 57"/>
                      <a:gd name="T12" fmla="*/ 2 w 15"/>
                      <a:gd name="T13" fmla="*/ 56 h 57"/>
                      <a:gd name="T14" fmla="*/ 7 w 15"/>
                      <a:gd name="T15" fmla="*/ 57 h 57"/>
                      <a:gd name="T16" fmla="*/ 13 w 15"/>
                      <a:gd name="T17" fmla="*/ 56 h 57"/>
                      <a:gd name="T18" fmla="*/ 14 w 15"/>
                      <a:gd name="T19" fmla="*/ 55 h 57"/>
                      <a:gd name="T20" fmla="*/ 15 w 15"/>
                      <a:gd name="T21" fmla="*/ 53 h 57"/>
                      <a:gd name="T22" fmla="*/ 15 w 15"/>
                      <a:gd name="T23" fmla="*/ 3 h 57"/>
                      <a:gd name="T24" fmla="*/ 14 w 15"/>
                      <a:gd name="T25" fmla="*/ 2 h 57"/>
                      <a:gd name="T26" fmla="*/ 13 w 15"/>
                      <a:gd name="T27" fmla="*/ 1 h 57"/>
                      <a:gd name="T28" fmla="*/ 7 w 15"/>
                      <a:gd name="T29" fmla="*/ 0 h 57"/>
                      <a:gd name="T30" fmla="*/ 7 w 15"/>
                      <a:gd name="T31" fmla="*/ 0 h 57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15"/>
                      <a:gd name="T49" fmla="*/ 0 h 57"/>
                      <a:gd name="T50" fmla="*/ 15 w 15"/>
                      <a:gd name="T51" fmla="*/ 57 h 57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15" h="57">
                        <a:moveTo>
                          <a:pt x="7" y="0"/>
                        </a:moveTo>
                        <a:lnTo>
                          <a:pt x="2" y="1"/>
                        </a:lnTo>
                        <a:lnTo>
                          <a:pt x="1" y="2"/>
                        </a:lnTo>
                        <a:lnTo>
                          <a:pt x="0" y="3"/>
                        </a:lnTo>
                        <a:lnTo>
                          <a:pt x="0" y="53"/>
                        </a:lnTo>
                        <a:lnTo>
                          <a:pt x="1" y="55"/>
                        </a:lnTo>
                        <a:lnTo>
                          <a:pt x="2" y="56"/>
                        </a:lnTo>
                        <a:lnTo>
                          <a:pt x="7" y="57"/>
                        </a:lnTo>
                        <a:lnTo>
                          <a:pt x="13" y="56"/>
                        </a:lnTo>
                        <a:lnTo>
                          <a:pt x="14" y="55"/>
                        </a:lnTo>
                        <a:lnTo>
                          <a:pt x="15" y="53"/>
                        </a:lnTo>
                        <a:lnTo>
                          <a:pt x="15" y="3"/>
                        </a:lnTo>
                        <a:lnTo>
                          <a:pt x="14" y="2"/>
                        </a:lnTo>
                        <a:lnTo>
                          <a:pt x="13" y="1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B8DDE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3940" name="Freeform 379"/>
                  <p:cNvSpPr>
                    <a:spLocks/>
                  </p:cNvSpPr>
                  <p:nvPr/>
                </p:nvSpPr>
                <p:spPr bwMode="auto">
                  <a:xfrm>
                    <a:off x="2033" y="2067"/>
                    <a:ext cx="11" cy="47"/>
                  </a:xfrm>
                  <a:custGeom>
                    <a:avLst/>
                    <a:gdLst>
                      <a:gd name="T0" fmla="*/ 5 w 11"/>
                      <a:gd name="T1" fmla="*/ 0 h 47"/>
                      <a:gd name="T2" fmla="*/ 1 w 11"/>
                      <a:gd name="T3" fmla="*/ 1 h 47"/>
                      <a:gd name="T4" fmla="*/ 0 w 11"/>
                      <a:gd name="T5" fmla="*/ 3 h 47"/>
                      <a:gd name="T6" fmla="*/ 0 w 11"/>
                      <a:gd name="T7" fmla="*/ 44 h 47"/>
                      <a:gd name="T8" fmla="*/ 1 w 11"/>
                      <a:gd name="T9" fmla="*/ 46 h 47"/>
                      <a:gd name="T10" fmla="*/ 5 w 11"/>
                      <a:gd name="T11" fmla="*/ 47 h 47"/>
                      <a:gd name="T12" fmla="*/ 9 w 11"/>
                      <a:gd name="T13" fmla="*/ 46 h 47"/>
                      <a:gd name="T14" fmla="*/ 11 w 11"/>
                      <a:gd name="T15" fmla="*/ 45 h 47"/>
                      <a:gd name="T16" fmla="*/ 11 w 11"/>
                      <a:gd name="T17" fmla="*/ 44 h 47"/>
                      <a:gd name="T18" fmla="*/ 11 w 11"/>
                      <a:gd name="T19" fmla="*/ 3 h 47"/>
                      <a:gd name="T20" fmla="*/ 11 w 11"/>
                      <a:gd name="T21" fmla="*/ 2 h 47"/>
                      <a:gd name="T22" fmla="*/ 9 w 11"/>
                      <a:gd name="T23" fmla="*/ 1 h 47"/>
                      <a:gd name="T24" fmla="*/ 5 w 11"/>
                      <a:gd name="T25" fmla="*/ 0 h 47"/>
                      <a:gd name="T26" fmla="*/ 5 w 11"/>
                      <a:gd name="T27" fmla="*/ 0 h 47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w 11"/>
                      <a:gd name="T43" fmla="*/ 0 h 47"/>
                      <a:gd name="T44" fmla="*/ 11 w 11"/>
                      <a:gd name="T45" fmla="*/ 47 h 47"/>
                    </a:gdLst>
                    <a:ahLst/>
                    <a:cxnLst>
                      <a:cxn ang="T28">
                        <a:pos x="T0" y="T1"/>
                      </a:cxn>
                      <a:cxn ang="T29">
                        <a:pos x="T2" y="T3"/>
                      </a:cxn>
                      <a:cxn ang="T30">
                        <a:pos x="T4" y="T5"/>
                      </a:cxn>
                      <a:cxn ang="T31">
                        <a:pos x="T6" y="T7"/>
                      </a:cxn>
                      <a:cxn ang="T32">
                        <a:pos x="T8" y="T9"/>
                      </a:cxn>
                      <a:cxn ang="T33">
                        <a:pos x="T10" y="T11"/>
                      </a:cxn>
                      <a:cxn ang="T34">
                        <a:pos x="T12" y="T13"/>
                      </a:cxn>
                      <a:cxn ang="T35">
                        <a:pos x="T14" y="T15"/>
                      </a:cxn>
                      <a:cxn ang="T36">
                        <a:pos x="T16" y="T17"/>
                      </a:cxn>
                      <a:cxn ang="T37">
                        <a:pos x="T18" y="T19"/>
                      </a:cxn>
                      <a:cxn ang="T38">
                        <a:pos x="T20" y="T21"/>
                      </a:cxn>
                      <a:cxn ang="T39">
                        <a:pos x="T22" y="T23"/>
                      </a:cxn>
                      <a:cxn ang="T40">
                        <a:pos x="T24" y="T25"/>
                      </a:cxn>
                      <a:cxn ang="T41">
                        <a:pos x="T26" y="T27"/>
                      </a:cxn>
                    </a:cxnLst>
                    <a:rect l="T42" t="T43" r="T44" b="T45"/>
                    <a:pathLst>
                      <a:path w="11" h="47">
                        <a:moveTo>
                          <a:pt x="5" y="0"/>
                        </a:moveTo>
                        <a:lnTo>
                          <a:pt x="1" y="1"/>
                        </a:lnTo>
                        <a:lnTo>
                          <a:pt x="0" y="3"/>
                        </a:lnTo>
                        <a:lnTo>
                          <a:pt x="0" y="44"/>
                        </a:lnTo>
                        <a:lnTo>
                          <a:pt x="1" y="46"/>
                        </a:lnTo>
                        <a:lnTo>
                          <a:pt x="5" y="47"/>
                        </a:lnTo>
                        <a:lnTo>
                          <a:pt x="9" y="46"/>
                        </a:lnTo>
                        <a:lnTo>
                          <a:pt x="11" y="45"/>
                        </a:lnTo>
                        <a:lnTo>
                          <a:pt x="11" y="44"/>
                        </a:lnTo>
                        <a:lnTo>
                          <a:pt x="11" y="3"/>
                        </a:lnTo>
                        <a:lnTo>
                          <a:pt x="11" y="2"/>
                        </a:lnTo>
                        <a:lnTo>
                          <a:pt x="9" y="1"/>
                        </a:lnTo>
                        <a:lnTo>
                          <a:pt x="5" y="0"/>
                        </a:lnTo>
                        <a:close/>
                      </a:path>
                    </a:pathLst>
                  </a:custGeom>
                  <a:solidFill>
                    <a:srgbClr val="B9DDE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3941" name="Freeform 380"/>
                  <p:cNvSpPr>
                    <a:spLocks/>
                  </p:cNvSpPr>
                  <p:nvPr/>
                </p:nvSpPr>
                <p:spPr bwMode="auto">
                  <a:xfrm>
                    <a:off x="2034" y="2073"/>
                    <a:ext cx="9" cy="35"/>
                  </a:xfrm>
                  <a:custGeom>
                    <a:avLst/>
                    <a:gdLst>
                      <a:gd name="T0" fmla="*/ 4 w 9"/>
                      <a:gd name="T1" fmla="*/ 0 h 35"/>
                      <a:gd name="T2" fmla="*/ 1 w 9"/>
                      <a:gd name="T3" fmla="*/ 1 h 35"/>
                      <a:gd name="T4" fmla="*/ 0 w 9"/>
                      <a:gd name="T5" fmla="*/ 2 h 35"/>
                      <a:gd name="T6" fmla="*/ 0 w 9"/>
                      <a:gd name="T7" fmla="*/ 33 h 35"/>
                      <a:gd name="T8" fmla="*/ 1 w 9"/>
                      <a:gd name="T9" fmla="*/ 34 h 35"/>
                      <a:gd name="T10" fmla="*/ 4 w 9"/>
                      <a:gd name="T11" fmla="*/ 35 h 35"/>
                      <a:gd name="T12" fmla="*/ 8 w 9"/>
                      <a:gd name="T13" fmla="*/ 34 h 35"/>
                      <a:gd name="T14" fmla="*/ 9 w 9"/>
                      <a:gd name="T15" fmla="*/ 33 h 35"/>
                      <a:gd name="T16" fmla="*/ 9 w 9"/>
                      <a:gd name="T17" fmla="*/ 2 h 35"/>
                      <a:gd name="T18" fmla="*/ 8 w 9"/>
                      <a:gd name="T19" fmla="*/ 1 h 35"/>
                      <a:gd name="T20" fmla="*/ 4 w 9"/>
                      <a:gd name="T21" fmla="*/ 0 h 35"/>
                      <a:gd name="T22" fmla="*/ 4 w 9"/>
                      <a:gd name="T23" fmla="*/ 0 h 35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9"/>
                      <a:gd name="T37" fmla="*/ 0 h 35"/>
                      <a:gd name="T38" fmla="*/ 9 w 9"/>
                      <a:gd name="T39" fmla="*/ 35 h 35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9" h="35">
                        <a:moveTo>
                          <a:pt x="4" y="0"/>
                        </a:moveTo>
                        <a:lnTo>
                          <a:pt x="1" y="1"/>
                        </a:lnTo>
                        <a:lnTo>
                          <a:pt x="0" y="2"/>
                        </a:lnTo>
                        <a:lnTo>
                          <a:pt x="0" y="33"/>
                        </a:lnTo>
                        <a:lnTo>
                          <a:pt x="1" y="34"/>
                        </a:lnTo>
                        <a:lnTo>
                          <a:pt x="4" y="35"/>
                        </a:lnTo>
                        <a:lnTo>
                          <a:pt x="8" y="34"/>
                        </a:lnTo>
                        <a:lnTo>
                          <a:pt x="9" y="33"/>
                        </a:lnTo>
                        <a:lnTo>
                          <a:pt x="9" y="2"/>
                        </a:lnTo>
                        <a:lnTo>
                          <a:pt x="8" y="1"/>
                        </a:lnTo>
                        <a:lnTo>
                          <a:pt x="4" y="0"/>
                        </a:lnTo>
                        <a:close/>
                      </a:path>
                    </a:pathLst>
                  </a:custGeom>
                  <a:solidFill>
                    <a:srgbClr val="B9DEE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3942" name="Freeform 381"/>
                  <p:cNvSpPr>
                    <a:spLocks/>
                  </p:cNvSpPr>
                  <p:nvPr/>
                </p:nvSpPr>
                <p:spPr bwMode="auto">
                  <a:xfrm>
                    <a:off x="2036" y="2079"/>
                    <a:ext cx="5" cy="23"/>
                  </a:xfrm>
                  <a:custGeom>
                    <a:avLst/>
                    <a:gdLst>
                      <a:gd name="T0" fmla="*/ 2 w 5"/>
                      <a:gd name="T1" fmla="*/ 0 h 23"/>
                      <a:gd name="T2" fmla="*/ 1 w 5"/>
                      <a:gd name="T3" fmla="*/ 1 h 23"/>
                      <a:gd name="T4" fmla="*/ 0 w 5"/>
                      <a:gd name="T5" fmla="*/ 1 h 23"/>
                      <a:gd name="T6" fmla="*/ 0 w 5"/>
                      <a:gd name="T7" fmla="*/ 22 h 23"/>
                      <a:gd name="T8" fmla="*/ 1 w 5"/>
                      <a:gd name="T9" fmla="*/ 23 h 23"/>
                      <a:gd name="T10" fmla="*/ 2 w 5"/>
                      <a:gd name="T11" fmla="*/ 23 h 23"/>
                      <a:gd name="T12" fmla="*/ 4 w 5"/>
                      <a:gd name="T13" fmla="*/ 23 h 23"/>
                      <a:gd name="T14" fmla="*/ 5 w 5"/>
                      <a:gd name="T15" fmla="*/ 22 h 23"/>
                      <a:gd name="T16" fmla="*/ 5 w 5"/>
                      <a:gd name="T17" fmla="*/ 1 h 23"/>
                      <a:gd name="T18" fmla="*/ 4 w 5"/>
                      <a:gd name="T19" fmla="*/ 1 h 23"/>
                      <a:gd name="T20" fmla="*/ 2 w 5"/>
                      <a:gd name="T21" fmla="*/ 0 h 23"/>
                      <a:gd name="T22" fmla="*/ 2 w 5"/>
                      <a:gd name="T23" fmla="*/ 0 h 23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"/>
                      <a:gd name="T37" fmla="*/ 0 h 23"/>
                      <a:gd name="T38" fmla="*/ 5 w 5"/>
                      <a:gd name="T39" fmla="*/ 23 h 23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" h="23">
                        <a:moveTo>
                          <a:pt x="2" y="0"/>
                        </a:moveTo>
                        <a:lnTo>
                          <a:pt x="1" y="1"/>
                        </a:lnTo>
                        <a:lnTo>
                          <a:pt x="0" y="1"/>
                        </a:lnTo>
                        <a:lnTo>
                          <a:pt x="0" y="22"/>
                        </a:lnTo>
                        <a:lnTo>
                          <a:pt x="1" y="23"/>
                        </a:lnTo>
                        <a:lnTo>
                          <a:pt x="2" y="23"/>
                        </a:lnTo>
                        <a:lnTo>
                          <a:pt x="4" y="23"/>
                        </a:lnTo>
                        <a:lnTo>
                          <a:pt x="5" y="22"/>
                        </a:lnTo>
                        <a:lnTo>
                          <a:pt x="5" y="1"/>
                        </a:lnTo>
                        <a:lnTo>
                          <a:pt x="4" y="1"/>
                        </a:lnTo>
                        <a:lnTo>
                          <a:pt x="2" y="0"/>
                        </a:lnTo>
                        <a:close/>
                      </a:path>
                    </a:pathLst>
                  </a:custGeom>
                  <a:solidFill>
                    <a:srgbClr val="BADFE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3943" name="Freeform 382"/>
                  <p:cNvSpPr>
                    <a:spLocks/>
                  </p:cNvSpPr>
                  <p:nvPr/>
                </p:nvSpPr>
                <p:spPr bwMode="auto">
                  <a:xfrm>
                    <a:off x="2037" y="2085"/>
                    <a:ext cx="3" cy="11"/>
                  </a:xfrm>
                  <a:custGeom>
                    <a:avLst/>
                    <a:gdLst>
                      <a:gd name="T0" fmla="*/ 1 w 3"/>
                      <a:gd name="T1" fmla="*/ 0 h 11"/>
                      <a:gd name="T2" fmla="*/ 1 w 3"/>
                      <a:gd name="T3" fmla="*/ 0 h 11"/>
                      <a:gd name="T4" fmla="*/ 0 w 3"/>
                      <a:gd name="T5" fmla="*/ 1 h 11"/>
                      <a:gd name="T6" fmla="*/ 0 w 3"/>
                      <a:gd name="T7" fmla="*/ 10 h 11"/>
                      <a:gd name="T8" fmla="*/ 1 w 3"/>
                      <a:gd name="T9" fmla="*/ 11 h 11"/>
                      <a:gd name="T10" fmla="*/ 1 w 3"/>
                      <a:gd name="T11" fmla="*/ 11 h 11"/>
                      <a:gd name="T12" fmla="*/ 2 w 3"/>
                      <a:gd name="T13" fmla="*/ 11 h 11"/>
                      <a:gd name="T14" fmla="*/ 3 w 3"/>
                      <a:gd name="T15" fmla="*/ 10 h 11"/>
                      <a:gd name="T16" fmla="*/ 3 w 3"/>
                      <a:gd name="T17" fmla="*/ 1 h 11"/>
                      <a:gd name="T18" fmla="*/ 2 w 3"/>
                      <a:gd name="T19" fmla="*/ 0 h 11"/>
                      <a:gd name="T20" fmla="*/ 1 w 3"/>
                      <a:gd name="T21" fmla="*/ 0 h 11"/>
                      <a:gd name="T22" fmla="*/ 1 w 3"/>
                      <a:gd name="T23" fmla="*/ 0 h 1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3"/>
                      <a:gd name="T37" fmla="*/ 0 h 11"/>
                      <a:gd name="T38" fmla="*/ 3 w 3"/>
                      <a:gd name="T39" fmla="*/ 11 h 1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3" h="11">
                        <a:moveTo>
                          <a:pt x="1" y="0"/>
                        </a:moveTo>
                        <a:lnTo>
                          <a:pt x="1" y="0"/>
                        </a:lnTo>
                        <a:lnTo>
                          <a:pt x="0" y="1"/>
                        </a:lnTo>
                        <a:lnTo>
                          <a:pt x="0" y="10"/>
                        </a:lnTo>
                        <a:lnTo>
                          <a:pt x="1" y="11"/>
                        </a:lnTo>
                        <a:lnTo>
                          <a:pt x="2" y="11"/>
                        </a:lnTo>
                        <a:lnTo>
                          <a:pt x="3" y="10"/>
                        </a:lnTo>
                        <a:lnTo>
                          <a:pt x="3" y="1"/>
                        </a:lnTo>
                        <a:lnTo>
                          <a:pt x="2" y="0"/>
                        </a:lnTo>
                        <a:lnTo>
                          <a:pt x="1" y="0"/>
                        </a:lnTo>
                        <a:close/>
                      </a:path>
                    </a:pathLst>
                  </a:custGeom>
                  <a:solidFill>
                    <a:srgbClr val="BADFE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3944" name="Freeform 383"/>
                  <p:cNvSpPr>
                    <a:spLocks/>
                  </p:cNvSpPr>
                  <p:nvPr/>
                </p:nvSpPr>
                <p:spPr bwMode="auto">
                  <a:xfrm>
                    <a:off x="2038" y="2090"/>
                    <a:ext cx="1" cy="1"/>
                  </a:xfrm>
                  <a:custGeom>
                    <a:avLst/>
                    <a:gdLst>
                      <a:gd name="T0" fmla="*/ 0 w 1"/>
                      <a:gd name="T1" fmla="*/ 0 h 1"/>
                      <a:gd name="T2" fmla="*/ 0 w 1"/>
                      <a:gd name="T3" fmla="*/ 0 h 1"/>
                      <a:gd name="T4" fmla="*/ 0 w 1"/>
                      <a:gd name="T5" fmla="*/ 1 h 1"/>
                      <a:gd name="T6" fmla="*/ 0 w 1"/>
                      <a:gd name="T7" fmla="*/ 1 h 1"/>
                      <a:gd name="T8" fmla="*/ 1 w 1"/>
                      <a:gd name="T9" fmla="*/ 1 h 1"/>
                      <a:gd name="T10" fmla="*/ 1 w 1"/>
                      <a:gd name="T11" fmla="*/ 1 h 1"/>
                      <a:gd name="T12" fmla="*/ 1 w 1"/>
                      <a:gd name="T13" fmla="*/ 0 h 1"/>
                      <a:gd name="T14" fmla="*/ 1 w 1"/>
                      <a:gd name="T15" fmla="*/ 0 h 1"/>
                      <a:gd name="T16" fmla="*/ 0 w 1"/>
                      <a:gd name="T17" fmla="*/ 0 h 1"/>
                      <a:gd name="T18" fmla="*/ 0 w 1"/>
                      <a:gd name="T19" fmla="*/ 0 h 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"/>
                      <a:gd name="T31" fmla="*/ 0 h 1"/>
                      <a:gd name="T32" fmla="*/ 1 w 1"/>
                      <a:gd name="T33" fmla="*/ 1 h 1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" h="1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1"/>
                        </a:lnTo>
                        <a:lnTo>
                          <a:pt x="1" y="1"/>
                        </a:lnTo>
                        <a:lnTo>
                          <a:pt x="1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BBE0E3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3749" name="Freeform 385"/>
                <p:cNvSpPr>
                  <a:spLocks/>
                </p:cNvSpPr>
                <p:nvPr/>
              </p:nvSpPr>
              <p:spPr bwMode="auto">
                <a:xfrm>
                  <a:off x="5073655" y="2530015"/>
                  <a:ext cx="228600" cy="106363"/>
                </a:xfrm>
                <a:custGeom>
                  <a:avLst/>
                  <a:gdLst>
                    <a:gd name="T0" fmla="*/ 0 w 144"/>
                    <a:gd name="T1" fmla="*/ 2147483647 h 67"/>
                    <a:gd name="T2" fmla="*/ 2147483647 w 144"/>
                    <a:gd name="T3" fmla="*/ 2147483647 h 67"/>
                    <a:gd name="T4" fmla="*/ 2147483647 w 144"/>
                    <a:gd name="T5" fmla="*/ 2147483647 h 67"/>
                    <a:gd name="T6" fmla="*/ 2147483647 w 144"/>
                    <a:gd name="T7" fmla="*/ 2147483647 h 67"/>
                    <a:gd name="T8" fmla="*/ 2147483647 w 144"/>
                    <a:gd name="T9" fmla="*/ 2147483647 h 67"/>
                    <a:gd name="T10" fmla="*/ 2147483647 w 144"/>
                    <a:gd name="T11" fmla="*/ 2147483647 h 67"/>
                    <a:gd name="T12" fmla="*/ 2147483647 w 144"/>
                    <a:gd name="T13" fmla="*/ 2147483647 h 67"/>
                    <a:gd name="T14" fmla="*/ 2147483647 w 144"/>
                    <a:gd name="T15" fmla="*/ 2147483647 h 67"/>
                    <a:gd name="T16" fmla="*/ 2147483647 w 144"/>
                    <a:gd name="T17" fmla="*/ 2147483647 h 67"/>
                    <a:gd name="T18" fmla="*/ 2147483647 w 144"/>
                    <a:gd name="T19" fmla="*/ 2147483647 h 67"/>
                    <a:gd name="T20" fmla="*/ 2147483647 w 144"/>
                    <a:gd name="T21" fmla="*/ 2147483647 h 67"/>
                    <a:gd name="T22" fmla="*/ 2147483647 w 144"/>
                    <a:gd name="T23" fmla="*/ 2147483647 h 67"/>
                    <a:gd name="T24" fmla="*/ 2147483647 w 144"/>
                    <a:gd name="T25" fmla="*/ 2147483647 h 67"/>
                    <a:gd name="T26" fmla="*/ 2147483647 w 144"/>
                    <a:gd name="T27" fmla="*/ 2147483647 h 67"/>
                    <a:gd name="T28" fmla="*/ 2147483647 w 144"/>
                    <a:gd name="T29" fmla="*/ 2147483647 h 67"/>
                    <a:gd name="T30" fmla="*/ 2147483647 w 144"/>
                    <a:gd name="T31" fmla="*/ 2147483647 h 67"/>
                    <a:gd name="T32" fmla="*/ 2147483647 w 144"/>
                    <a:gd name="T33" fmla="*/ 2147483647 h 67"/>
                    <a:gd name="T34" fmla="*/ 2147483647 w 144"/>
                    <a:gd name="T35" fmla="*/ 2147483647 h 67"/>
                    <a:gd name="T36" fmla="*/ 2147483647 w 144"/>
                    <a:gd name="T37" fmla="*/ 2147483647 h 67"/>
                    <a:gd name="T38" fmla="*/ 2147483647 w 144"/>
                    <a:gd name="T39" fmla="*/ 2147483647 h 67"/>
                    <a:gd name="T40" fmla="*/ 2147483647 w 144"/>
                    <a:gd name="T41" fmla="*/ 2147483647 h 67"/>
                    <a:gd name="T42" fmla="*/ 2147483647 w 144"/>
                    <a:gd name="T43" fmla="*/ 2147483647 h 67"/>
                    <a:gd name="T44" fmla="*/ 2147483647 w 144"/>
                    <a:gd name="T45" fmla="*/ 2147483647 h 67"/>
                    <a:gd name="T46" fmla="*/ 2147483647 w 144"/>
                    <a:gd name="T47" fmla="*/ 2147483647 h 67"/>
                    <a:gd name="T48" fmla="*/ 2147483647 w 144"/>
                    <a:gd name="T49" fmla="*/ 0 h 67"/>
                    <a:gd name="T50" fmla="*/ 2147483647 w 144"/>
                    <a:gd name="T51" fmla="*/ 2147483647 h 67"/>
                    <a:gd name="T52" fmla="*/ 2147483647 w 144"/>
                    <a:gd name="T53" fmla="*/ 2147483647 h 67"/>
                    <a:gd name="T54" fmla="*/ 2147483647 w 144"/>
                    <a:gd name="T55" fmla="*/ 2147483647 h 67"/>
                    <a:gd name="T56" fmla="*/ 2147483647 w 144"/>
                    <a:gd name="T57" fmla="*/ 2147483647 h 67"/>
                    <a:gd name="T58" fmla="*/ 2147483647 w 144"/>
                    <a:gd name="T59" fmla="*/ 2147483647 h 67"/>
                    <a:gd name="T60" fmla="*/ 2147483647 w 144"/>
                    <a:gd name="T61" fmla="*/ 2147483647 h 67"/>
                    <a:gd name="T62" fmla="*/ 2147483647 w 144"/>
                    <a:gd name="T63" fmla="*/ 2147483647 h 67"/>
                    <a:gd name="T64" fmla="*/ 0 w 144"/>
                    <a:gd name="T65" fmla="*/ 2147483647 h 67"/>
                    <a:gd name="T66" fmla="*/ 0 w 144"/>
                    <a:gd name="T67" fmla="*/ 2147483647 h 67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144"/>
                    <a:gd name="T103" fmla="*/ 0 h 67"/>
                    <a:gd name="T104" fmla="*/ 144 w 144"/>
                    <a:gd name="T105" fmla="*/ 67 h 67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144" h="67">
                      <a:moveTo>
                        <a:pt x="0" y="34"/>
                      </a:moveTo>
                      <a:lnTo>
                        <a:pt x="1" y="41"/>
                      </a:lnTo>
                      <a:lnTo>
                        <a:pt x="6" y="47"/>
                      </a:lnTo>
                      <a:lnTo>
                        <a:pt x="12" y="52"/>
                      </a:lnTo>
                      <a:lnTo>
                        <a:pt x="21" y="57"/>
                      </a:lnTo>
                      <a:lnTo>
                        <a:pt x="32" y="61"/>
                      </a:lnTo>
                      <a:lnTo>
                        <a:pt x="44" y="64"/>
                      </a:lnTo>
                      <a:lnTo>
                        <a:pt x="57" y="66"/>
                      </a:lnTo>
                      <a:lnTo>
                        <a:pt x="72" y="67"/>
                      </a:lnTo>
                      <a:lnTo>
                        <a:pt x="87" y="66"/>
                      </a:lnTo>
                      <a:lnTo>
                        <a:pt x="100" y="64"/>
                      </a:lnTo>
                      <a:lnTo>
                        <a:pt x="112" y="61"/>
                      </a:lnTo>
                      <a:lnTo>
                        <a:pt x="123" y="57"/>
                      </a:lnTo>
                      <a:lnTo>
                        <a:pt x="132" y="52"/>
                      </a:lnTo>
                      <a:lnTo>
                        <a:pt x="138" y="47"/>
                      </a:lnTo>
                      <a:lnTo>
                        <a:pt x="143" y="41"/>
                      </a:lnTo>
                      <a:lnTo>
                        <a:pt x="144" y="34"/>
                      </a:lnTo>
                      <a:lnTo>
                        <a:pt x="143" y="27"/>
                      </a:lnTo>
                      <a:lnTo>
                        <a:pt x="138" y="21"/>
                      </a:lnTo>
                      <a:lnTo>
                        <a:pt x="132" y="15"/>
                      </a:lnTo>
                      <a:lnTo>
                        <a:pt x="123" y="10"/>
                      </a:lnTo>
                      <a:lnTo>
                        <a:pt x="112" y="6"/>
                      </a:lnTo>
                      <a:lnTo>
                        <a:pt x="100" y="3"/>
                      </a:lnTo>
                      <a:lnTo>
                        <a:pt x="87" y="1"/>
                      </a:lnTo>
                      <a:lnTo>
                        <a:pt x="72" y="0"/>
                      </a:lnTo>
                      <a:lnTo>
                        <a:pt x="57" y="1"/>
                      </a:lnTo>
                      <a:lnTo>
                        <a:pt x="44" y="3"/>
                      </a:lnTo>
                      <a:lnTo>
                        <a:pt x="32" y="6"/>
                      </a:lnTo>
                      <a:lnTo>
                        <a:pt x="21" y="10"/>
                      </a:lnTo>
                      <a:lnTo>
                        <a:pt x="12" y="15"/>
                      </a:lnTo>
                      <a:lnTo>
                        <a:pt x="6" y="21"/>
                      </a:lnTo>
                      <a:lnTo>
                        <a:pt x="1" y="27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solidFill>
                  <a:srgbClr val="C9E6E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50" name="Line 386"/>
                <p:cNvSpPr>
                  <a:spLocks noChangeShapeType="1"/>
                </p:cNvSpPr>
                <p:nvPr/>
              </p:nvSpPr>
              <p:spPr bwMode="auto">
                <a:xfrm flipH="1">
                  <a:off x="5143505" y="2526840"/>
                  <a:ext cx="20638" cy="3175"/>
                </a:xfrm>
                <a:prstGeom prst="line">
                  <a:avLst/>
                </a:prstGeom>
                <a:noFill/>
                <a:ln w="6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51" name="Line 387"/>
                <p:cNvSpPr>
                  <a:spLocks noChangeShapeType="1"/>
                </p:cNvSpPr>
                <p:nvPr/>
              </p:nvSpPr>
              <p:spPr bwMode="auto">
                <a:xfrm flipH="1">
                  <a:off x="5122868" y="2530015"/>
                  <a:ext cx="20638" cy="4763"/>
                </a:xfrm>
                <a:prstGeom prst="line">
                  <a:avLst/>
                </a:prstGeom>
                <a:noFill/>
                <a:ln w="7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52" name="Line 388"/>
                <p:cNvSpPr>
                  <a:spLocks noChangeShapeType="1"/>
                </p:cNvSpPr>
                <p:nvPr/>
              </p:nvSpPr>
              <p:spPr bwMode="auto">
                <a:xfrm flipH="1">
                  <a:off x="5106993" y="2534777"/>
                  <a:ext cx="15875" cy="6350"/>
                </a:xfrm>
                <a:prstGeom prst="line">
                  <a:avLst/>
                </a:prstGeom>
                <a:noFill/>
                <a:ln w="7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53" name="Line 389"/>
                <p:cNvSpPr>
                  <a:spLocks noChangeShapeType="1"/>
                </p:cNvSpPr>
                <p:nvPr/>
              </p:nvSpPr>
              <p:spPr bwMode="auto">
                <a:xfrm flipH="1">
                  <a:off x="5105405" y="2541127"/>
                  <a:ext cx="1588" cy="1588"/>
                </a:xfrm>
                <a:prstGeom prst="line">
                  <a:avLst/>
                </a:prstGeom>
                <a:noFill/>
                <a:ln w="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54" name="Line 390"/>
                <p:cNvSpPr>
                  <a:spLocks noChangeShapeType="1"/>
                </p:cNvSpPr>
                <p:nvPr/>
              </p:nvSpPr>
              <p:spPr bwMode="auto">
                <a:xfrm flipH="1">
                  <a:off x="5091118" y="2542715"/>
                  <a:ext cx="14288" cy="7938"/>
                </a:xfrm>
                <a:prstGeom prst="line">
                  <a:avLst/>
                </a:prstGeom>
                <a:noFill/>
                <a:ln w="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55" name="Line 391"/>
                <p:cNvSpPr>
                  <a:spLocks noChangeShapeType="1"/>
                </p:cNvSpPr>
                <p:nvPr/>
              </p:nvSpPr>
              <p:spPr bwMode="auto">
                <a:xfrm flipH="1">
                  <a:off x="5080005" y="2550652"/>
                  <a:ext cx="11113" cy="7938"/>
                </a:xfrm>
                <a:prstGeom prst="line">
                  <a:avLst/>
                </a:prstGeom>
                <a:noFill/>
                <a:ln w="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56" name="Line 392"/>
                <p:cNvSpPr>
                  <a:spLocks noChangeShapeType="1"/>
                </p:cNvSpPr>
                <p:nvPr/>
              </p:nvSpPr>
              <p:spPr bwMode="auto">
                <a:xfrm flipH="1">
                  <a:off x="5078418" y="2558590"/>
                  <a:ext cx="1588" cy="1588"/>
                </a:xfrm>
                <a:prstGeom prst="line">
                  <a:avLst/>
                </a:prstGeom>
                <a:noFill/>
                <a:ln w="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57" name="Line 393"/>
                <p:cNvSpPr>
                  <a:spLocks noChangeShapeType="1"/>
                </p:cNvSpPr>
                <p:nvPr/>
              </p:nvSpPr>
              <p:spPr bwMode="auto">
                <a:xfrm flipH="1">
                  <a:off x="5072068" y="2560177"/>
                  <a:ext cx="6350" cy="11113"/>
                </a:xfrm>
                <a:prstGeom prst="line">
                  <a:avLst/>
                </a:prstGeom>
                <a:noFill/>
                <a:ln w="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58" name="Line 394"/>
                <p:cNvSpPr>
                  <a:spLocks noChangeShapeType="1"/>
                </p:cNvSpPr>
                <p:nvPr/>
              </p:nvSpPr>
              <p:spPr bwMode="auto">
                <a:xfrm>
                  <a:off x="5072068" y="2571290"/>
                  <a:ext cx="1588" cy="1588"/>
                </a:xfrm>
                <a:prstGeom prst="line">
                  <a:avLst/>
                </a:prstGeom>
                <a:noFill/>
                <a:ln w="6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59" name="Line 395"/>
                <p:cNvSpPr>
                  <a:spLocks noChangeShapeType="1"/>
                </p:cNvSpPr>
                <p:nvPr/>
              </p:nvSpPr>
              <p:spPr bwMode="auto">
                <a:xfrm flipH="1">
                  <a:off x="5068893" y="2572877"/>
                  <a:ext cx="3175" cy="11113"/>
                </a:xfrm>
                <a:prstGeom prst="line">
                  <a:avLst/>
                </a:prstGeom>
                <a:noFill/>
                <a:ln w="7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60" name="Line 396"/>
                <p:cNvSpPr>
                  <a:spLocks noChangeShapeType="1"/>
                </p:cNvSpPr>
                <p:nvPr/>
              </p:nvSpPr>
              <p:spPr bwMode="auto">
                <a:xfrm>
                  <a:off x="5068893" y="2583990"/>
                  <a:ext cx="1588" cy="804863"/>
                </a:xfrm>
                <a:prstGeom prst="line">
                  <a:avLst/>
                </a:prstGeom>
                <a:noFill/>
                <a:ln w="6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61" name="Line 397"/>
                <p:cNvSpPr>
                  <a:spLocks noChangeShapeType="1"/>
                </p:cNvSpPr>
                <p:nvPr/>
              </p:nvSpPr>
              <p:spPr bwMode="auto">
                <a:xfrm>
                  <a:off x="5068893" y="3388852"/>
                  <a:ext cx="3175" cy="11113"/>
                </a:xfrm>
                <a:prstGeom prst="line">
                  <a:avLst/>
                </a:prstGeom>
                <a:noFill/>
                <a:ln w="7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62" name="Line 398"/>
                <p:cNvSpPr>
                  <a:spLocks noChangeShapeType="1"/>
                </p:cNvSpPr>
                <p:nvPr/>
              </p:nvSpPr>
              <p:spPr bwMode="auto">
                <a:xfrm>
                  <a:off x="5072068" y="3399965"/>
                  <a:ext cx="1588" cy="1588"/>
                </a:xfrm>
                <a:prstGeom prst="line">
                  <a:avLst/>
                </a:prstGeom>
                <a:noFill/>
                <a:ln w="6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63" name="Line 399"/>
                <p:cNvSpPr>
                  <a:spLocks noChangeShapeType="1"/>
                </p:cNvSpPr>
                <p:nvPr/>
              </p:nvSpPr>
              <p:spPr bwMode="auto">
                <a:xfrm>
                  <a:off x="5072068" y="3401552"/>
                  <a:ext cx="1588" cy="1588"/>
                </a:xfrm>
                <a:prstGeom prst="line">
                  <a:avLst/>
                </a:prstGeom>
                <a:noFill/>
                <a:ln w="6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64" name="Line 400"/>
                <p:cNvSpPr>
                  <a:spLocks noChangeShapeType="1"/>
                </p:cNvSpPr>
                <p:nvPr/>
              </p:nvSpPr>
              <p:spPr bwMode="auto">
                <a:xfrm>
                  <a:off x="5072068" y="3403140"/>
                  <a:ext cx="6350" cy="9525"/>
                </a:xfrm>
                <a:prstGeom prst="line">
                  <a:avLst/>
                </a:prstGeom>
                <a:noFill/>
                <a:ln w="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65" name="Line 401"/>
                <p:cNvSpPr>
                  <a:spLocks noChangeShapeType="1"/>
                </p:cNvSpPr>
                <p:nvPr/>
              </p:nvSpPr>
              <p:spPr bwMode="auto">
                <a:xfrm>
                  <a:off x="5078418" y="3412665"/>
                  <a:ext cx="1588" cy="1588"/>
                </a:xfrm>
                <a:prstGeom prst="line">
                  <a:avLst/>
                </a:prstGeom>
                <a:noFill/>
                <a:ln w="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66" name="Line 402"/>
                <p:cNvSpPr>
                  <a:spLocks noChangeShapeType="1"/>
                </p:cNvSpPr>
                <p:nvPr/>
              </p:nvSpPr>
              <p:spPr bwMode="auto">
                <a:xfrm>
                  <a:off x="5080005" y="3414252"/>
                  <a:ext cx="11113" cy="9525"/>
                </a:xfrm>
                <a:prstGeom prst="line">
                  <a:avLst/>
                </a:prstGeom>
                <a:noFill/>
                <a:ln w="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67" name="Line 403"/>
                <p:cNvSpPr>
                  <a:spLocks noChangeShapeType="1"/>
                </p:cNvSpPr>
                <p:nvPr/>
              </p:nvSpPr>
              <p:spPr bwMode="auto">
                <a:xfrm>
                  <a:off x="5091118" y="3423777"/>
                  <a:ext cx="14288" cy="7938"/>
                </a:xfrm>
                <a:prstGeom prst="line">
                  <a:avLst/>
                </a:prstGeom>
                <a:noFill/>
                <a:ln w="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68" name="Line 404"/>
                <p:cNvSpPr>
                  <a:spLocks noChangeShapeType="1"/>
                </p:cNvSpPr>
                <p:nvPr/>
              </p:nvSpPr>
              <p:spPr bwMode="auto">
                <a:xfrm>
                  <a:off x="5105405" y="3431715"/>
                  <a:ext cx="1588" cy="1588"/>
                </a:xfrm>
                <a:prstGeom prst="line">
                  <a:avLst/>
                </a:prstGeom>
                <a:noFill/>
                <a:ln w="6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69" name="Line 405"/>
                <p:cNvSpPr>
                  <a:spLocks noChangeShapeType="1"/>
                </p:cNvSpPr>
                <p:nvPr/>
              </p:nvSpPr>
              <p:spPr bwMode="auto">
                <a:xfrm>
                  <a:off x="5106993" y="3431715"/>
                  <a:ext cx="15875" cy="7938"/>
                </a:xfrm>
                <a:prstGeom prst="line">
                  <a:avLst/>
                </a:prstGeom>
                <a:noFill/>
                <a:ln w="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70" name="Line 406"/>
                <p:cNvSpPr>
                  <a:spLocks noChangeShapeType="1"/>
                </p:cNvSpPr>
                <p:nvPr/>
              </p:nvSpPr>
              <p:spPr bwMode="auto">
                <a:xfrm>
                  <a:off x="5122868" y="3439652"/>
                  <a:ext cx="20638" cy="4763"/>
                </a:xfrm>
                <a:prstGeom prst="line">
                  <a:avLst/>
                </a:prstGeom>
                <a:noFill/>
                <a:ln w="7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71" name="Line 407"/>
                <p:cNvSpPr>
                  <a:spLocks noChangeShapeType="1"/>
                </p:cNvSpPr>
                <p:nvPr/>
              </p:nvSpPr>
              <p:spPr bwMode="auto">
                <a:xfrm>
                  <a:off x="5143505" y="3444415"/>
                  <a:ext cx="20638" cy="3175"/>
                </a:xfrm>
                <a:prstGeom prst="line">
                  <a:avLst/>
                </a:prstGeom>
                <a:noFill/>
                <a:ln w="6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72" name="Line 408"/>
                <p:cNvSpPr>
                  <a:spLocks noChangeShapeType="1"/>
                </p:cNvSpPr>
                <p:nvPr/>
              </p:nvSpPr>
              <p:spPr bwMode="auto">
                <a:xfrm>
                  <a:off x="5164143" y="3447590"/>
                  <a:ext cx="23813" cy="1588"/>
                </a:xfrm>
                <a:prstGeom prst="line">
                  <a:avLst/>
                </a:prstGeom>
                <a:noFill/>
                <a:ln w="6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73" name="Line 409"/>
                <p:cNvSpPr>
                  <a:spLocks noChangeShapeType="1"/>
                </p:cNvSpPr>
                <p:nvPr/>
              </p:nvSpPr>
              <p:spPr bwMode="auto">
                <a:xfrm>
                  <a:off x="5187955" y="3447590"/>
                  <a:ext cx="22225" cy="1588"/>
                </a:xfrm>
                <a:prstGeom prst="line">
                  <a:avLst/>
                </a:prstGeom>
                <a:noFill/>
                <a:ln w="6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74" name="Line 410"/>
                <p:cNvSpPr>
                  <a:spLocks noChangeShapeType="1"/>
                </p:cNvSpPr>
                <p:nvPr/>
              </p:nvSpPr>
              <p:spPr bwMode="auto">
                <a:xfrm>
                  <a:off x="5210180" y="3447590"/>
                  <a:ext cx="1588" cy="1588"/>
                </a:xfrm>
                <a:prstGeom prst="line">
                  <a:avLst/>
                </a:prstGeom>
                <a:noFill/>
                <a:ln w="6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75" name="Line 411"/>
                <p:cNvSpPr>
                  <a:spLocks noChangeShapeType="1"/>
                </p:cNvSpPr>
                <p:nvPr/>
              </p:nvSpPr>
              <p:spPr bwMode="auto">
                <a:xfrm flipV="1">
                  <a:off x="5211768" y="3444415"/>
                  <a:ext cx="22225" cy="3175"/>
                </a:xfrm>
                <a:prstGeom prst="line">
                  <a:avLst/>
                </a:prstGeom>
                <a:noFill/>
                <a:ln w="6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76" name="Line 412"/>
                <p:cNvSpPr>
                  <a:spLocks noChangeShapeType="1"/>
                </p:cNvSpPr>
                <p:nvPr/>
              </p:nvSpPr>
              <p:spPr bwMode="auto">
                <a:xfrm flipV="1">
                  <a:off x="5233993" y="3439652"/>
                  <a:ext cx="19050" cy="4763"/>
                </a:xfrm>
                <a:prstGeom prst="line">
                  <a:avLst/>
                </a:prstGeom>
                <a:noFill/>
                <a:ln w="7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77" name="Line 413"/>
                <p:cNvSpPr>
                  <a:spLocks noChangeShapeType="1"/>
                </p:cNvSpPr>
                <p:nvPr/>
              </p:nvSpPr>
              <p:spPr bwMode="auto">
                <a:xfrm flipV="1">
                  <a:off x="5253043" y="3431715"/>
                  <a:ext cx="17463" cy="7938"/>
                </a:xfrm>
                <a:prstGeom prst="line">
                  <a:avLst/>
                </a:prstGeom>
                <a:noFill/>
                <a:ln w="7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78" name="Line 414"/>
                <p:cNvSpPr>
                  <a:spLocks noChangeShapeType="1"/>
                </p:cNvSpPr>
                <p:nvPr/>
              </p:nvSpPr>
              <p:spPr bwMode="auto">
                <a:xfrm>
                  <a:off x="5270505" y="3431715"/>
                  <a:ext cx="1588" cy="1588"/>
                </a:xfrm>
                <a:prstGeom prst="line">
                  <a:avLst/>
                </a:prstGeom>
                <a:noFill/>
                <a:ln w="6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79" name="Line 415"/>
                <p:cNvSpPr>
                  <a:spLocks noChangeShapeType="1"/>
                </p:cNvSpPr>
                <p:nvPr/>
              </p:nvSpPr>
              <p:spPr bwMode="auto">
                <a:xfrm flipV="1">
                  <a:off x="5272093" y="3423777"/>
                  <a:ext cx="14288" cy="7938"/>
                </a:xfrm>
                <a:prstGeom prst="line">
                  <a:avLst/>
                </a:prstGeom>
                <a:noFill/>
                <a:ln w="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80" name="Line 416"/>
                <p:cNvSpPr>
                  <a:spLocks noChangeShapeType="1"/>
                </p:cNvSpPr>
                <p:nvPr/>
              </p:nvSpPr>
              <p:spPr bwMode="auto">
                <a:xfrm flipV="1">
                  <a:off x="5286380" y="3414252"/>
                  <a:ext cx="9525" cy="9525"/>
                </a:xfrm>
                <a:prstGeom prst="line">
                  <a:avLst/>
                </a:prstGeom>
                <a:noFill/>
                <a:ln w="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81" name="Line 417"/>
                <p:cNvSpPr>
                  <a:spLocks noChangeShapeType="1"/>
                </p:cNvSpPr>
                <p:nvPr/>
              </p:nvSpPr>
              <p:spPr bwMode="auto">
                <a:xfrm flipV="1">
                  <a:off x="5295905" y="3412665"/>
                  <a:ext cx="1588" cy="1588"/>
                </a:xfrm>
                <a:prstGeom prst="line">
                  <a:avLst/>
                </a:prstGeom>
                <a:noFill/>
                <a:ln w="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82" name="Line 418"/>
                <p:cNvSpPr>
                  <a:spLocks noChangeShapeType="1"/>
                </p:cNvSpPr>
                <p:nvPr/>
              </p:nvSpPr>
              <p:spPr bwMode="auto">
                <a:xfrm flipV="1">
                  <a:off x="5297493" y="3403140"/>
                  <a:ext cx="6350" cy="9525"/>
                </a:xfrm>
                <a:prstGeom prst="line">
                  <a:avLst/>
                </a:prstGeom>
                <a:noFill/>
                <a:ln w="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83" name="Line 419"/>
                <p:cNvSpPr>
                  <a:spLocks noChangeShapeType="1"/>
                </p:cNvSpPr>
                <p:nvPr/>
              </p:nvSpPr>
              <p:spPr bwMode="auto">
                <a:xfrm flipV="1">
                  <a:off x="5303843" y="3401552"/>
                  <a:ext cx="1588" cy="1588"/>
                </a:xfrm>
                <a:prstGeom prst="line">
                  <a:avLst/>
                </a:prstGeom>
                <a:noFill/>
                <a:ln w="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84" name="Line 420"/>
                <p:cNvSpPr>
                  <a:spLocks noChangeShapeType="1"/>
                </p:cNvSpPr>
                <p:nvPr/>
              </p:nvSpPr>
              <p:spPr bwMode="auto">
                <a:xfrm flipV="1">
                  <a:off x="5305430" y="3399965"/>
                  <a:ext cx="1588" cy="1588"/>
                </a:xfrm>
                <a:prstGeom prst="line">
                  <a:avLst/>
                </a:prstGeom>
                <a:noFill/>
                <a:ln w="6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85" name="Line 421"/>
                <p:cNvSpPr>
                  <a:spLocks noChangeShapeType="1"/>
                </p:cNvSpPr>
                <p:nvPr/>
              </p:nvSpPr>
              <p:spPr bwMode="auto">
                <a:xfrm flipV="1">
                  <a:off x="5305430" y="3388852"/>
                  <a:ext cx="1588" cy="11113"/>
                </a:xfrm>
                <a:prstGeom prst="line">
                  <a:avLst/>
                </a:prstGeom>
                <a:noFill/>
                <a:ln w="6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86" name="Line 422"/>
                <p:cNvSpPr>
                  <a:spLocks noChangeShapeType="1"/>
                </p:cNvSpPr>
                <p:nvPr/>
              </p:nvSpPr>
              <p:spPr bwMode="auto">
                <a:xfrm flipV="1">
                  <a:off x="5307018" y="2583990"/>
                  <a:ext cx="1588" cy="804863"/>
                </a:xfrm>
                <a:prstGeom prst="line">
                  <a:avLst/>
                </a:prstGeom>
                <a:noFill/>
                <a:ln w="6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87" name="Line 423"/>
                <p:cNvSpPr>
                  <a:spLocks noChangeShapeType="1"/>
                </p:cNvSpPr>
                <p:nvPr/>
              </p:nvSpPr>
              <p:spPr bwMode="auto">
                <a:xfrm flipH="1" flipV="1">
                  <a:off x="5305430" y="2572877"/>
                  <a:ext cx="1588" cy="11113"/>
                </a:xfrm>
                <a:prstGeom prst="line">
                  <a:avLst/>
                </a:prstGeom>
                <a:noFill/>
                <a:ln w="6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88" name="Line 424"/>
                <p:cNvSpPr>
                  <a:spLocks noChangeShapeType="1"/>
                </p:cNvSpPr>
                <p:nvPr/>
              </p:nvSpPr>
              <p:spPr bwMode="auto">
                <a:xfrm flipH="1" flipV="1">
                  <a:off x="5303843" y="2571290"/>
                  <a:ext cx="1588" cy="1588"/>
                </a:xfrm>
                <a:prstGeom prst="line">
                  <a:avLst/>
                </a:prstGeom>
                <a:noFill/>
                <a:ln w="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89" name="Line 425"/>
                <p:cNvSpPr>
                  <a:spLocks noChangeShapeType="1"/>
                </p:cNvSpPr>
                <p:nvPr/>
              </p:nvSpPr>
              <p:spPr bwMode="auto">
                <a:xfrm flipH="1" flipV="1">
                  <a:off x="5297493" y="2560177"/>
                  <a:ext cx="6350" cy="11113"/>
                </a:xfrm>
                <a:prstGeom prst="line">
                  <a:avLst/>
                </a:prstGeom>
                <a:noFill/>
                <a:ln w="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90" name="Line 426"/>
                <p:cNvSpPr>
                  <a:spLocks noChangeShapeType="1"/>
                </p:cNvSpPr>
                <p:nvPr/>
              </p:nvSpPr>
              <p:spPr bwMode="auto">
                <a:xfrm flipH="1" flipV="1">
                  <a:off x="5295905" y="2558590"/>
                  <a:ext cx="1588" cy="1588"/>
                </a:xfrm>
                <a:prstGeom prst="line">
                  <a:avLst/>
                </a:prstGeom>
                <a:noFill/>
                <a:ln w="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91" name="Line 427"/>
                <p:cNvSpPr>
                  <a:spLocks noChangeShapeType="1"/>
                </p:cNvSpPr>
                <p:nvPr/>
              </p:nvSpPr>
              <p:spPr bwMode="auto">
                <a:xfrm flipH="1" flipV="1">
                  <a:off x="5286380" y="2550652"/>
                  <a:ext cx="9525" cy="7938"/>
                </a:xfrm>
                <a:prstGeom prst="line">
                  <a:avLst/>
                </a:prstGeom>
                <a:noFill/>
                <a:ln w="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92" name="Line 428"/>
                <p:cNvSpPr>
                  <a:spLocks noChangeShapeType="1"/>
                </p:cNvSpPr>
                <p:nvPr/>
              </p:nvSpPr>
              <p:spPr bwMode="auto">
                <a:xfrm flipH="1" flipV="1">
                  <a:off x="5272093" y="2542715"/>
                  <a:ext cx="14288" cy="7938"/>
                </a:xfrm>
                <a:prstGeom prst="line">
                  <a:avLst/>
                </a:prstGeom>
                <a:noFill/>
                <a:ln w="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93" name="Line 429"/>
                <p:cNvSpPr>
                  <a:spLocks noChangeShapeType="1"/>
                </p:cNvSpPr>
                <p:nvPr/>
              </p:nvSpPr>
              <p:spPr bwMode="auto">
                <a:xfrm flipH="1" flipV="1">
                  <a:off x="5270505" y="2541127"/>
                  <a:ext cx="1588" cy="1588"/>
                </a:xfrm>
                <a:prstGeom prst="line">
                  <a:avLst/>
                </a:prstGeom>
                <a:noFill/>
                <a:ln w="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94" name="Line 430"/>
                <p:cNvSpPr>
                  <a:spLocks noChangeShapeType="1"/>
                </p:cNvSpPr>
                <p:nvPr/>
              </p:nvSpPr>
              <p:spPr bwMode="auto">
                <a:xfrm flipH="1" flipV="1">
                  <a:off x="5253043" y="2534777"/>
                  <a:ext cx="17463" cy="6350"/>
                </a:xfrm>
                <a:prstGeom prst="line">
                  <a:avLst/>
                </a:prstGeom>
                <a:noFill/>
                <a:ln w="7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95" name="Line 431"/>
                <p:cNvSpPr>
                  <a:spLocks noChangeShapeType="1"/>
                </p:cNvSpPr>
                <p:nvPr/>
              </p:nvSpPr>
              <p:spPr bwMode="auto">
                <a:xfrm flipH="1" flipV="1">
                  <a:off x="5233993" y="2530015"/>
                  <a:ext cx="19050" cy="4763"/>
                </a:xfrm>
                <a:prstGeom prst="line">
                  <a:avLst/>
                </a:prstGeom>
                <a:noFill/>
                <a:ln w="7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96" name="Line 432"/>
                <p:cNvSpPr>
                  <a:spLocks noChangeShapeType="1"/>
                </p:cNvSpPr>
                <p:nvPr/>
              </p:nvSpPr>
              <p:spPr bwMode="auto">
                <a:xfrm flipH="1" flipV="1">
                  <a:off x="5211768" y="2526840"/>
                  <a:ext cx="22225" cy="3175"/>
                </a:xfrm>
                <a:prstGeom prst="line">
                  <a:avLst/>
                </a:prstGeom>
                <a:noFill/>
                <a:ln w="6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97" name="Line 433"/>
                <p:cNvSpPr>
                  <a:spLocks noChangeShapeType="1"/>
                </p:cNvSpPr>
                <p:nvPr/>
              </p:nvSpPr>
              <p:spPr bwMode="auto">
                <a:xfrm flipH="1">
                  <a:off x="5210180" y="2526840"/>
                  <a:ext cx="1588" cy="1588"/>
                </a:xfrm>
                <a:prstGeom prst="line">
                  <a:avLst/>
                </a:prstGeom>
                <a:noFill/>
                <a:ln w="6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98" name="Line 434"/>
                <p:cNvSpPr>
                  <a:spLocks noChangeShapeType="1"/>
                </p:cNvSpPr>
                <p:nvPr/>
              </p:nvSpPr>
              <p:spPr bwMode="auto">
                <a:xfrm flipH="1" flipV="1">
                  <a:off x="5187955" y="2525252"/>
                  <a:ext cx="22225" cy="1588"/>
                </a:xfrm>
                <a:prstGeom prst="line">
                  <a:avLst/>
                </a:prstGeom>
                <a:noFill/>
                <a:ln w="6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99" name="Line 435"/>
                <p:cNvSpPr>
                  <a:spLocks noChangeShapeType="1"/>
                </p:cNvSpPr>
                <p:nvPr/>
              </p:nvSpPr>
              <p:spPr bwMode="auto">
                <a:xfrm flipH="1">
                  <a:off x="5164143" y="2525252"/>
                  <a:ext cx="23813" cy="1588"/>
                </a:xfrm>
                <a:prstGeom prst="line">
                  <a:avLst/>
                </a:prstGeom>
                <a:noFill/>
                <a:ln w="6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00" name="Line 436"/>
                <p:cNvSpPr>
                  <a:spLocks noChangeShapeType="1"/>
                </p:cNvSpPr>
                <p:nvPr/>
              </p:nvSpPr>
              <p:spPr bwMode="auto">
                <a:xfrm>
                  <a:off x="5189543" y="2534777"/>
                  <a:ext cx="20638" cy="1588"/>
                </a:xfrm>
                <a:prstGeom prst="line">
                  <a:avLst/>
                </a:prstGeom>
                <a:noFill/>
                <a:ln w="6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01" name="Line 437"/>
                <p:cNvSpPr>
                  <a:spLocks noChangeShapeType="1"/>
                </p:cNvSpPr>
                <p:nvPr/>
              </p:nvSpPr>
              <p:spPr bwMode="auto">
                <a:xfrm>
                  <a:off x="5210180" y="2536365"/>
                  <a:ext cx="1588" cy="1588"/>
                </a:xfrm>
                <a:prstGeom prst="line">
                  <a:avLst/>
                </a:prstGeom>
                <a:noFill/>
                <a:ln w="6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02" name="Line 438"/>
                <p:cNvSpPr>
                  <a:spLocks noChangeShapeType="1"/>
                </p:cNvSpPr>
                <p:nvPr/>
              </p:nvSpPr>
              <p:spPr bwMode="auto">
                <a:xfrm>
                  <a:off x="5210180" y="2536365"/>
                  <a:ext cx="22225" cy="3175"/>
                </a:xfrm>
                <a:prstGeom prst="line">
                  <a:avLst/>
                </a:prstGeom>
                <a:noFill/>
                <a:ln w="6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03" name="Line 439"/>
                <p:cNvSpPr>
                  <a:spLocks noChangeShapeType="1"/>
                </p:cNvSpPr>
                <p:nvPr/>
              </p:nvSpPr>
              <p:spPr bwMode="auto">
                <a:xfrm>
                  <a:off x="5232405" y="2539540"/>
                  <a:ext cx="19050" cy="4763"/>
                </a:xfrm>
                <a:prstGeom prst="line">
                  <a:avLst/>
                </a:prstGeom>
                <a:noFill/>
                <a:ln w="7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04" name="Line 440"/>
                <p:cNvSpPr>
                  <a:spLocks noChangeShapeType="1"/>
                </p:cNvSpPr>
                <p:nvPr/>
              </p:nvSpPr>
              <p:spPr bwMode="auto">
                <a:xfrm>
                  <a:off x="5251455" y="2544302"/>
                  <a:ext cx="15875" cy="6350"/>
                </a:xfrm>
                <a:prstGeom prst="line">
                  <a:avLst/>
                </a:prstGeom>
                <a:noFill/>
                <a:ln w="7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05" name="Line 441"/>
                <p:cNvSpPr>
                  <a:spLocks noChangeShapeType="1"/>
                </p:cNvSpPr>
                <p:nvPr/>
              </p:nvSpPr>
              <p:spPr bwMode="auto">
                <a:xfrm>
                  <a:off x="5267330" y="2550652"/>
                  <a:ext cx="14288" cy="7938"/>
                </a:xfrm>
                <a:prstGeom prst="line">
                  <a:avLst/>
                </a:prstGeom>
                <a:noFill/>
                <a:ln w="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06" name="Line 442"/>
                <p:cNvSpPr>
                  <a:spLocks noChangeShapeType="1"/>
                </p:cNvSpPr>
                <p:nvPr/>
              </p:nvSpPr>
              <p:spPr bwMode="auto">
                <a:xfrm>
                  <a:off x="5281618" y="2558590"/>
                  <a:ext cx="7938" cy="7938"/>
                </a:xfrm>
                <a:prstGeom prst="line">
                  <a:avLst/>
                </a:prstGeom>
                <a:noFill/>
                <a:ln w="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07" name="Line 443"/>
                <p:cNvSpPr>
                  <a:spLocks noChangeShapeType="1"/>
                </p:cNvSpPr>
                <p:nvPr/>
              </p:nvSpPr>
              <p:spPr bwMode="auto">
                <a:xfrm>
                  <a:off x="5289555" y="2566527"/>
                  <a:ext cx="6350" cy="7938"/>
                </a:xfrm>
                <a:prstGeom prst="line">
                  <a:avLst/>
                </a:prstGeom>
                <a:noFill/>
                <a:ln w="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08" name="Line 444"/>
                <p:cNvSpPr>
                  <a:spLocks noChangeShapeType="1"/>
                </p:cNvSpPr>
                <p:nvPr/>
              </p:nvSpPr>
              <p:spPr bwMode="auto">
                <a:xfrm>
                  <a:off x="5295905" y="2574465"/>
                  <a:ext cx="1588" cy="11113"/>
                </a:xfrm>
                <a:prstGeom prst="line">
                  <a:avLst/>
                </a:prstGeom>
                <a:noFill/>
                <a:ln w="6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09" name="Line 445"/>
                <p:cNvSpPr>
                  <a:spLocks noChangeShapeType="1"/>
                </p:cNvSpPr>
                <p:nvPr/>
              </p:nvSpPr>
              <p:spPr bwMode="auto">
                <a:xfrm>
                  <a:off x="5297493" y="2585577"/>
                  <a:ext cx="1588" cy="804863"/>
                </a:xfrm>
                <a:prstGeom prst="line">
                  <a:avLst/>
                </a:prstGeom>
                <a:noFill/>
                <a:ln w="6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10" name="Line 446"/>
                <p:cNvSpPr>
                  <a:spLocks noChangeShapeType="1"/>
                </p:cNvSpPr>
                <p:nvPr/>
              </p:nvSpPr>
              <p:spPr bwMode="auto">
                <a:xfrm flipH="1">
                  <a:off x="5295905" y="3390440"/>
                  <a:ext cx="1588" cy="7938"/>
                </a:xfrm>
                <a:prstGeom prst="line">
                  <a:avLst/>
                </a:prstGeom>
                <a:noFill/>
                <a:ln w="7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11" name="Line 447"/>
                <p:cNvSpPr>
                  <a:spLocks noChangeShapeType="1"/>
                </p:cNvSpPr>
                <p:nvPr/>
              </p:nvSpPr>
              <p:spPr bwMode="auto">
                <a:xfrm flipH="1">
                  <a:off x="5289555" y="3398377"/>
                  <a:ext cx="6350" cy="9525"/>
                </a:xfrm>
                <a:prstGeom prst="line">
                  <a:avLst/>
                </a:prstGeom>
                <a:noFill/>
                <a:ln w="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12" name="Line 448"/>
                <p:cNvSpPr>
                  <a:spLocks noChangeShapeType="1"/>
                </p:cNvSpPr>
                <p:nvPr/>
              </p:nvSpPr>
              <p:spPr bwMode="auto">
                <a:xfrm flipH="1">
                  <a:off x="5281618" y="3407902"/>
                  <a:ext cx="7938" cy="7938"/>
                </a:xfrm>
                <a:prstGeom prst="line">
                  <a:avLst/>
                </a:prstGeom>
                <a:noFill/>
                <a:ln w="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13" name="Line 449"/>
                <p:cNvSpPr>
                  <a:spLocks noChangeShapeType="1"/>
                </p:cNvSpPr>
                <p:nvPr/>
              </p:nvSpPr>
              <p:spPr bwMode="auto">
                <a:xfrm flipH="1">
                  <a:off x="5267330" y="3415840"/>
                  <a:ext cx="14288" cy="7938"/>
                </a:xfrm>
                <a:prstGeom prst="line">
                  <a:avLst/>
                </a:prstGeom>
                <a:noFill/>
                <a:ln w="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14" name="Line 450"/>
                <p:cNvSpPr>
                  <a:spLocks noChangeShapeType="1"/>
                </p:cNvSpPr>
                <p:nvPr/>
              </p:nvSpPr>
              <p:spPr bwMode="auto">
                <a:xfrm flipH="1">
                  <a:off x="5251455" y="3423777"/>
                  <a:ext cx="15875" cy="6350"/>
                </a:xfrm>
                <a:prstGeom prst="line">
                  <a:avLst/>
                </a:prstGeom>
                <a:noFill/>
                <a:ln w="7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15" name="Line 451"/>
                <p:cNvSpPr>
                  <a:spLocks noChangeShapeType="1"/>
                </p:cNvSpPr>
                <p:nvPr/>
              </p:nvSpPr>
              <p:spPr bwMode="auto">
                <a:xfrm flipH="1">
                  <a:off x="5232405" y="3430127"/>
                  <a:ext cx="19050" cy="4763"/>
                </a:xfrm>
                <a:prstGeom prst="line">
                  <a:avLst/>
                </a:prstGeom>
                <a:noFill/>
                <a:ln w="7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16" name="Line 452"/>
                <p:cNvSpPr>
                  <a:spLocks noChangeShapeType="1"/>
                </p:cNvSpPr>
                <p:nvPr/>
              </p:nvSpPr>
              <p:spPr bwMode="auto">
                <a:xfrm flipH="1">
                  <a:off x="5210180" y="3434890"/>
                  <a:ext cx="22225" cy="3175"/>
                </a:xfrm>
                <a:prstGeom prst="line">
                  <a:avLst/>
                </a:prstGeom>
                <a:noFill/>
                <a:ln w="6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17" name="Line 453"/>
                <p:cNvSpPr>
                  <a:spLocks noChangeShapeType="1"/>
                </p:cNvSpPr>
                <p:nvPr/>
              </p:nvSpPr>
              <p:spPr bwMode="auto">
                <a:xfrm>
                  <a:off x="5210180" y="3438065"/>
                  <a:ext cx="1588" cy="1588"/>
                </a:xfrm>
                <a:prstGeom prst="line">
                  <a:avLst/>
                </a:prstGeom>
                <a:noFill/>
                <a:ln w="6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18" name="Line 454"/>
                <p:cNvSpPr>
                  <a:spLocks noChangeShapeType="1"/>
                </p:cNvSpPr>
                <p:nvPr/>
              </p:nvSpPr>
              <p:spPr bwMode="auto">
                <a:xfrm flipH="1">
                  <a:off x="5189543" y="3438065"/>
                  <a:ext cx="20638" cy="1588"/>
                </a:xfrm>
                <a:prstGeom prst="line">
                  <a:avLst/>
                </a:prstGeom>
                <a:noFill/>
                <a:ln w="6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19" name="Line 455"/>
                <p:cNvSpPr>
                  <a:spLocks noChangeShapeType="1"/>
                </p:cNvSpPr>
                <p:nvPr/>
              </p:nvSpPr>
              <p:spPr bwMode="auto">
                <a:xfrm flipH="1">
                  <a:off x="5165730" y="3438065"/>
                  <a:ext cx="23813" cy="1588"/>
                </a:xfrm>
                <a:prstGeom prst="line">
                  <a:avLst/>
                </a:prstGeom>
                <a:noFill/>
                <a:ln w="6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20" name="Line 456"/>
                <p:cNvSpPr>
                  <a:spLocks noChangeShapeType="1"/>
                </p:cNvSpPr>
                <p:nvPr/>
              </p:nvSpPr>
              <p:spPr bwMode="auto">
                <a:xfrm flipH="1" flipV="1">
                  <a:off x="5145093" y="3434890"/>
                  <a:ext cx="20638" cy="3175"/>
                </a:xfrm>
                <a:prstGeom prst="line">
                  <a:avLst/>
                </a:prstGeom>
                <a:noFill/>
                <a:ln w="6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21" name="Line 457"/>
                <p:cNvSpPr>
                  <a:spLocks noChangeShapeType="1"/>
                </p:cNvSpPr>
                <p:nvPr/>
              </p:nvSpPr>
              <p:spPr bwMode="auto">
                <a:xfrm flipH="1" flipV="1">
                  <a:off x="5124455" y="3430127"/>
                  <a:ext cx="20638" cy="4763"/>
                </a:xfrm>
                <a:prstGeom prst="line">
                  <a:avLst/>
                </a:prstGeom>
                <a:noFill/>
                <a:ln w="7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22" name="Line 458"/>
                <p:cNvSpPr>
                  <a:spLocks noChangeShapeType="1"/>
                </p:cNvSpPr>
                <p:nvPr/>
              </p:nvSpPr>
              <p:spPr bwMode="auto">
                <a:xfrm flipH="1" flipV="1">
                  <a:off x="5108580" y="3423777"/>
                  <a:ext cx="15875" cy="6350"/>
                </a:xfrm>
                <a:prstGeom prst="line">
                  <a:avLst/>
                </a:prstGeom>
                <a:noFill/>
                <a:ln w="7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23" name="Line 459"/>
                <p:cNvSpPr>
                  <a:spLocks noChangeShapeType="1"/>
                </p:cNvSpPr>
                <p:nvPr/>
              </p:nvSpPr>
              <p:spPr bwMode="auto">
                <a:xfrm flipH="1" flipV="1">
                  <a:off x="5095880" y="3415840"/>
                  <a:ext cx="12700" cy="7938"/>
                </a:xfrm>
                <a:prstGeom prst="line">
                  <a:avLst/>
                </a:prstGeom>
                <a:noFill/>
                <a:ln w="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24" name="Line 460"/>
                <p:cNvSpPr>
                  <a:spLocks noChangeShapeType="1"/>
                </p:cNvSpPr>
                <p:nvPr/>
              </p:nvSpPr>
              <p:spPr bwMode="auto">
                <a:xfrm flipH="1" flipV="1">
                  <a:off x="5086355" y="3407902"/>
                  <a:ext cx="9525" cy="7938"/>
                </a:xfrm>
                <a:prstGeom prst="line">
                  <a:avLst/>
                </a:prstGeom>
                <a:noFill/>
                <a:ln w="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25" name="Line 461"/>
                <p:cNvSpPr>
                  <a:spLocks noChangeShapeType="1"/>
                </p:cNvSpPr>
                <p:nvPr/>
              </p:nvSpPr>
              <p:spPr bwMode="auto">
                <a:xfrm flipH="1" flipV="1">
                  <a:off x="5080005" y="3398377"/>
                  <a:ext cx="6350" cy="9525"/>
                </a:xfrm>
                <a:prstGeom prst="line">
                  <a:avLst/>
                </a:prstGeom>
                <a:noFill/>
                <a:ln w="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26" name="Line 462"/>
                <p:cNvSpPr>
                  <a:spLocks noChangeShapeType="1"/>
                </p:cNvSpPr>
                <p:nvPr/>
              </p:nvSpPr>
              <p:spPr bwMode="auto">
                <a:xfrm flipH="1" flipV="1">
                  <a:off x="5078418" y="3390440"/>
                  <a:ext cx="1588" cy="7938"/>
                </a:xfrm>
                <a:prstGeom prst="line">
                  <a:avLst/>
                </a:prstGeom>
                <a:noFill/>
                <a:ln w="7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27" name="Line 463"/>
                <p:cNvSpPr>
                  <a:spLocks noChangeShapeType="1"/>
                </p:cNvSpPr>
                <p:nvPr/>
              </p:nvSpPr>
              <p:spPr bwMode="auto">
                <a:xfrm flipV="1">
                  <a:off x="5078418" y="2585577"/>
                  <a:ext cx="1588" cy="804863"/>
                </a:xfrm>
                <a:prstGeom prst="line">
                  <a:avLst/>
                </a:prstGeom>
                <a:noFill/>
                <a:ln w="6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28" name="Line 464"/>
                <p:cNvSpPr>
                  <a:spLocks noChangeShapeType="1"/>
                </p:cNvSpPr>
                <p:nvPr/>
              </p:nvSpPr>
              <p:spPr bwMode="auto">
                <a:xfrm flipV="1">
                  <a:off x="5078418" y="2574465"/>
                  <a:ext cx="3175" cy="11113"/>
                </a:xfrm>
                <a:prstGeom prst="line">
                  <a:avLst/>
                </a:prstGeom>
                <a:noFill/>
                <a:ln w="7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29" name="Line 465"/>
                <p:cNvSpPr>
                  <a:spLocks noChangeShapeType="1"/>
                </p:cNvSpPr>
                <p:nvPr/>
              </p:nvSpPr>
              <p:spPr bwMode="auto">
                <a:xfrm flipV="1">
                  <a:off x="5081593" y="2566527"/>
                  <a:ext cx="4763" cy="7938"/>
                </a:xfrm>
                <a:prstGeom prst="line">
                  <a:avLst/>
                </a:prstGeom>
                <a:noFill/>
                <a:ln w="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30" name="Line 466"/>
                <p:cNvSpPr>
                  <a:spLocks noChangeShapeType="1"/>
                </p:cNvSpPr>
                <p:nvPr/>
              </p:nvSpPr>
              <p:spPr bwMode="auto">
                <a:xfrm flipV="1">
                  <a:off x="5086355" y="2558590"/>
                  <a:ext cx="9525" cy="7938"/>
                </a:xfrm>
                <a:prstGeom prst="line">
                  <a:avLst/>
                </a:prstGeom>
                <a:noFill/>
                <a:ln w="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31" name="Line 467"/>
                <p:cNvSpPr>
                  <a:spLocks noChangeShapeType="1"/>
                </p:cNvSpPr>
                <p:nvPr/>
              </p:nvSpPr>
              <p:spPr bwMode="auto">
                <a:xfrm flipV="1">
                  <a:off x="5095880" y="2550652"/>
                  <a:ext cx="12700" cy="7938"/>
                </a:xfrm>
                <a:prstGeom prst="line">
                  <a:avLst/>
                </a:prstGeom>
                <a:noFill/>
                <a:ln w="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32" name="Line 468"/>
                <p:cNvSpPr>
                  <a:spLocks noChangeShapeType="1"/>
                </p:cNvSpPr>
                <p:nvPr/>
              </p:nvSpPr>
              <p:spPr bwMode="auto">
                <a:xfrm flipV="1">
                  <a:off x="5108580" y="2544302"/>
                  <a:ext cx="15875" cy="6350"/>
                </a:xfrm>
                <a:prstGeom prst="line">
                  <a:avLst/>
                </a:prstGeom>
                <a:noFill/>
                <a:ln w="7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33" name="Line 469"/>
                <p:cNvSpPr>
                  <a:spLocks noChangeShapeType="1"/>
                </p:cNvSpPr>
                <p:nvPr/>
              </p:nvSpPr>
              <p:spPr bwMode="auto">
                <a:xfrm flipV="1">
                  <a:off x="5124455" y="2539540"/>
                  <a:ext cx="20638" cy="4763"/>
                </a:xfrm>
                <a:prstGeom prst="line">
                  <a:avLst/>
                </a:prstGeom>
                <a:noFill/>
                <a:ln w="7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34" name="Line 470"/>
                <p:cNvSpPr>
                  <a:spLocks noChangeShapeType="1"/>
                </p:cNvSpPr>
                <p:nvPr/>
              </p:nvSpPr>
              <p:spPr bwMode="auto">
                <a:xfrm flipV="1">
                  <a:off x="5145093" y="2536365"/>
                  <a:ext cx="20638" cy="3175"/>
                </a:xfrm>
                <a:prstGeom prst="line">
                  <a:avLst/>
                </a:prstGeom>
                <a:noFill/>
                <a:ln w="6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35" name="Line 471"/>
                <p:cNvSpPr>
                  <a:spLocks noChangeShapeType="1"/>
                </p:cNvSpPr>
                <p:nvPr/>
              </p:nvSpPr>
              <p:spPr bwMode="auto">
                <a:xfrm flipV="1">
                  <a:off x="5165730" y="2534777"/>
                  <a:ext cx="23813" cy="1588"/>
                </a:xfrm>
                <a:prstGeom prst="line">
                  <a:avLst/>
                </a:prstGeom>
                <a:noFill/>
                <a:ln w="6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36" name="Line 472"/>
                <p:cNvSpPr>
                  <a:spLocks noChangeShapeType="1"/>
                </p:cNvSpPr>
                <p:nvPr/>
              </p:nvSpPr>
              <p:spPr bwMode="auto">
                <a:xfrm flipV="1">
                  <a:off x="5078418" y="2583990"/>
                  <a:ext cx="1588" cy="1588"/>
                </a:xfrm>
                <a:prstGeom prst="line">
                  <a:avLst/>
                </a:prstGeom>
                <a:noFill/>
                <a:ln w="6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37" name="Line 473"/>
                <p:cNvSpPr>
                  <a:spLocks noChangeShapeType="1"/>
                </p:cNvSpPr>
                <p:nvPr/>
              </p:nvSpPr>
              <p:spPr bwMode="auto">
                <a:xfrm flipV="1">
                  <a:off x="5078418" y="2582402"/>
                  <a:ext cx="1588" cy="1588"/>
                </a:xfrm>
                <a:prstGeom prst="line">
                  <a:avLst/>
                </a:prstGeom>
                <a:noFill/>
                <a:ln w="6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38" name="Line 474"/>
                <p:cNvSpPr>
                  <a:spLocks noChangeShapeType="1"/>
                </p:cNvSpPr>
                <p:nvPr/>
              </p:nvSpPr>
              <p:spPr bwMode="auto">
                <a:xfrm flipH="1" flipV="1">
                  <a:off x="5076830" y="2580815"/>
                  <a:ext cx="1588" cy="1588"/>
                </a:xfrm>
                <a:prstGeom prst="line">
                  <a:avLst/>
                </a:prstGeom>
                <a:noFill/>
                <a:ln w="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39" name="Line 475"/>
                <p:cNvSpPr>
                  <a:spLocks noChangeShapeType="1"/>
                </p:cNvSpPr>
                <p:nvPr/>
              </p:nvSpPr>
              <p:spPr bwMode="auto">
                <a:xfrm flipH="1" flipV="1">
                  <a:off x="5075243" y="2579227"/>
                  <a:ext cx="1588" cy="1588"/>
                </a:xfrm>
                <a:prstGeom prst="line">
                  <a:avLst/>
                </a:prstGeom>
                <a:noFill/>
                <a:ln w="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40" name="Line 476"/>
                <p:cNvSpPr>
                  <a:spLocks noChangeShapeType="1"/>
                </p:cNvSpPr>
                <p:nvPr/>
              </p:nvSpPr>
              <p:spPr bwMode="auto">
                <a:xfrm flipH="1">
                  <a:off x="5073655" y="2579227"/>
                  <a:ext cx="1588" cy="1588"/>
                </a:xfrm>
                <a:prstGeom prst="line">
                  <a:avLst/>
                </a:prstGeom>
                <a:noFill/>
                <a:ln w="6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41" name="Line 477"/>
                <p:cNvSpPr>
                  <a:spLocks noChangeShapeType="1"/>
                </p:cNvSpPr>
                <p:nvPr/>
              </p:nvSpPr>
              <p:spPr bwMode="auto">
                <a:xfrm flipH="1">
                  <a:off x="5072068" y="2579227"/>
                  <a:ext cx="1588" cy="1588"/>
                </a:xfrm>
                <a:prstGeom prst="line">
                  <a:avLst/>
                </a:prstGeom>
                <a:noFill/>
                <a:ln w="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42" name="Line 478"/>
                <p:cNvSpPr>
                  <a:spLocks noChangeShapeType="1"/>
                </p:cNvSpPr>
                <p:nvPr/>
              </p:nvSpPr>
              <p:spPr bwMode="auto">
                <a:xfrm flipH="1">
                  <a:off x="5070480" y="2580815"/>
                  <a:ext cx="1588" cy="1588"/>
                </a:xfrm>
                <a:prstGeom prst="line">
                  <a:avLst/>
                </a:prstGeom>
                <a:noFill/>
                <a:ln w="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43" name="Line 479"/>
                <p:cNvSpPr>
                  <a:spLocks noChangeShapeType="1"/>
                </p:cNvSpPr>
                <p:nvPr/>
              </p:nvSpPr>
              <p:spPr bwMode="auto">
                <a:xfrm flipH="1">
                  <a:off x="5068893" y="2582402"/>
                  <a:ext cx="1588" cy="1588"/>
                </a:xfrm>
                <a:prstGeom prst="line">
                  <a:avLst/>
                </a:prstGeom>
                <a:noFill/>
                <a:ln w="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44" name="Line 480"/>
                <p:cNvSpPr>
                  <a:spLocks noChangeShapeType="1"/>
                </p:cNvSpPr>
                <p:nvPr/>
              </p:nvSpPr>
              <p:spPr bwMode="auto">
                <a:xfrm>
                  <a:off x="5068893" y="2583990"/>
                  <a:ext cx="3175" cy="9525"/>
                </a:xfrm>
                <a:prstGeom prst="line">
                  <a:avLst/>
                </a:prstGeom>
                <a:noFill/>
                <a:ln w="7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45" name="Line 481"/>
                <p:cNvSpPr>
                  <a:spLocks noChangeShapeType="1"/>
                </p:cNvSpPr>
                <p:nvPr/>
              </p:nvSpPr>
              <p:spPr bwMode="auto">
                <a:xfrm>
                  <a:off x="5072068" y="2593515"/>
                  <a:ext cx="1588" cy="1588"/>
                </a:xfrm>
                <a:prstGeom prst="line">
                  <a:avLst/>
                </a:prstGeom>
                <a:noFill/>
                <a:ln w="6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46" name="Line 482"/>
                <p:cNvSpPr>
                  <a:spLocks noChangeShapeType="1"/>
                </p:cNvSpPr>
                <p:nvPr/>
              </p:nvSpPr>
              <p:spPr bwMode="auto">
                <a:xfrm>
                  <a:off x="5072068" y="2595102"/>
                  <a:ext cx="1588" cy="1588"/>
                </a:xfrm>
                <a:prstGeom prst="line">
                  <a:avLst/>
                </a:prstGeom>
                <a:noFill/>
                <a:ln w="6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47" name="Line 483"/>
                <p:cNvSpPr>
                  <a:spLocks noChangeShapeType="1"/>
                </p:cNvSpPr>
                <p:nvPr/>
              </p:nvSpPr>
              <p:spPr bwMode="auto">
                <a:xfrm>
                  <a:off x="5072068" y="2596690"/>
                  <a:ext cx="6350" cy="11113"/>
                </a:xfrm>
                <a:prstGeom prst="line">
                  <a:avLst/>
                </a:prstGeom>
                <a:noFill/>
                <a:ln w="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48" name="Line 484"/>
                <p:cNvSpPr>
                  <a:spLocks noChangeShapeType="1"/>
                </p:cNvSpPr>
                <p:nvPr/>
              </p:nvSpPr>
              <p:spPr bwMode="auto">
                <a:xfrm>
                  <a:off x="5078418" y="2607802"/>
                  <a:ext cx="1588" cy="1588"/>
                </a:xfrm>
                <a:prstGeom prst="line">
                  <a:avLst/>
                </a:prstGeom>
                <a:noFill/>
                <a:ln w="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49" name="Line 485"/>
                <p:cNvSpPr>
                  <a:spLocks noChangeShapeType="1"/>
                </p:cNvSpPr>
                <p:nvPr/>
              </p:nvSpPr>
              <p:spPr bwMode="auto">
                <a:xfrm>
                  <a:off x="5080005" y="2609390"/>
                  <a:ext cx="11113" cy="7938"/>
                </a:xfrm>
                <a:prstGeom prst="line">
                  <a:avLst/>
                </a:prstGeom>
                <a:noFill/>
                <a:ln w="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50" name="Line 486"/>
                <p:cNvSpPr>
                  <a:spLocks noChangeShapeType="1"/>
                </p:cNvSpPr>
                <p:nvPr/>
              </p:nvSpPr>
              <p:spPr bwMode="auto">
                <a:xfrm>
                  <a:off x="5091118" y="2617327"/>
                  <a:ext cx="14288" cy="7938"/>
                </a:xfrm>
                <a:prstGeom prst="line">
                  <a:avLst/>
                </a:prstGeom>
                <a:noFill/>
                <a:ln w="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51" name="Line 487"/>
                <p:cNvSpPr>
                  <a:spLocks noChangeShapeType="1"/>
                </p:cNvSpPr>
                <p:nvPr/>
              </p:nvSpPr>
              <p:spPr bwMode="auto">
                <a:xfrm>
                  <a:off x="5105405" y="2625265"/>
                  <a:ext cx="1588" cy="1588"/>
                </a:xfrm>
                <a:prstGeom prst="line">
                  <a:avLst/>
                </a:prstGeom>
                <a:noFill/>
                <a:ln w="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52" name="Line 488"/>
                <p:cNvSpPr>
                  <a:spLocks noChangeShapeType="1"/>
                </p:cNvSpPr>
                <p:nvPr/>
              </p:nvSpPr>
              <p:spPr bwMode="auto">
                <a:xfrm>
                  <a:off x="5106993" y="2626852"/>
                  <a:ext cx="15875" cy="6350"/>
                </a:xfrm>
                <a:prstGeom prst="line">
                  <a:avLst/>
                </a:prstGeom>
                <a:noFill/>
                <a:ln w="7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53" name="Line 489"/>
                <p:cNvSpPr>
                  <a:spLocks noChangeShapeType="1"/>
                </p:cNvSpPr>
                <p:nvPr/>
              </p:nvSpPr>
              <p:spPr bwMode="auto">
                <a:xfrm>
                  <a:off x="5122868" y="2633202"/>
                  <a:ext cx="20638" cy="4763"/>
                </a:xfrm>
                <a:prstGeom prst="line">
                  <a:avLst/>
                </a:prstGeom>
                <a:noFill/>
                <a:ln w="7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54" name="Line 490"/>
                <p:cNvSpPr>
                  <a:spLocks noChangeShapeType="1"/>
                </p:cNvSpPr>
                <p:nvPr/>
              </p:nvSpPr>
              <p:spPr bwMode="auto">
                <a:xfrm>
                  <a:off x="5143505" y="2637965"/>
                  <a:ext cx="20638" cy="3175"/>
                </a:xfrm>
                <a:prstGeom prst="line">
                  <a:avLst/>
                </a:prstGeom>
                <a:noFill/>
                <a:ln w="6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55" name="Line 491"/>
                <p:cNvSpPr>
                  <a:spLocks noChangeShapeType="1"/>
                </p:cNvSpPr>
                <p:nvPr/>
              </p:nvSpPr>
              <p:spPr bwMode="auto">
                <a:xfrm>
                  <a:off x="5164143" y="2641140"/>
                  <a:ext cx="23813" cy="1588"/>
                </a:xfrm>
                <a:prstGeom prst="line">
                  <a:avLst/>
                </a:prstGeom>
                <a:noFill/>
                <a:ln w="6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56" name="Line 492"/>
                <p:cNvSpPr>
                  <a:spLocks noChangeShapeType="1"/>
                </p:cNvSpPr>
                <p:nvPr/>
              </p:nvSpPr>
              <p:spPr bwMode="auto">
                <a:xfrm>
                  <a:off x="5187955" y="2641140"/>
                  <a:ext cx="22225" cy="1588"/>
                </a:xfrm>
                <a:prstGeom prst="line">
                  <a:avLst/>
                </a:prstGeom>
                <a:noFill/>
                <a:ln w="6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57" name="Line 493"/>
                <p:cNvSpPr>
                  <a:spLocks noChangeShapeType="1"/>
                </p:cNvSpPr>
                <p:nvPr/>
              </p:nvSpPr>
              <p:spPr bwMode="auto">
                <a:xfrm>
                  <a:off x="5210180" y="2641140"/>
                  <a:ext cx="1588" cy="1588"/>
                </a:xfrm>
                <a:prstGeom prst="line">
                  <a:avLst/>
                </a:prstGeom>
                <a:noFill/>
                <a:ln w="6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58" name="Line 494"/>
                <p:cNvSpPr>
                  <a:spLocks noChangeShapeType="1"/>
                </p:cNvSpPr>
                <p:nvPr/>
              </p:nvSpPr>
              <p:spPr bwMode="auto">
                <a:xfrm flipV="1">
                  <a:off x="5211768" y="2637965"/>
                  <a:ext cx="22225" cy="3175"/>
                </a:xfrm>
                <a:prstGeom prst="line">
                  <a:avLst/>
                </a:prstGeom>
                <a:noFill/>
                <a:ln w="6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59" name="Line 495"/>
                <p:cNvSpPr>
                  <a:spLocks noChangeShapeType="1"/>
                </p:cNvSpPr>
                <p:nvPr/>
              </p:nvSpPr>
              <p:spPr bwMode="auto">
                <a:xfrm flipV="1">
                  <a:off x="5233993" y="2633202"/>
                  <a:ext cx="19050" cy="4763"/>
                </a:xfrm>
                <a:prstGeom prst="line">
                  <a:avLst/>
                </a:prstGeom>
                <a:noFill/>
                <a:ln w="7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60" name="Line 496"/>
                <p:cNvSpPr>
                  <a:spLocks noChangeShapeType="1"/>
                </p:cNvSpPr>
                <p:nvPr/>
              </p:nvSpPr>
              <p:spPr bwMode="auto">
                <a:xfrm flipV="1">
                  <a:off x="5253043" y="2626852"/>
                  <a:ext cx="17463" cy="6350"/>
                </a:xfrm>
                <a:prstGeom prst="line">
                  <a:avLst/>
                </a:prstGeom>
                <a:noFill/>
                <a:ln w="7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61" name="Line 497"/>
                <p:cNvSpPr>
                  <a:spLocks noChangeShapeType="1"/>
                </p:cNvSpPr>
                <p:nvPr/>
              </p:nvSpPr>
              <p:spPr bwMode="auto">
                <a:xfrm flipV="1">
                  <a:off x="5270505" y="2625265"/>
                  <a:ext cx="1588" cy="1588"/>
                </a:xfrm>
                <a:prstGeom prst="line">
                  <a:avLst/>
                </a:prstGeom>
                <a:noFill/>
                <a:ln w="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62" name="Line 498"/>
                <p:cNvSpPr>
                  <a:spLocks noChangeShapeType="1"/>
                </p:cNvSpPr>
                <p:nvPr/>
              </p:nvSpPr>
              <p:spPr bwMode="auto">
                <a:xfrm flipV="1">
                  <a:off x="5272093" y="2617327"/>
                  <a:ext cx="14288" cy="7938"/>
                </a:xfrm>
                <a:prstGeom prst="line">
                  <a:avLst/>
                </a:prstGeom>
                <a:noFill/>
                <a:ln w="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63" name="Line 499"/>
                <p:cNvSpPr>
                  <a:spLocks noChangeShapeType="1"/>
                </p:cNvSpPr>
                <p:nvPr/>
              </p:nvSpPr>
              <p:spPr bwMode="auto">
                <a:xfrm flipV="1">
                  <a:off x="5286380" y="2609390"/>
                  <a:ext cx="9525" cy="7938"/>
                </a:xfrm>
                <a:prstGeom prst="line">
                  <a:avLst/>
                </a:prstGeom>
                <a:noFill/>
                <a:ln w="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64" name="Line 500"/>
                <p:cNvSpPr>
                  <a:spLocks noChangeShapeType="1"/>
                </p:cNvSpPr>
                <p:nvPr/>
              </p:nvSpPr>
              <p:spPr bwMode="auto">
                <a:xfrm flipV="1">
                  <a:off x="5295905" y="2607802"/>
                  <a:ext cx="1588" cy="1588"/>
                </a:xfrm>
                <a:prstGeom prst="line">
                  <a:avLst/>
                </a:prstGeom>
                <a:noFill/>
                <a:ln w="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65" name="Line 501"/>
                <p:cNvSpPr>
                  <a:spLocks noChangeShapeType="1"/>
                </p:cNvSpPr>
                <p:nvPr/>
              </p:nvSpPr>
              <p:spPr bwMode="auto">
                <a:xfrm flipV="1">
                  <a:off x="5297493" y="2596690"/>
                  <a:ext cx="6350" cy="11113"/>
                </a:xfrm>
                <a:prstGeom prst="line">
                  <a:avLst/>
                </a:prstGeom>
                <a:noFill/>
                <a:ln w="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66" name="Line 502"/>
                <p:cNvSpPr>
                  <a:spLocks noChangeShapeType="1"/>
                </p:cNvSpPr>
                <p:nvPr/>
              </p:nvSpPr>
              <p:spPr bwMode="auto">
                <a:xfrm flipV="1">
                  <a:off x="5303843" y="2595102"/>
                  <a:ext cx="1588" cy="1588"/>
                </a:xfrm>
                <a:prstGeom prst="line">
                  <a:avLst/>
                </a:prstGeom>
                <a:noFill/>
                <a:ln w="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67" name="Line 503"/>
                <p:cNvSpPr>
                  <a:spLocks noChangeShapeType="1"/>
                </p:cNvSpPr>
                <p:nvPr/>
              </p:nvSpPr>
              <p:spPr bwMode="auto">
                <a:xfrm flipV="1">
                  <a:off x="5305430" y="2593515"/>
                  <a:ext cx="1588" cy="1588"/>
                </a:xfrm>
                <a:prstGeom prst="line">
                  <a:avLst/>
                </a:prstGeom>
                <a:noFill/>
                <a:ln w="6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68" name="Line 504"/>
                <p:cNvSpPr>
                  <a:spLocks noChangeShapeType="1"/>
                </p:cNvSpPr>
                <p:nvPr/>
              </p:nvSpPr>
              <p:spPr bwMode="auto">
                <a:xfrm flipV="1">
                  <a:off x="5305430" y="2583990"/>
                  <a:ext cx="1588" cy="9525"/>
                </a:xfrm>
                <a:prstGeom prst="line">
                  <a:avLst/>
                </a:prstGeom>
                <a:noFill/>
                <a:ln w="6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69" name="Line 505"/>
                <p:cNvSpPr>
                  <a:spLocks noChangeShapeType="1"/>
                </p:cNvSpPr>
                <p:nvPr/>
              </p:nvSpPr>
              <p:spPr bwMode="auto">
                <a:xfrm flipV="1">
                  <a:off x="5307018" y="2582402"/>
                  <a:ext cx="1588" cy="1588"/>
                </a:xfrm>
                <a:prstGeom prst="line">
                  <a:avLst/>
                </a:prstGeom>
                <a:noFill/>
                <a:ln w="6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70" name="Line 506"/>
                <p:cNvSpPr>
                  <a:spLocks noChangeShapeType="1"/>
                </p:cNvSpPr>
                <p:nvPr/>
              </p:nvSpPr>
              <p:spPr bwMode="auto">
                <a:xfrm flipH="1" flipV="1">
                  <a:off x="5305430" y="2580815"/>
                  <a:ext cx="1588" cy="1588"/>
                </a:xfrm>
                <a:prstGeom prst="line">
                  <a:avLst/>
                </a:prstGeom>
                <a:noFill/>
                <a:ln w="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71" name="Line 507"/>
                <p:cNvSpPr>
                  <a:spLocks noChangeShapeType="1"/>
                </p:cNvSpPr>
                <p:nvPr/>
              </p:nvSpPr>
              <p:spPr bwMode="auto">
                <a:xfrm flipH="1" flipV="1">
                  <a:off x="5303843" y="2579227"/>
                  <a:ext cx="1588" cy="1588"/>
                </a:xfrm>
                <a:prstGeom prst="line">
                  <a:avLst/>
                </a:prstGeom>
                <a:noFill/>
                <a:ln w="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72" name="Line 508"/>
                <p:cNvSpPr>
                  <a:spLocks noChangeShapeType="1"/>
                </p:cNvSpPr>
                <p:nvPr/>
              </p:nvSpPr>
              <p:spPr bwMode="auto">
                <a:xfrm flipH="1">
                  <a:off x="5302255" y="2579227"/>
                  <a:ext cx="1588" cy="1588"/>
                </a:xfrm>
                <a:prstGeom prst="line">
                  <a:avLst/>
                </a:prstGeom>
                <a:noFill/>
                <a:ln w="6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73" name="Line 509"/>
                <p:cNvSpPr>
                  <a:spLocks noChangeShapeType="1"/>
                </p:cNvSpPr>
                <p:nvPr/>
              </p:nvSpPr>
              <p:spPr bwMode="auto">
                <a:xfrm flipH="1">
                  <a:off x="5300668" y="2579227"/>
                  <a:ext cx="1588" cy="1588"/>
                </a:xfrm>
                <a:prstGeom prst="line">
                  <a:avLst/>
                </a:prstGeom>
                <a:noFill/>
                <a:ln w="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74" name="Line 510"/>
                <p:cNvSpPr>
                  <a:spLocks noChangeShapeType="1"/>
                </p:cNvSpPr>
                <p:nvPr/>
              </p:nvSpPr>
              <p:spPr bwMode="auto">
                <a:xfrm flipH="1">
                  <a:off x="5299080" y="2580815"/>
                  <a:ext cx="1588" cy="1588"/>
                </a:xfrm>
                <a:prstGeom prst="line">
                  <a:avLst/>
                </a:prstGeom>
                <a:noFill/>
                <a:ln w="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75" name="Line 511"/>
                <p:cNvSpPr>
                  <a:spLocks noChangeShapeType="1"/>
                </p:cNvSpPr>
                <p:nvPr/>
              </p:nvSpPr>
              <p:spPr bwMode="auto">
                <a:xfrm flipH="1">
                  <a:off x="5297493" y="2582402"/>
                  <a:ext cx="1588" cy="1588"/>
                </a:xfrm>
                <a:prstGeom prst="line">
                  <a:avLst/>
                </a:prstGeom>
                <a:noFill/>
                <a:ln w="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76" name="Line 512"/>
                <p:cNvSpPr>
                  <a:spLocks noChangeShapeType="1"/>
                </p:cNvSpPr>
                <p:nvPr/>
              </p:nvSpPr>
              <p:spPr bwMode="auto">
                <a:xfrm>
                  <a:off x="5297493" y="2583990"/>
                  <a:ext cx="1588" cy="1588"/>
                </a:xfrm>
                <a:prstGeom prst="line">
                  <a:avLst/>
                </a:prstGeom>
                <a:noFill/>
                <a:ln w="6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77" name="Line 513"/>
                <p:cNvSpPr>
                  <a:spLocks noChangeShapeType="1"/>
                </p:cNvSpPr>
                <p:nvPr/>
              </p:nvSpPr>
              <p:spPr bwMode="auto">
                <a:xfrm flipH="1">
                  <a:off x="5295905" y="2585577"/>
                  <a:ext cx="1588" cy="6350"/>
                </a:xfrm>
                <a:prstGeom prst="line">
                  <a:avLst/>
                </a:prstGeom>
                <a:noFill/>
                <a:ln w="7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78" name="Line 514"/>
                <p:cNvSpPr>
                  <a:spLocks noChangeShapeType="1"/>
                </p:cNvSpPr>
                <p:nvPr/>
              </p:nvSpPr>
              <p:spPr bwMode="auto">
                <a:xfrm flipH="1">
                  <a:off x="5289555" y="2591927"/>
                  <a:ext cx="6350" cy="9525"/>
                </a:xfrm>
                <a:prstGeom prst="line">
                  <a:avLst/>
                </a:prstGeom>
                <a:noFill/>
                <a:ln w="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79" name="Line 515"/>
                <p:cNvSpPr>
                  <a:spLocks noChangeShapeType="1"/>
                </p:cNvSpPr>
                <p:nvPr/>
              </p:nvSpPr>
              <p:spPr bwMode="auto">
                <a:xfrm flipH="1">
                  <a:off x="5281618" y="2601452"/>
                  <a:ext cx="7938" cy="7938"/>
                </a:xfrm>
                <a:prstGeom prst="line">
                  <a:avLst/>
                </a:prstGeom>
                <a:noFill/>
                <a:ln w="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80" name="Line 516"/>
                <p:cNvSpPr>
                  <a:spLocks noChangeShapeType="1"/>
                </p:cNvSpPr>
                <p:nvPr/>
              </p:nvSpPr>
              <p:spPr bwMode="auto">
                <a:xfrm flipH="1">
                  <a:off x="5267330" y="2609390"/>
                  <a:ext cx="14288" cy="7938"/>
                </a:xfrm>
                <a:prstGeom prst="line">
                  <a:avLst/>
                </a:prstGeom>
                <a:noFill/>
                <a:ln w="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81" name="Line 517"/>
                <p:cNvSpPr>
                  <a:spLocks noChangeShapeType="1"/>
                </p:cNvSpPr>
                <p:nvPr/>
              </p:nvSpPr>
              <p:spPr bwMode="auto">
                <a:xfrm flipH="1">
                  <a:off x="5251455" y="2617327"/>
                  <a:ext cx="15875" cy="6350"/>
                </a:xfrm>
                <a:prstGeom prst="line">
                  <a:avLst/>
                </a:prstGeom>
                <a:noFill/>
                <a:ln w="7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82" name="Line 518"/>
                <p:cNvSpPr>
                  <a:spLocks noChangeShapeType="1"/>
                </p:cNvSpPr>
                <p:nvPr/>
              </p:nvSpPr>
              <p:spPr bwMode="auto">
                <a:xfrm flipH="1">
                  <a:off x="5232405" y="2623677"/>
                  <a:ext cx="19050" cy="4763"/>
                </a:xfrm>
                <a:prstGeom prst="line">
                  <a:avLst/>
                </a:prstGeom>
                <a:noFill/>
                <a:ln w="7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83" name="Line 519"/>
                <p:cNvSpPr>
                  <a:spLocks noChangeShapeType="1"/>
                </p:cNvSpPr>
                <p:nvPr/>
              </p:nvSpPr>
              <p:spPr bwMode="auto">
                <a:xfrm flipH="1">
                  <a:off x="5210180" y="2628440"/>
                  <a:ext cx="22225" cy="3175"/>
                </a:xfrm>
                <a:prstGeom prst="line">
                  <a:avLst/>
                </a:prstGeom>
                <a:noFill/>
                <a:ln w="6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84" name="Line 520"/>
                <p:cNvSpPr>
                  <a:spLocks noChangeShapeType="1"/>
                </p:cNvSpPr>
                <p:nvPr/>
              </p:nvSpPr>
              <p:spPr bwMode="auto">
                <a:xfrm>
                  <a:off x="5210180" y="2631615"/>
                  <a:ext cx="1588" cy="1588"/>
                </a:xfrm>
                <a:prstGeom prst="line">
                  <a:avLst/>
                </a:prstGeom>
                <a:noFill/>
                <a:ln w="6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85" name="Line 521"/>
                <p:cNvSpPr>
                  <a:spLocks noChangeShapeType="1"/>
                </p:cNvSpPr>
                <p:nvPr/>
              </p:nvSpPr>
              <p:spPr bwMode="auto">
                <a:xfrm flipH="1">
                  <a:off x="5189543" y="2631615"/>
                  <a:ext cx="20638" cy="1588"/>
                </a:xfrm>
                <a:prstGeom prst="line">
                  <a:avLst/>
                </a:prstGeom>
                <a:noFill/>
                <a:ln w="6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86" name="Line 522"/>
                <p:cNvSpPr>
                  <a:spLocks noChangeShapeType="1"/>
                </p:cNvSpPr>
                <p:nvPr/>
              </p:nvSpPr>
              <p:spPr bwMode="auto">
                <a:xfrm flipH="1">
                  <a:off x="5165730" y="2631615"/>
                  <a:ext cx="23813" cy="1588"/>
                </a:xfrm>
                <a:prstGeom prst="line">
                  <a:avLst/>
                </a:prstGeom>
                <a:noFill/>
                <a:ln w="6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87" name="Line 523"/>
                <p:cNvSpPr>
                  <a:spLocks noChangeShapeType="1"/>
                </p:cNvSpPr>
                <p:nvPr/>
              </p:nvSpPr>
              <p:spPr bwMode="auto">
                <a:xfrm flipH="1" flipV="1">
                  <a:off x="5145093" y="2628440"/>
                  <a:ext cx="20638" cy="3175"/>
                </a:xfrm>
                <a:prstGeom prst="line">
                  <a:avLst/>
                </a:prstGeom>
                <a:noFill/>
                <a:ln w="6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88" name="Line 524"/>
                <p:cNvSpPr>
                  <a:spLocks noChangeShapeType="1"/>
                </p:cNvSpPr>
                <p:nvPr/>
              </p:nvSpPr>
              <p:spPr bwMode="auto">
                <a:xfrm flipH="1" flipV="1">
                  <a:off x="5124455" y="2623677"/>
                  <a:ext cx="20638" cy="4763"/>
                </a:xfrm>
                <a:prstGeom prst="line">
                  <a:avLst/>
                </a:prstGeom>
                <a:noFill/>
                <a:ln w="7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89" name="Line 525"/>
                <p:cNvSpPr>
                  <a:spLocks noChangeShapeType="1"/>
                </p:cNvSpPr>
                <p:nvPr/>
              </p:nvSpPr>
              <p:spPr bwMode="auto">
                <a:xfrm flipH="1" flipV="1">
                  <a:off x="5108580" y="2617327"/>
                  <a:ext cx="15875" cy="6350"/>
                </a:xfrm>
                <a:prstGeom prst="line">
                  <a:avLst/>
                </a:prstGeom>
                <a:noFill/>
                <a:ln w="7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90" name="Line 526"/>
                <p:cNvSpPr>
                  <a:spLocks noChangeShapeType="1"/>
                </p:cNvSpPr>
                <p:nvPr/>
              </p:nvSpPr>
              <p:spPr bwMode="auto">
                <a:xfrm flipH="1" flipV="1">
                  <a:off x="5095880" y="2609390"/>
                  <a:ext cx="12700" cy="7938"/>
                </a:xfrm>
                <a:prstGeom prst="line">
                  <a:avLst/>
                </a:prstGeom>
                <a:noFill/>
                <a:ln w="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91" name="Line 527"/>
                <p:cNvSpPr>
                  <a:spLocks noChangeShapeType="1"/>
                </p:cNvSpPr>
                <p:nvPr/>
              </p:nvSpPr>
              <p:spPr bwMode="auto">
                <a:xfrm flipH="1" flipV="1">
                  <a:off x="5086355" y="2601452"/>
                  <a:ext cx="9525" cy="7938"/>
                </a:xfrm>
                <a:prstGeom prst="line">
                  <a:avLst/>
                </a:prstGeom>
                <a:noFill/>
                <a:ln w="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92" name="Line 528"/>
                <p:cNvSpPr>
                  <a:spLocks noChangeShapeType="1"/>
                </p:cNvSpPr>
                <p:nvPr/>
              </p:nvSpPr>
              <p:spPr bwMode="auto">
                <a:xfrm flipH="1" flipV="1">
                  <a:off x="5080005" y="2591927"/>
                  <a:ext cx="6350" cy="9525"/>
                </a:xfrm>
                <a:prstGeom prst="line">
                  <a:avLst/>
                </a:prstGeom>
                <a:noFill/>
                <a:ln w="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93" name="Line 529"/>
                <p:cNvSpPr>
                  <a:spLocks noChangeShapeType="1"/>
                </p:cNvSpPr>
                <p:nvPr/>
              </p:nvSpPr>
              <p:spPr bwMode="auto">
                <a:xfrm flipH="1" flipV="1">
                  <a:off x="5078418" y="2585577"/>
                  <a:ext cx="1588" cy="6350"/>
                </a:xfrm>
                <a:prstGeom prst="line">
                  <a:avLst/>
                </a:prstGeom>
                <a:noFill/>
                <a:ln w="7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7" name="Group 2927"/>
              <p:cNvGrpSpPr>
                <a:grpSpLocks/>
              </p:cNvGrpSpPr>
              <p:nvPr/>
            </p:nvGrpSpPr>
            <p:grpSpPr bwMode="auto">
              <a:xfrm>
                <a:off x="5260980" y="2696702"/>
                <a:ext cx="588963" cy="247650"/>
                <a:chOff x="5260980" y="2696702"/>
                <a:chExt cx="588963" cy="247650"/>
              </a:xfrm>
            </p:grpSpPr>
            <p:sp>
              <p:nvSpPr>
                <p:cNvPr id="13746" name="Rectangle 534"/>
                <p:cNvSpPr>
                  <a:spLocks noChangeArrowheads="1"/>
                </p:cNvSpPr>
                <p:nvPr/>
              </p:nvSpPr>
              <p:spPr bwMode="auto">
                <a:xfrm>
                  <a:off x="5260980" y="2696702"/>
                  <a:ext cx="588963" cy="247650"/>
                </a:xfrm>
                <a:prstGeom prst="rect">
                  <a:avLst/>
                </a:prstGeom>
                <a:noFill/>
                <a:ln w="7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47" name="Rectangle 535"/>
                <p:cNvSpPr>
                  <a:spLocks noChangeArrowheads="1"/>
                </p:cNvSpPr>
                <p:nvPr/>
              </p:nvSpPr>
              <p:spPr bwMode="auto">
                <a:xfrm>
                  <a:off x="5362580" y="2752265"/>
                  <a:ext cx="387350" cy="13652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900" b="1">
                      <a:solidFill>
                        <a:srgbClr val="000000"/>
                      </a:solidFill>
                    </a:rPr>
                    <a:t>LRP5/6</a:t>
                  </a:r>
                  <a:endParaRPr lang="en-US" sz="1800"/>
                </a:p>
              </p:txBody>
            </p:sp>
          </p:grpSp>
        </p:grpSp>
        <p:grpSp>
          <p:nvGrpSpPr>
            <p:cNvPr id="8" name="Group 2930"/>
            <p:cNvGrpSpPr>
              <a:grpSpLocks/>
            </p:cNvGrpSpPr>
            <p:nvPr/>
          </p:nvGrpSpPr>
          <p:grpSpPr bwMode="auto">
            <a:xfrm>
              <a:off x="4010025" y="2597150"/>
              <a:ext cx="847725" cy="236538"/>
              <a:chOff x="3452818" y="710739"/>
              <a:chExt cx="847725" cy="236538"/>
            </a:xfrm>
          </p:grpSpPr>
          <p:sp>
            <p:nvSpPr>
              <p:cNvPr id="13694" name="Oval 583"/>
              <p:cNvSpPr>
                <a:spLocks noChangeArrowheads="1"/>
              </p:cNvSpPr>
              <p:nvPr/>
            </p:nvSpPr>
            <p:spPr bwMode="auto">
              <a:xfrm>
                <a:off x="3452818" y="710739"/>
                <a:ext cx="847725" cy="236538"/>
              </a:xfrm>
              <a:prstGeom prst="ellipse">
                <a:avLst/>
              </a:prstGeom>
              <a:noFill/>
              <a:ln w="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9" name="Group 2929"/>
              <p:cNvGrpSpPr>
                <a:grpSpLocks/>
              </p:cNvGrpSpPr>
              <p:nvPr/>
            </p:nvGrpSpPr>
            <p:grpSpPr bwMode="auto">
              <a:xfrm>
                <a:off x="3459168" y="717089"/>
                <a:ext cx="836613" cy="225425"/>
                <a:chOff x="4316418" y="2845927"/>
                <a:chExt cx="836613" cy="225425"/>
              </a:xfrm>
            </p:grpSpPr>
            <p:grpSp>
              <p:nvGrpSpPr>
                <p:cNvPr id="10" name="Group 582"/>
                <p:cNvGrpSpPr>
                  <a:grpSpLocks/>
                </p:cNvGrpSpPr>
                <p:nvPr/>
              </p:nvGrpSpPr>
              <p:grpSpPr bwMode="auto">
                <a:xfrm>
                  <a:off x="4316418" y="2845927"/>
                  <a:ext cx="836613" cy="225425"/>
                  <a:chOff x="1489" y="2001"/>
                  <a:chExt cx="527" cy="142"/>
                </a:xfrm>
              </p:grpSpPr>
              <p:sp>
                <p:nvSpPr>
                  <p:cNvPr id="13698" name="Oval 536"/>
                  <p:cNvSpPr>
                    <a:spLocks noChangeArrowheads="1"/>
                  </p:cNvSpPr>
                  <p:nvPr/>
                </p:nvSpPr>
                <p:spPr bwMode="auto">
                  <a:xfrm>
                    <a:off x="1489" y="2001"/>
                    <a:ext cx="527" cy="142"/>
                  </a:xfrm>
                  <a:prstGeom prst="ellipse">
                    <a:avLst/>
                  </a:prstGeom>
                  <a:solidFill>
                    <a:srgbClr val="293469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3699" name="Oval 537"/>
                  <p:cNvSpPr>
                    <a:spLocks noChangeArrowheads="1"/>
                  </p:cNvSpPr>
                  <p:nvPr/>
                </p:nvSpPr>
                <p:spPr bwMode="auto">
                  <a:xfrm>
                    <a:off x="1494" y="2002"/>
                    <a:ext cx="516" cy="139"/>
                  </a:xfrm>
                  <a:prstGeom prst="ellipse">
                    <a:avLst/>
                  </a:prstGeom>
                  <a:solidFill>
                    <a:srgbClr val="293469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3700" name="Oval 538"/>
                  <p:cNvSpPr>
                    <a:spLocks noChangeArrowheads="1"/>
                  </p:cNvSpPr>
                  <p:nvPr/>
                </p:nvSpPr>
                <p:spPr bwMode="auto">
                  <a:xfrm>
                    <a:off x="1500" y="2004"/>
                    <a:ext cx="504" cy="135"/>
                  </a:xfrm>
                  <a:prstGeom prst="ellipse">
                    <a:avLst/>
                  </a:prstGeom>
                  <a:solidFill>
                    <a:srgbClr val="29356B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3701" name="Oval 539"/>
                  <p:cNvSpPr>
                    <a:spLocks noChangeArrowheads="1"/>
                  </p:cNvSpPr>
                  <p:nvPr/>
                </p:nvSpPr>
                <p:spPr bwMode="auto">
                  <a:xfrm>
                    <a:off x="1506" y="2005"/>
                    <a:ext cx="492" cy="133"/>
                  </a:xfrm>
                  <a:prstGeom prst="ellipse">
                    <a:avLst/>
                  </a:prstGeom>
                  <a:solidFill>
                    <a:srgbClr val="2A356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3702" name="Oval 540"/>
                  <p:cNvSpPr>
                    <a:spLocks noChangeArrowheads="1"/>
                  </p:cNvSpPr>
                  <p:nvPr/>
                </p:nvSpPr>
                <p:spPr bwMode="auto">
                  <a:xfrm>
                    <a:off x="1512" y="2007"/>
                    <a:ext cx="480" cy="129"/>
                  </a:xfrm>
                  <a:prstGeom prst="ellipse">
                    <a:avLst/>
                  </a:prstGeom>
                  <a:solidFill>
                    <a:srgbClr val="2B366E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3703" name="Oval 541"/>
                  <p:cNvSpPr>
                    <a:spLocks noChangeArrowheads="1"/>
                  </p:cNvSpPr>
                  <p:nvPr/>
                </p:nvSpPr>
                <p:spPr bwMode="auto">
                  <a:xfrm>
                    <a:off x="1517" y="2008"/>
                    <a:ext cx="470" cy="127"/>
                  </a:xfrm>
                  <a:prstGeom prst="ellipse">
                    <a:avLst/>
                  </a:prstGeom>
                  <a:solidFill>
                    <a:srgbClr val="2B376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3704" name="Oval 542"/>
                  <p:cNvSpPr>
                    <a:spLocks noChangeArrowheads="1"/>
                  </p:cNvSpPr>
                  <p:nvPr/>
                </p:nvSpPr>
                <p:spPr bwMode="auto">
                  <a:xfrm>
                    <a:off x="1523" y="2010"/>
                    <a:ext cx="458" cy="123"/>
                  </a:xfrm>
                  <a:prstGeom prst="ellipse">
                    <a:avLst/>
                  </a:prstGeom>
                  <a:solidFill>
                    <a:srgbClr val="2C387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3705" name="Oval 543"/>
                  <p:cNvSpPr>
                    <a:spLocks noChangeArrowheads="1"/>
                  </p:cNvSpPr>
                  <p:nvPr/>
                </p:nvSpPr>
                <p:spPr bwMode="auto">
                  <a:xfrm>
                    <a:off x="1529" y="2012"/>
                    <a:ext cx="446" cy="119"/>
                  </a:xfrm>
                  <a:prstGeom prst="ellipse">
                    <a:avLst/>
                  </a:prstGeom>
                  <a:solidFill>
                    <a:srgbClr val="2D3974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3706" name="Oval 544"/>
                  <p:cNvSpPr>
                    <a:spLocks noChangeArrowheads="1"/>
                  </p:cNvSpPr>
                  <p:nvPr/>
                </p:nvSpPr>
                <p:spPr bwMode="auto">
                  <a:xfrm>
                    <a:off x="1535" y="2013"/>
                    <a:ext cx="434" cy="117"/>
                  </a:xfrm>
                  <a:prstGeom prst="ellipse">
                    <a:avLst/>
                  </a:prstGeom>
                  <a:solidFill>
                    <a:srgbClr val="2E3A76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3707" name="Oval 545"/>
                  <p:cNvSpPr>
                    <a:spLocks noChangeArrowheads="1"/>
                  </p:cNvSpPr>
                  <p:nvPr/>
                </p:nvSpPr>
                <p:spPr bwMode="auto">
                  <a:xfrm>
                    <a:off x="1540" y="2015"/>
                    <a:ext cx="424" cy="113"/>
                  </a:xfrm>
                  <a:prstGeom prst="ellipse">
                    <a:avLst/>
                  </a:prstGeom>
                  <a:solidFill>
                    <a:srgbClr val="2F3C79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3708" name="Oval 546"/>
                  <p:cNvSpPr>
                    <a:spLocks noChangeArrowheads="1"/>
                  </p:cNvSpPr>
                  <p:nvPr/>
                </p:nvSpPr>
                <p:spPr bwMode="auto">
                  <a:xfrm>
                    <a:off x="1546" y="2016"/>
                    <a:ext cx="412" cy="111"/>
                  </a:xfrm>
                  <a:prstGeom prst="ellipse">
                    <a:avLst/>
                  </a:prstGeom>
                  <a:solidFill>
                    <a:srgbClr val="303D7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3709" name="Oval 547"/>
                  <p:cNvSpPr>
                    <a:spLocks noChangeArrowheads="1"/>
                  </p:cNvSpPr>
                  <p:nvPr/>
                </p:nvSpPr>
                <p:spPr bwMode="auto">
                  <a:xfrm>
                    <a:off x="1552" y="2018"/>
                    <a:ext cx="400" cy="107"/>
                  </a:xfrm>
                  <a:prstGeom prst="ellipse">
                    <a:avLst/>
                  </a:prstGeom>
                  <a:solidFill>
                    <a:srgbClr val="323F7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3710" name="Oval 548"/>
                  <p:cNvSpPr>
                    <a:spLocks noChangeArrowheads="1"/>
                  </p:cNvSpPr>
                  <p:nvPr/>
                </p:nvSpPr>
                <p:spPr bwMode="auto">
                  <a:xfrm>
                    <a:off x="1558" y="2020"/>
                    <a:ext cx="389" cy="104"/>
                  </a:xfrm>
                  <a:prstGeom prst="ellipse">
                    <a:avLst/>
                  </a:prstGeom>
                  <a:solidFill>
                    <a:srgbClr val="33408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3711" name="Oval 549"/>
                  <p:cNvSpPr>
                    <a:spLocks noChangeArrowheads="1"/>
                  </p:cNvSpPr>
                  <p:nvPr/>
                </p:nvSpPr>
                <p:spPr bwMode="auto">
                  <a:xfrm>
                    <a:off x="1563" y="2021"/>
                    <a:ext cx="379" cy="102"/>
                  </a:xfrm>
                  <a:prstGeom prst="ellipse">
                    <a:avLst/>
                  </a:prstGeom>
                  <a:solidFill>
                    <a:srgbClr val="344286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3712" name="Oval 550"/>
                  <p:cNvSpPr>
                    <a:spLocks noChangeArrowheads="1"/>
                  </p:cNvSpPr>
                  <p:nvPr/>
                </p:nvSpPr>
                <p:spPr bwMode="auto">
                  <a:xfrm>
                    <a:off x="1569" y="2023"/>
                    <a:ext cx="367" cy="99"/>
                  </a:xfrm>
                  <a:prstGeom prst="ellipse">
                    <a:avLst/>
                  </a:prstGeom>
                  <a:solidFill>
                    <a:srgbClr val="36448A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3713" name="Oval 551"/>
                  <p:cNvSpPr>
                    <a:spLocks noChangeArrowheads="1"/>
                  </p:cNvSpPr>
                  <p:nvPr/>
                </p:nvSpPr>
                <p:spPr bwMode="auto">
                  <a:xfrm>
                    <a:off x="1575" y="2024"/>
                    <a:ext cx="355" cy="97"/>
                  </a:xfrm>
                  <a:prstGeom prst="ellipse">
                    <a:avLst/>
                  </a:prstGeom>
                  <a:solidFill>
                    <a:srgbClr val="37468E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3714" name="Oval 552"/>
                  <p:cNvSpPr>
                    <a:spLocks noChangeArrowheads="1"/>
                  </p:cNvSpPr>
                  <p:nvPr/>
                </p:nvSpPr>
                <p:spPr bwMode="auto">
                  <a:xfrm>
                    <a:off x="1581" y="2026"/>
                    <a:ext cx="343" cy="93"/>
                  </a:xfrm>
                  <a:prstGeom prst="ellipse">
                    <a:avLst/>
                  </a:prstGeom>
                  <a:solidFill>
                    <a:srgbClr val="394893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3715" name="Oval 553"/>
                  <p:cNvSpPr>
                    <a:spLocks noChangeArrowheads="1"/>
                  </p:cNvSpPr>
                  <p:nvPr/>
                </p:nvSpPr>
                <p:spPr bwMode="auto">
                  <a:xfrm>
                    <a:off x="1586" y="2027"/>
                    <a:ext cx="333" cy="91"/>
                  </a:xfrm>
                  <a:prstGeom prst="ellipse">
                    <a:avLst/>
                  </a:prstGeom>
                  <a:solidFill>
                    <a:srgbClr val="3B4A96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3716" name="Oval 554"/>
                  <p:cNvSpPr>
                    <a:spLocks noChangeArrowheads="1"/>
                  </p:cNvSpPr>
                  <p:nvPr/>
                </p:nvSpPr>
                <p:spPr bwMode="auto">
                  <a:xfrm>
                    <a:off x="1592" y="2029"/>
                    <a:ext cx="321" cy="87"/>
                  </a:xfrm>
                  <a:prstGeom prst="ellipse">
                    <a:avLst/>
                  </a:prstGeom>
                  <a:solidFill>
                    <a:srgbClr val="3C4C9B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3717" name="Oval 555"/>
                  <p:cNvSpPr>
                    <a:spLocks noChangeArrowheads="1"/>
                  </p:cNvSpPr>
                  <p:nvPr/>
                </p:nvSpPr>
                <p:spPr bwMode="auto">
                  <a:xfrm>
                    <a:off x="1598" y="2031"/>
                    <a:ext cx="309" cy="83"/>
                  </a:xfrm>
                  <a:prstGeom prst="ellipse">
                    <a:avLst/>
                  </a:prstGeom>
                  <a:solidFill>
                    <a:srgbClr val="3E4E9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3718" name="Oval 556"/>
                  <p:cNvSpPr>
                    <a:spLocks noChangeArrowheads="1"/>
                  </p:cNvSpPr>
                  <p:nvPr/>
                </p:nvSpPr>
                <p:spPr bwMode="auto">
                  <a:xfrm>
                    <a:off x="1604" y="2032"/>
                    <a:ext cx="297" cy="81"/>
                  </a:xfrm>
                  <a:prstGeom prst="ellipse">
                    <a:avLst/>
                  </a:prstGeom>
                  <a:solidFill>
                    <a:srgbClr val="4051A4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3719" name="Oval 557"/>
                  <p:cNvSpPr>
                    <a:spLocks noChangeArrowheads="1"/>
                  </p:cNvSpPr>
                  <p:nvPr/>
                </p:nvSpPr>
                <p:spPr bwMode="auto">
                  <a:xfrm>
                    <a:off x="1609" y="2034"/>
                    <a:ext cx="287" cy="77"/>
                  </a:xfrm>
                  <a:prstGeom prst="ellipse">
                    <a:avLst/>
                  </a:prstGeom>
                  <a:solidFill>
                    <a:srgbClr val="4152A8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3720" name="Oval 558"/>
                  <p:cNvSpPr>
                    <a:spLocks noChangeArrowheads="1"/>
                  </p:cNvSpPr>
                  <p:nvPr/>
                </p:nvSpPr>
                <p:spPr bwMode="auto">
                  <a:xfrm>
                    <a:off x="1615" y="2035"/>
                    <a:ext cx="275" cy="75"/>
                  </a:xfrm>
                  <a:prstGeom prst="ellipse">
                    <a:avLst/>
                  </a:prstGeom>
                  <a:solidFill>
                    <a:srgbClr val="4355A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3721" name="Oval 559"/>
                  <p:cNvSpPr>
                    <a:spLocks noChangeArrowheads="1"/>
                  </p:cNvSpPr>
                  <p:nvPr/>
                </p:nvSpPr>
                <p:spPr bwMode="auto">
                  <a:xfrm>
                    <a:off x="1621" y="2037"/>
                    <a:ext cx="263" cy="71"/>
                  </a:xfrm>
                  <a:prstGeom prst="ellipse">
                    <a:avLst/>
                  </a:prstGeom>
                  <a:solidFill>
                    <a:srgbClr val="4557B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3722" name="Oval 560"/>
                  <p:cNvSpPr>
                    <a:spLocks noChangeArrowheads="1"/>
                  </p:cNvSpPr>
                  <p:nvPr/>
                </p:nvSpPr>
                <p:spPr bwMode="auto">
                  <a:xfrm>
                    <a:off x="1627" y="2039"/>
                    <a:ext cx="251" cy="67"/>
                  </a:xfrm>
                  <a:prstGeom prst="ellipse">
                    <a:avLst/>
                  </a:prstGeom>
                  <a:solidFill>
                    <a:srgbClr val="4659B4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3723" name="Oval 561"/>
                  <p:cNvSpPr>
                    <a:spLocks noChangeArrowheads="1"/>
                  </p:cNvSpPr>
                  <p:nvPr/>
                </p:nvSpPr>
                <p:spPr bwMode="auto">
                  <a:xfrm>
                    <a:off x="1633" y="2040"/>
                    <a:ext cx="239" cy="65"/>
                  </a:xfrm>
                  <a:prstGeom prst="ellipse">
                    <a:avLst/>
                  </a:prstGeom>
                  <a:solidFill>
                    <a:srgbClr val="485BB9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3724" name="Oval 562"/>
                  <p:cNvSpPr>
                    <a:spLocks noChangeArrowheads="1"/>
                  </p:cNvSpPr>
                  <p:nvPr/>
                </p:nvSpPr>
                <p:spPr bwMode="auto">
                  <a:xfrm>
                    <a:off x="1638" y="2042"/>
                    <a:ext cx="229" cy="61"/>
                  </a:xfrm>
                  <a:prstGeom prst="ellipse">
                    <a:avLst/>
                  </a:prstGeom>
                  <a:solidFill>
                    <a:srgbClr val="495DB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3725" name="Oval 563"/>
                  <p:cNvSpPr>
                    <a:spLocks noChangeArrowheads="1"/>
                  </p:cNvSpPr>
                  <p:nvPr/>
                </p:nvSpPr>
                <p:spPr bwMode="auto">
                  <a:xfrm>
                    <a:off x="1644" y="2043"/>
                    <a:ext cx="217" cy="59"/>
                  </a:xfrm>
                  <a:prstGeom prst="ellipse">
                    <a:avLst/>
                  </a:prstGeom>
                  <a:solidFill>
                    <a:srgbClr val="4B5FC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3726" name="Oval 564"/>
                  <p:cNvSpPr>
                    <a:spLocks noChangeArrowheads="1"/>
                  </p:cNvSpPr>
                  <p:nvPr/>
                </p:nvSpPr>
                <p:spPr bwMode="auto">
                  <a:xfrm>
                    <a:off x="1650" y="2045"/>
                    <a:ext cx="205" cy="55"/>
                  </a:xfrm>
                  <a:prstGeom prst="ellipse">
                    <a:avLst/>
                  </a:prstGeom>
                  <a:solidFill>
                    <a:srgbClr val="4C60C3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3727" name="Oval 565"/>
                  <p:cNvSpPr>
                    <a:spLocks noChangeArrowheads="1"/>
                  </p:cNvSpPr>
                  <p:nvPr/>
                </p:nvSpPr>
                <p:spPr bwMode="auto">
                  <a:xfrm>
                    <a:off x="1656" y="2047"/>
                    <a:ext cx="193" cy="51"/>
                  </a:xfrm>
                  <a:prstGeom prst="ellipse">
                    <a:avLst/>
                  </a:prstGeom>
                  <a:solidFill>
                    <a:srgbClr val="4E62C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3728" name="Oval 566"/>
                  <p:cNvSpPr>
                    <a:spLocks noChangeArrowheads="1"/>
                  </p:cNvSpPr>
                  <p:nvPr/>
                </p:nvSpPr>
                <p:spPr bwMode="auto">
                  <a:xfrm>
                    <a:off x="1661" y="2048"/>
                    <a:ext cx="183" cy="49"/>
                  </a:xfrm>
                  <a:prstGeom prst="ellipse">
                    <a:avLst/>
                  </a:prstGeom>
                  <a:solidFill>
                    <a:srgbClr val="4F63CA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3729" name="Oval 567"/>
                  <p:cNvSpPr>
                    <a:spLocks noChangeArrowheads="1"/>
                  </p:cNvSpPr>
                  <p:nvPr/>
                </p:nvSpPr>
                <p:spPr bwMode="auto">
                  <a:xfrm>
                    <a:off x="1667" y="2050"/>
                    <a:ext cx="171" cy="45"/>
                  </a:xfrm>
                  <a:prstGeom prst="ellipse">
                    <a:avLst/>
                  </a:prstGeom>
                  <a:solidFill>
                    <a:srgbClr val="5065CD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3730" name="Oval 568"/>
                  <p:cNvSpPr>
                    <a:spLocks noChangeArrowheads="1"/>
                  </p:cNvSpPr>
                  <p:nvPr/>
                </p:nvSpPr>
                <p:spPr bwMode="auto">
                  <a:xfrm>
                    <a:off x="1673" y="2051"/>
                    <a:ext cx="159" cy="43"/>
                  </a:xfrm>
                  <a:prstGeom prst="ellipse">
                    <a:avLst/>
                  </a:prstGeom>
                  <a:solidFill>
                    <a:srgbClr val="5166D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3731" name="Oval 569"/>
                  <p:cNvSpPr>
                    <a:spLocks noChangeArrowheads="1"/>
                  </p:cNvSpPr>
                  <p:nvPr/>
                </p:nvSpPr>
                <p:spPr bwMode="auto">
                  <a:xfrm>
                    <a:off x="1679" y="2053"/>
                    <a:ext cx="147" cy="39"/>
                  </a:xfrm>
                  <a:prstGeom prst="ellipse">
                    <a:avLst/>
                  </a:prstGeom>
                  <a:solidFill>
                    <a:srgbClr val="5267D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3732" name="Oval 570"/>
                  <p:cNvSpPr>
                    <a:spLocks noChangeArrowheads="1"/>
                  </p:cNvSpPr>
                  <p:nvPr/>
                </p:nvSpPr>
                <p:spPr bwMode="auto">
                  <a:xfrm>
                    <a:off x="1684" y="2054"/>
                    <a:ext cx="137" cy="37"/>
                  </a:xfrm>
                  <a:prstGeom prst="ellipse">
                    <a:avLst/>
                  </a:prstGeom>
                  <a:solidFill>
                    <a:srgbClr val="5369D5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3733" name="Oval 571"/>
                  <p:cNvSpPr>
                    <a:spLocks noChangeArrowheads="1"/>
                  </p:cNvSpPr>
                  <p:nvPr/>
                </p:nvSpPr>
                <p:spPr bwMode="auto">
                  <a:xfrm>
                    <a:off x="1690" y="2056"/>
                    <a:ext cx="126" cy="34"/>
                  </a:xfrm>
                  <a:prstGeom prst="ellipse">
                    <a:avLst/>
                  </a:prstGeom>
                  <a:solidFill>
                    <a:srgbClr val="546AD6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3734" name="Oval 572"/>
                  <p:cNvSpPr>
                    <a:spLocks noChangeArrowheads="1"/>
                  </p:cNvSpPr>
                  <p:nvPr/>
                </p:nvSpPr>
                <p:spPr bwMode="auto">
                  <a:xfrm>
                    <a:off x="1696" y="2058"/>
                    <a:ext cx="114" cy="30"/>
                  </a:xfrm>
                  <a:prstGeom prst="ellipse">
                    <a:avLst/>
                  </a:prstGeom>
                  <a:solidFill>
                    <a:srgbClr val="556BD8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3735" name="Oval 573"/>
                  <p:cNvSpPr>
                    <a:spLocks noChangeArrowheads="1"/>
                  </p:cNvSpPr>
                  <p:nvPr/>
                </p:nvSpPr>
                <p:spPr bwMode="auto">
                  <a:xfrm>
                    <a:off x="1702" y="2059"/>
                    <a:ext cx="102" cy="28"/>
                  </a:xfrm>
                  <a:prstGeom prst="ellipse">
                    <a:avLst/>
                  </a:prstGeom>
                  <a:solidFill>
                    <a:srgbClr val="556BDA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3736" name="Oval 574"/>
                  <p:cNvSpPr>
                    <a:spLocks noChangeArrowheads="1"/>
                  </p:cNvSpPr>
                  <p:nvPr/>
                </p:nvSpPr>
                <p:spPr bwMode="auto">
                  <a:xfrm>
                    <a:off x="1707" y="2061"/>
                    <a:ext cx="92" cy="24"/>
                  </a:xfrm>
                  <a:prstGeom prst="ellipse">
                    <a:avLst/>
                  </a:prstGeom>
                  <a:solidFill>
                    <a:srgbClr val="566CD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3737" name="Oval 575"/>
                  <p:cNvSpPr>
                    <a:spLocks noChangeArrowheads="1"/>
                  </p:cNvSpPr>
                  <p:nvPr/>
                </p:nvSpPr>
                <p:spPr bwMode="auto">
                  <a:xfrm>
                    <a:off x="1713" y="2062"/>
                    <a:ext cx="80" cy="22"/>
                  </a:xfrm>
                  <a:prstGeom prst="ellipse">
                    <a:avLst/>
                  </a:prstGeom>
                  <a:solidFill>
                    <a:srgbClr val="566DDD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3738" name="Oval 576"/>
                  <p:cNvSpPr>
                    <a:spLocks noChangeArrowheads="1"/>
                  </p:cNvSpPr>
                  <p:nvPr/>
                </p:nvSpPr>
                <p:spPr bwMode="auto">
                  <a:xfrm>
                    <a:off x="1719" y="2064"/>
                    <a:ext cx="68" cy="18"/>
                  </a:xfrm>
                  <a:prstGeom prst="ellipse">
                    <a:avLst/>
                  </a:prstGeom>
                  <a:solidFill>
                    <a:srgbClr val="576DDE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3739" name="Oval 577"/>
                  <p:cNvSpPr>
                    <a:spLocks noChangeArrowheads="1"/>
                  </p:cNvSpPr>
                  <p:nvPr/>
                </p:nvSpPr>
                <p:spPr bwMode="auto">
                  <a:xfrm>
                    <a:off x="1725" y="2066"/>
                    <a:ext cx="56" cy="14"/>
                  </a:xfrm>
                  <a:prstGeom prst="ellipse">
                    <a:avLst/>
                  </a:prstGeom>
                  <a:solidFill>
                    <a:srgbClr val="576ED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3740" name="Oval 578"/>
                  <p:cNvSpPr>
                    <a:spLocks noChangeArrowheads="1"/>
                  </p:cNvSpPr>
                  <p:nvPr/>
                </p:nvSpPr>
                <p:spPr bwMode="auto">
                  <a:xfrm>
                    <a:off x="1730" y="2067"/>
                    <a:ext cx="46" cy="12"/>
                  </a:xfrm>
                  <a:prstGeom prst="ellipse">
                    <a:avLst/>
                  </a:prstGeom>
                  <a:solidFill>
                    <a:srgbClr val="586EE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3741" name="Oval 579"/>
                  <p:cNvSpPr>
                    <a:spLocks noChangeArrowheads="1"/>
                  </p:cNvSpPr>
                  <p:nvPr/>
                </p:nvSpPr>
                <p:spPr bwMode="auto">
                  <a:xfrm>
                    <a:off x="1736" y="2069"/>
                    <a:ext cx="34" cy="8"/>
                  </a:xfrm>
                  <a:prstGeom prst="ellipse">
                    <a:avLst/>
                  </a:prstGeom>
                  <a:solidFill>
                    <a:srgbClr val="586FE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3742" name="Oval 580"/>
                  <p:cNvSpPr>
                    <a:spLocks noChangeArrowheads="1"/>
                  </p:cNvSpPr>
                  <p:nvPr/>
                </p:nvSpPr>
                <p:spPr bwMode="auto">
                  <a:xfrm>
                    <a:off x="1742" y="2070"/>
                    <a:ext cx="22" cy="6"/>
                  </a:xfrm>
                  <a:prstGeom prst="ellipse">
                    <a:avLst/>
                  </a:prstGeom>
                  <a:solidFill>
                    <a:srgbClr val="586FE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3743" name="Oval 581"/>
                  <p:cNvSpPr>
                    <a:spLocks noChangeArrowheads="1"/>
                  </p:cNvSpPr>
                  <p:nvPr/>
                </p:nvSpPr>
                <p:spPr bwMode="auto">
                  <a:xfrm>
                    <a:off x="1748" y="2072"/>
                    <a:ext cx="10" cy="2"/>
                  </a:xfrm>
                  <a:prstGeom prst="ellipse">
                    <a:avLst/>
                  </a:prstGeom>
                  <a:solidFill>
                    <a:srgbClr val="586FE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3697" name="Rectangle 584"/>
                <p:cNvSpPr>
                  <a:spLocks noChangeArrowheads="1"/>
                </p:cNvSpPr>
                <p:nvPr/>
              </p:nvSpPr>
              <p:spPr bwMode="auto">
                <a:xfrm>
                  <a:off x="4576768" y="2871327"/>
                  <a:ext cx="288925" cy="18256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200" b="1">
                      <a:solidFill>
                        <a:srgbClr val="FFFFFF"/>
                      </a:solidFill>
                    </a:rPr>
                    <a:t>Wnt</a:t>
                  </a:r>
                  <a:endParaRPr lang="en-US" sz="1800"/>
                </a:p>
              </p:txBody>
            </p:sp>
          </p:grpSp>
        </p:grpSp>
        <p:sp>
          <p:nvSpPr>
            <p:cNvPr id="13381" name="Line 585"/>
            <p:cNvSpPr>
              <a:spLocks noChangeShapeType="1"/>
            </p:cNvSpPr>
            <p:nvPr/>
          </p:nvSpPr>
          <p:spPr bwMode="auto">
            <a:xfrm flipV="1">
              <a:off x="4337050" y="4656138"/>
              <a:ext cx="1588" cy="19050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82" name="Line 586"/>
            <p:cNvSpPr>
              <a:spLocks noChangeShapeType="1"/>
            </p:cNvSpPr>
            <p:nvPr/>
          </p:nvSpPr>
          <p:spPr bwMode="auto">
            <a:xfrm flipH="1">
              <a:off x="4278313" y="4656138"/>
              <a:ext cx="58737" cy="1587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83" name="Line 587"/>
            <p:cNvSpPr>
              <a:spLocks noChangeShapeType="1"/>
            </p:cNvSpPr>
            <p:nvPr/>
          </p:nvSpPr>
          <p:spPr bwMode="auto">
            <a:xfrm flipH="1">
              <a:off x="4219575" y="4657725"/>
              <a:ext cx="58738" cy="3175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84" name="Line 588"/>
            <p:cNvSpPr>
              <a:spLocks noChangeShapeType="1"/>
            </p:cNvSpPr>
            <p:nvPr/>
          </p:nvSpPr>
          <p:spPr bwMode="auto">
            <a:xfrm flipH="1">
              <a:off x="4162425" y="4660900"/>
              <a:ext cx="57150" cy="4763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85" name="Line 589"/>
            <p:cNvSpPr>
              <a:spLocks noChangeShapeType="1"/>
            </p:cNvSpPr>
            <p:nvPr/>
          </p:nvSpPr>
          <p:spPr bwMode="auto">
            <a:xfrm flipH="1">
              <a:off x="4105275" y="4665663"/>
              <a:ext cx="57150" cy="476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86" name="Line 590"/>
            <p:cNvSpPr>
              <a:spLocks noChangeShapeType="1"/>
            </p:cNvSpPr>
            <p:nvPr/>
          </p:nvSpPr>
          <p:spPr bwMode="auto">
            <a:xfrm flipH="1">
              <a:off x="4049713" y="4670425"/>
              <a:ext cx="55562" cy="9525"/>
            </a:xfrm>
            <a:prstGeom prst="line">
              <a:avLst/>
            </a:prstGeom>
            <a:noFill/>
            <a:ln w="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87" name="Line 591"/>
            <p:cNvSpPr>
              <a:spLocks noChangeShapeType="1"/>
            </p:cNvSpPr>
            <p:nvPr/>
          </p:nvSpPr>
          <p:spPr bwMode="auto">
            <a:xfrm flipH="1">
              <a:off x="3994150" y="4679950"/>
              <a:ext cx="55563" cy="9525"/>
            </a:xfrm>
            <a:prstGeom prst="line">
              <a:avLst/>
            </a:prstGeom>
            <a:noFill/>
            <a:ln w="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88" name="Line 592"/>
            <p:cNvSpPr>
              <a:spLocks noChangeShapeType="1"/>
            </p:cNvSpPr>
            <p:nvPr/>
          </p:nvSpPr>
          <p:spPr bwMode="auto">
            <a:xfrm flipH="1">
              <a:off x="3990975" y="4689475"/>
              <a:ext cx="3175" cy="1588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89" name="Line 593"/>
            <p:cNvSpPr>
              <a:spLocks noChangeShapeType="1"/>
            </p:cNvSpPr>
            <p:nvPr/>
          </p:nvSpPr>
          <p:spPr bwMode="auto">
            <a:xfrm flipH="1">
              <a:off x="3938588" y="4689475"/>
              <a:ext cx="52387" cy="11113"/>
            </a:xfrm>
            <a:prstGeom prst="line">
              <a:avLst/>
            </a:prstGeom>
            <a:noFill/>
            <a:ln w="1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90" name="Line 594"/>
            <p:cNvSpPr>
              <a:spLocks noChangeShapeType="1"/>
            </p:cNvSpPr>
            <p:nvPr/>
          </p:nvSpPr>
          <p:spPr bwMode="auto">
            <a:xfrm flipH="1">
              <a:off x="3886200" y="4700588"/>
              <a:ext cx="52388" cy="12700"/>
            </a:xfrm>
            <a:prstGeom prst="line">
              <a:avLst/>
            </a:prstGeom>
            <a:noFill/>
            <a:ln w="1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91" name="Line 595"/>
            <p:cNvSpPr>
              <a:spLocks noChangeShapeType="1"/>
            </p:cNvSpPr>
            <p:nvPr/>
          </p:nvSpPr>
          <p:spPr bwMode="auto">
            <a:xfrm flipH="1">
              <a:off x="3784600" y="4713288"/>
              <a:ext cx="101600" cy="31750"/>
            </a:xfrm>
            <a:prstGeom prst="line">
              <a:avLst/>
            </a:prstGeom>
            <a:noFill/>
            <a:ln w="1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92" name="Line 596"/>
            <p:cNvSpPr>
              <a:spLocks noChangeShapeType="1"/>
            </p:cNvSpPr>
            <p:nvPr/>
          </p:nvSpPr>
          <p:spPr bwMode="auto">
            <a:xfrm flipH="1">
              <a:off x="3690938" y="4745038"/>
              <a:ext cx="93662" cy="34925"/>
            </a:xfrm>
            <a:prstGeom prst="line">
              <a:avLst/>
            </a:prstGeom>
            <a:noFill/>
            <a:ln w="1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93" name="Line 597"/>
            <p:cNvSpPr>
              <a:spLocks noChangeShapeType="1"/>
            </p:cNvSpPr>
            <p:nvPr/>
          </p:nvSpPr>
          <p:spPr bwMode="auto">
            <a:xfrm flipH="1">
              <a:off x="3644900" y="4779963"/>
              <a:ext cx="46038" cy="20637"/>
            </a:xfrm>
            <a:prstGeom prst="line">
              <a:avLst/>
            </a:prstGeom>
            <a:noFill/>
            <a:ln w="1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94" name="Line 598"/>
            <p:cNvSpPr>
              <a:spLocks noChangeShapeType="1"/>
            </p:cNvSpPr>
            <p:nvPr/>
          </p:nvSpPr>
          <p:spPr bwMode="auto">
            <a:xfrm flipH="1">
              <a:off x="3602038" y="4800600"/>
              <a:ext cx="42862" cy="20638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95" name="Line 599"/>
            <p:cNvSpPr>
              <a:spLocks noChangeShapeType="1"/>
            </p:cNvSpPr>
            <p:nvPr/>
          </p:nvSpPr>
          <p:spPr bwMode="auto">
            <a:xfrm flipH="1">
              <a:off x="3559175" y="4821238"/>
              <a:ext cx="42863" cy="23812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96" name="Line 600"/>
            <p:cNvSpPr>
              <a:spLocks noChangeShapeType="1"/>
            </p:cNvSpPr>
            <p:nvPr/>
          </p:nvSpPr>
          <p:spPr bwMode="auto">
            <a:xfrm flipH="1">
              <a:off x="3519488" y="4845050"/>
              <a:ext cx="39687" cy="23813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97" name="Line 601"/>
            <p:cNvSpPr>
              <a:spLocks noChangeShapeType="1"/>
            </p:cNvSpPr>
            <p:nvPr/>
          </p:nvSpPr>
          <p:spPr bwMode="auto">
            <a:xfrm flipH="1">
              <a:off x="3481388" y="4868863"/>
              <a:ext cx="38100" cy="23812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98" name="Line 602"/>
            <p:cNvSpPr>
              <a:spLocks noChangeShapeType="1"/>
            </p:cNvSpPr>
            <p:nvPr/>
          </p:nvSpPr>
          <p:spPr bwMode="auto">
            <a:xfrm flipH="1">
              <a:off x="3478213" y="4892675"/>
              <a:ext cx="3175" cy="1588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99" name="Line 603"/>
            <p:cNvSpPr>
              <a:spLocks noChangeShapeType="1"/>
            </p:cNvSpPr>
            <p:nvPr/>
          </p:nvSpPr>
          <p:spPr bwMode="auto">
            <a:xfrm flipH="1">
              <a:off x="3441700" y="4894263"/>
              <a:ext cx="36513" cy="26987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00" name="Line 604"/>
            <p:cNvSpPr>
              <a:spLocks noChangeShapeType="1"/>
            </p:cNvSpPr>
            <p:nvPr/>
          </p:nvSpPr>
          <p:spPr bwMode="auto">
            <a:xfrm flipH="1">
              <a:off x="3406775" y="4921250"/>
              <a:ext cx="34925" cy="26988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01" name="Line 605"/>
            <p:cNvSpPr>
              <a:spLocks noChangeShapeType="1"/>
            </p:cNvSpPr>
            <p:nvPr/>
          </p:nvSpPr>
          <p:spPr bwMode="auto">
            <a:xfrm flipH="1">
              <a:off x="3375025" y="4948238"/>
              <a:ext cx="31750" cy="28575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02" name="Line 606"/>
            <p:cNvSpPr>
              <a:spLocks noChangeShapeType="1"/>
            </p:cNvSpPr>
            <p:nvPr/>
          </p:nvSpPr>
          <p:spPr bwMode="auto">
            <a:xfrm flipH="1">
              <a:off x="3344863" y="4976813"/>
              <a:ext cx="30162" cy="28575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03" name="Line 607"/>
            <p:cNvSpPr>
              <a:spLocks noChangeShapeType="1"/>
            </p:cNvSpPr>
            <p:nvPr/>
          </p:nvSpPr>
          <p:spPr bwMode="auto">
            <a:xfrm flipH="1">
              <a:off x="3317875" y="5005388"/>
              <a:ext cx="26988" cy="30162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04" name="Line 608"/>
            <p:cNvSpPr>
              <a:spLocks noChangeShapeType="1"/>
            </p:cNvSpPr>
            <p:nvPr/>
          </p:nvSpPr>
          <p:spPr bwMode="auto">
            <a:xfrm flipH="1">
              <a:off x="3292475" y="5035550"/>
              <a:ext cx="25400" cy="31750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05" name="Line 609"/>
            <p:cNvSpPr>
              <a:spLocks noChangeShapeType="1"/>
            </p:cNvSpPr>
            <p:nvPr/>
          </p:nvSpPr>
          <p:spPr bwMode="auto">
            <a:xfrm flipH="1">
              <a:off x="3268663" y="5067300"/>
              <a:ext cx="23812" cy="31750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06" name="Line 610"/>
            <p:cNvSpPr>
              <a:spLocks noChangeShapeType="1"/>
            </p:cNvSpPr>
            <p:nvPr/>
          </p:nvSpPr>
          <p:spPr bwMode="auto">
            <a:xfrm flipH="1">
              <a:off x="3267075" y="5099050"/>
              <a:ext cx="1588" cy="3175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07" name="Line 611"/>
            <p:cNvSpPr>
              <a:spLocks noChangeShapeType="1"/>
            </p:cNvSpPr>
            <p:nvPr/>
          </p:nvSpPr>
          <p:spPr bwMode="auto">
            <a:xfrm flipH="1">
              <a:off x="3246438" y="5102225"/>
              <a:ext cx="20637" cy="33338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08" name="Line 612"/>
            <p:cNvSpPr>
              <a:spLocks noChangeShapeType="1"/>
            </p:cNvSpPr>
            <p:nvPr/>
          </p:nvSpPr>
          <p:spPr bwMode="auto">
            <a:xfrm flipH="1">
              <a:off x="3228975" y="5135563"/>
              <a:ext cx="17463" cy="33337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09" name="Line 613"/>
            <p:cNvSpPr>
              <a:spLocks noChangeShapeType="1"/>
            </p:cNvSpPr>
            <p:nvPr/>
          </p:nvSpPr>
          <p:spPr bwMode="auto">
            <a:xfrm flipH="1">
              <a:off x="3213100" y="5168900"/>
              <a:ext cx="15875" cy="31750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10" name="Line 614"/>
            <p:cNvSpPr>
              <a:spLocks noChangeShapeType="1"/>
            </p:cNvSpPr>
            <p:nvPr/>
          </p:nvSpPr>
          <p:spPr bwMode="auto">
            <a:xfrm flipH="1">
              <a:off x="3200400" y="5200650"/>
              <a:ext cx="12700" cy="34925"/>
            </a:xfrm>
            <a:prstGeom prst="line">
              <a:avLst/>
            </a:prstGeom>
            <a:noFill/>
            <a:ln w="1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11" name="Line 615"/>
            <p:cNvSpPr>
              <a:spLocks noChangeShapeType="1"/>
            </p:cNvSpPr>
            <p:nvPr/>
          </p:nvSpPr>
          <p:spPr bwMode="auto">
            <a:xfrm flipH="1">
              <a:off x="3189288" y="5235575"/>
              <a:ext cx="11112" cy="36513"/>
            </a:xfrm>
            <a:prstGeom prst="line">
              <a:avLst/>
            </a:prstGeom>
            <a:noFill/>
            <a:ln w="1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12" name="Line 616"/>
            <p:cNvSpPr>
              <a:spLocks noChangeShapeType="1"/>
            </p:cNvSpPr>
            <p:nvPr/>
          </p:nvSpPr>
          <p:spPr bwMode="auto">
            <a:xfrm>
              <a:off x="3189288" y="5272088"/>
              <a:ext cx="1587" cy="3175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13" name="Line 617"/>
            <p:cNvSpPr>
              <a:spLocks noChangeShapeType="1"/>
            </p:cNvSpPr>
            <p:nvPr/>
          </p:nvSpPr>
          <p:spPr bwMode="auto">
            <a:xfrm flipH="1">
              <a:off x="3181350" y="5275263"/>
              <a:ext cx="7938" cy="36512"/>
            </a:xfrm>
            <a:prstGeom prst="line">
              <a:avLst/>
            </a:prstGeom>
            <a:noFill/>
            <a:ln w="1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14" name="Line 618"/>
            <p:cNvSpPr>
              <a:spLocks noChangeShapeType="1"/>
            </p:cNvSpPr>
            <p:nvPr/>
          </p:nvSpPr>
          <p:spPr bwMode="auto">
            <a:xfrm flipH="1">
              <a:off x="3176588" y="5311775"/>
              <a:ext cx="4762" cy="36513"/>
            </a:xfrm>
            <a:prstGeom prst="line">
              <a:avLst/>
            </a:prstGeom>
            <a:noFill/>
            <a:ln w="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15" name="Line 619"/>
            <p:cNvSpPr>
              <a:spLocks noChangeShapeType="1"/>
            </p:cNvSpPr>
            <p:nvPr/>
          </p:nvSpPr>
          <p:spPr bwMode="auto">
            <a:xfrm flipH="1">
              <a:off x="3175000" y="5348288"/>
              <a:ext cx="1588" cy="3651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16" name="Line 620"/>
            <p:cNvSpPr>
              <a:spLocks noChangeShapeType="1"/>
            </p:cNvSpPr>
            <p:nvPr/>
          </p:nvSpPr>
          <p:spPr bwMode="auto">
            <a:xfrm>
              <a:off x="3175000" y="5384800"/>
              <a:ext cx="19050" cy="1588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17" name="Line 621"/>
            <p:cNvSpPr>
              <a:spLocks noChangeShapeType="1"/>
            </p:cNvSpPr>
            <p:nvPr/>
          </p:nvSpPr>
          <p:spPr bwMode="auto">
            <a:xfrm flipV="1">
              <a:off x="3194050" y="5348288"/>
              <a:ext cx="1588" cy="3651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18" name="Line 622"/>
            <p:cNvSpPr>
              <a:spLocks noChangeShapeType="1"/>
            </p:cNvSpPr>
            <p:nvPr/>
          </p:nvSpPr>
          <p:spPr bwMode="auto">
            <a:xfrm flipV="1">
              <a:off x="3195638" y="5311775"/>
              <a:ext cx="4762" cy="36513"/>
            </a:xfrm>
            <a:prstGeom prst="line">
              <a:avLst/>
            </a:prstGeom>
            <a:noFill/>
            <a:ln w="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19" name="Line 623"/>
            <p:cNvSpPr>
              <a:spLocks noChangeShapeType="1"/>
            </p:cNvSpPr>
            <p:nvPr/>
          </p:nvSpPr>
          <p:spPr bwMode="auto">
            <a:xfrm flipV="1">
              <a:off x="3200400" y="5280025"/>
              <a:ext cx="6350" cy="31750"/>
            </a:xfrm>
            <a:prstGeom prst="line">
              <a:avLst/>
            </a:prstGeom>
            <a:noFill/>
            <a:ln w="1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20" name="Line 624"/>
            <p:cNvSpPr>
              <a:spLocks noChangeShapeType="1"/>
            </p:cNvSpPr>
            <p:nvPr/>
          </p:nvSpPr>
          <p:spPr bwMode="auto">
            <a:xfrm>
              <a:off x="3206750" y="5280025"/>
              <a:ext cx="1588" cy="1588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21" name="Line 625"/>
            <p:cNvSpPr>
              <a:spLocks noChangeShapeType="1"/>
            </p:cNvSpPr>
            <p:nvPr/>
          </p:nvSpPr>
          <p:spPr bwMode="auto">
            <a:xfrm flipV="1">
              <a:off x="3206750" y="5243513"/>
              <a:ext cx="11113" cy="36512"/>
            </a:xfrm>
            <a:prstGeom prst="line">
              <a:avLst/>
            </a:prstGeom>
            <a:noFill/>
            <a:ln w="1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22" name="Line 626"/>
            <p:cNvSpPr>
              <a:spLocks noChangeShapeType="1"/>
            </p:cNvSpPr>
            <p:nvPr/>
          </p:nvSpPr>
          <p:spPr bwMode="auto">
            <a:xfrm flipV="1">
              <a:off x="3217863" y="5208588"/>
              <a:ext cx="12700" cy="34925"/>
            </a:xfrm>
            <a:prstGeom prst="line">
              <a:avLst/>
            </a:prstGeom>
            <a:noFill/>
            <a:ln w="1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23" name="Line 627"/>
            <p:cNvSpPr>
              <a:spLocks noChangeShapeType="1"/>
            </p:cNvSpPr>
            <p:nvPr/>
          </p:nvSpPr>
          <p:spPr bwMode="auto">
            <a:xfrm flipV="1">
              <a:off x="3230563" y="5176838"/>
              <a:ext cx="15875" cy="31750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24" name="Line 628"/>
            <p:cNvSpPr>
              <a:spLocks noChangeShapeType="1"/>
            </p:cNvSpPr>
            <p:nvPr/>
          </p:nvSpPr>
          <p:spPr bwMode="auto">
            <a:xfrm flipV="1">
              <a:off x="3246438" y="5143500"/>
              <a:ext cx="17462" cy="33338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25" name="Line 629"/>
            <p:cNvSpPr>
              <a:spLocks noChangeShapeType="1"/>
            </p:cNvSpPr>
            <p:nvPr/>
          </p:nvSpPr>
          <p:spPr bwMode="auto">
            <a:xfrm flipV="1">
              <a:off x="3263900" y="5113338"/>
              <a:ext cx="19050" cy="30162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26" name="Line 630"/>
            <p:cNvSpPr>
              <a:spLocks noChangeShapeType="1"/>
            </p:cNvSpPr>
            <p:nvPr/>
          </p:nvSpPr>
          <p:spPr bwMode="auto">
            <a:xfrm>
              <a:off x="3282950" y="5113338"/>
              <a:ext cx="1588" cy="1587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27" name="Line 631"/>
            <p:cNvSpPr>
              <a:spLocks noChangeShapeType="1"/>
            </p:cNvSpPr>
            <p:nvPr/>
          </p:nvSpPr>
          <p:spPr bwMode="auto">
            <a:xfrm flipV="1">
              <a:off x="3282950" y="5081588"/>
              <a:ext cx="23813" cy="31750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28" name="Line 632"/>
            <p:cNvSpPr>
              <a:spLocks noChangeShapeType="1"/>
            </p:cNvSpPr>
            <p:nvPr/>
          </p:nvSpPr>
          <p:spPr bwMode="auto">
            <a:xfrm flipV="1">
              <a:off x="3306763" y="5049838"/>
              <a:ext cx="25400" cy="31750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29" name="Line 633"/>
            <p:cNvSpPr>
              <a:spLocks noChangeShapeType="1"/>
            </p:cNvSpPr>
            <p:nvPr/>
          </p:nvSpPr>
          <p:spPr bwMode="auto">
            <a:xfrm flipV="1">
              <a:off x="3332163" y="5019675"/>
              <a:ext cx="26987" cy="30163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30" name="Line 634"/>
            <p:cNvSpPr>
              <a:spLocks noChangeShapeType="1"/>
            </p:cNvSpPr>
            <p:nvPr/>
          </p:nvSpPr>
          <p:spPr bwMode="auto">
            <a:xfrm flipV="1">
              <a:off x="3359150" y="4991100"/>
              <a:ext cx="30163" cy="28575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31" name="Line 635"/>
            <p:cNvSpPr>
              <a:spLocks noChangeShapeType="1"/>
            </p:cNvSpPr>
            <p:nvPr/>
          </p:nvSpPr>
          <p:spPr bwMode="auto">
            <a:xfrm flipV="1">
              <a:off x="3389313" y="4962525"/>
              <a:ext cx="31750" cy="28575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32" name="Line 636"/>
            <p:cNvSpPr>
              <a:spLocks noChangeShapeType="1"/>
            </p:cNvSpPr>
            <p:nvPr/>
          </p:nvSpPr>
          <p:spPr bwMode="auto">
            <a:xfrm flipV="1">
              <a:off x="3421063" y="4935538"/>
              <a:ext cx="34925" cy="26987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33" name="Line 637"/>
            <p:cNvSpPr>
              <a:spLocks noChangeShapeType="1"/>
            </p:cNvSpPr>
            <p:nvPr/>
          </p:nvSpPr>
          <p:spPr bwMode="auto">
            <a:xfrm flipV="1">
              <a:off x="3455988" y="4908550"/>
              <a:ext cx="36512" cy="26988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34" name="Line 638"/>
            <p:cNvSpPr>
              <a:spLocks noChangeShapeType="1"/>
            </p:cNvSpPr>
            <p:nvPr/>
          </p:nvSpPr>
          <p:spPr bwMode="auto">
            <a:xfrm>
              <a:off x="3492500" y="4908550"/>
              <a:ext cx="1588" cy="1588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35" name="Line 639"/>
            <p:cNvSpPr>
              <a:spLocks noChangeShapeType="1"/>
            </p:cNvSpPr>
            <p:nvPr/>
          </p:nvSpPr>
          <p:spPr bwMode="auto">
            <a:xfrm flipV="1">
              <a:off x="3492500" y="4886325"/>
              <a:ext cx="34925" cy="22225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36" name="Line 640"/>
            <p:cNvSpPr>
              <a:spLocks noChangeShapeType="1"/>
            </p:cNvSpPr>
            <p:nvPr/>
          </p:nvSpPr>
          <p:spPr bwMode="auto">
            <a:xfrm flipV="1">
              <a:off x="3527425" y="4862513"/>
              <a:ext cx="39688" cy="23812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37" name="Line 641"/>
            <p:cNvSpPr>
              <a:spLocks noChangeShapeType="1"/>
            </p:cNvSpPr>
            <p:nvPr/>
          </p:nvSpPr>
          <p:spPr bwMode="auto">
            <a:xfrm flipV="1">
              <a:off x="3567113" y="4838700"/>
              <a:ext cx="42862" cy="23813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38" name="Line 642"/>
            <p:cNvSpPr>
              <a:spLocks noChangeShapeType="1"/>
            </p:cNvSpPr>
            <p:nvPr/>
          </p:nvSpPr>
          <p:spPr bwMode="auto">
            <a:xfrm flipV="1">
              <a:off x="3609975" y="4818063"/>
              <a:ext cx="42863" cy="20637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39" name="Line 643"/>
            <p:cNvSpPr>
              <a:spLocks noChangeShapeType="1"/>
            </p:cNvSpPr>
            <p:nvPr/>
          </p:nvSpPr>
          <p:spPr bwMode="auto">
            <a:xfrm flipV="1">
              <a:off x="3652838" y="4797425"/>
              <a:ext cx="46037" cy="20638"/>
            </a:xfrm>
            <a:prstGeom prst="line">
              <a:avLst/>
            </a:prstGeom>
            <a:noFill/>
            <a:ln w="1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40" name="Line 644"/>
            <p:cNvSpPr>
              <a:spLocks noChangeShapeType="1"/>
            </p:cNvSpPr>
            <p:nvPr/>
          </p:nvSpPr>
          <p:spPr bwMode="auto">
            <a:xfrm flipV="1">
              <a:off x="3698875" y="4762500"/>
              <a:ext cx="93663" cy="34925"/>
            </a:xfrm>
            <a:prstGeom prst="line">
              <a:avLst/>
            </a:prstGeom>
            <a:noFill/>
            <a:ln w="1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41" name="Line 645"/>
            <p:cNvSpPr>
              <a:spLocks noChangeShapeType="1"/>
            </p:cNvSpPr>
            <p:nvPr/>
          </p:nvSpPr>
          <p:spPr bwMode="auto">
            <a:xfrm flipV="1">
              <a:off x="3792538" y="4730750"/>
              <a:ext cx="101600" cy="31750"/>
            </a:xfrm>
            <a:prstGeom prst="line">
              <a:avLst/>
            </a:prstGeom>
            <a:noFill/>
            <a:ln w="1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42" name="Line 646"/>
            <p:cNvSpPr>
              <a:spLocks noChangeShapeType="1"/>
            </p:cNvSpPr>
            <p:nvPr/>
          </p:nvSpPr>
          <p:spPr bwMode="auto">
            <a:xfrm flipV="1">
              <a:off x="3894138" y="4718050"/>
              <a:ext cx="52387" cy="12700"/>
            </a:xfrm>
            <a:prstGeom prst="line">
              <a:avLst/>
            </a:prstGeom>
            <a:noFill/>
            <a:ln w="1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43" name="Line 647"/>
            <p:cNvSpPr>
              <a:spLocks noChangeShapeType="1"/>
            </p:cNvSpPr>
            <p:nvPr/>
          </p:nvSpPr>
          <p:spPr bwMode="auto">
            <a:xfrm flipV="1">
              <a:off x="3946525" y="4706938"/>
              <a:ext cx="49213" cy="11112"/>
            </a:xfrm>
            <a:prstGeom prst="line">
              <a:avLst/>
            </a:prstGeom>
            <a:noFill/>
            <a:ln w="1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44" name="Line 648"/>
            <p:cNvSpPr>
              <a:spLocks noChangeShapeType="1"/>
            </p:cNvSpPr>
            <p:nvPr/>
          </p:nvSpPr>
          <p:spPr bwMode="auto">
            <a:xfrm flipV="1">
              <a:off x="3995738" y="4699000"/>
              <a:ext cx="53975" cy="7938"/>
            </a:xfrm>
            <a:prstGeom prst="line">
              <a:avLst/>
            </a:prstGeom>
            <a:noFill/>
            <a:ln w="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45" name="Line 649"/>
            <p:cNvSpPr>
              <a:spLocks noChangeShapeType="1"/>
            </p:cNvSpPr>
            <p:nvPr/>
          </p:nvSpPr>
          <p:spPr bwMode="auto">
            <a:xfrm flipV="1">
              <a:off x="4049713" y="4689475"/>
              <a:ext cx="55562" cy="9525"/>
            </a:xfrm>
            <a:prstGeom prst="line">
              <a:avLst/>
            </a:prstGeom>
            <a:noFill/>
            <a:ln w="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46" name="Line 650"/>
            <p:cNvSpPr>
              <a:spLocks noChangeShapeType="1"/>
            </p:cNvSpPr>
            <p:nvPr/>
          </p:nvSpPr>
          <p:spPr bwMode="auto">
            <a:xfrm flipV="1">
              <a:off x="4105275" y="4684713"/>
              <a:ext cx="57150" cy="476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47" name="Line 651"/>
            <p:cNvSpPr>
              <a:spLocks noChangeShapeType="1"/>
            </p:cNvSpPr>
            <p:nvPr/>
          </p:nvSpPr>
          <p:spPr bwMode="auto">
            <a:xfrm flipV="1">
              <a:off x="4162425" y="4679950"/>
              <a:ext cx="57150" cy="4763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48" name="Line 652"/>
            <p:cNvSpPr>
              <a:spLocks noChangeShapeType="1"/>
            </p:cNvSpPr>
            <p:nvPr/>
          </p:nvSpPr>
          <p:spPr bwMode="auto">
            <a:xfrm flipV="1">
              <a:off x="4219575" y="4676775"/>
              <a:ext cx="58738" cy="3175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49" name="Line 653"/>
            <p:cNvSpPr>
              <a:spLocks noChangeShapeType="1"/>
            </p:cNvSpPr>
            <p:nvPr/>
          </p:nvSpPr>
          <p:spPr bwMode="auto">
            <a:xfrm flipV="1">
              <a:off x="4278313" y="4675188"/>
              <a:ext cx="58737" cy="1587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50" name="Line 654"/>
            <p:cNvSpPr>
              <a:spLocks noChangeShapeType="1"/>
            </p:cNvSpPr>
            <p:nvPr/>
          </p:nvSpPr>
          <p:spPr bwMode="auto">
            <a:xfrm>
              <a:off x="4335463" y="4657725"/>
              <a:ext cx="1587" cy="19050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51" name="Line 655"/>
            <p:cNvSpPr>
              <a:spLocks noChangeShapeType="1"/>
            </p:cNvSpPr>
            <p:nvPr/>
          </p:nvSpPr>
          <p:spPr bwMode="auto">
            <a:xfrm>
              <a:off x="4335463" y="4676775"/>
              <a:ext cx="60325" cy="1588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52" name="Line 656"/>
            <p:cNvSpPr>
              <a:spLocks noChangeShapeType="1"/>
            </p:cNvSpPr>
            <p:nvPr/>
          </p:nvSpPr>
          <p:spPr bwMode="auto">
            <a:xfrm>
              <a:off x="4395788" y="4678363"/>
              <a:ext cx="58737" cy="3175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53" name="Line 657"/>
            <p:cNvSpPr>
              <a:spLocks noChangeShapeType="1"/>
            </p:cNvSpPr>
            <p:nvPr/>
          </p:nvSpPr>
          <p:spPr bwMode="auto">
            <a:xfrm>
              <a:off x="4454525" y="4681538"/>
              <a:ext cx="57150" cy="476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54" name="Line 658"/>
            <p:cNvSpPr>
              <a:spLocks noChangeShapeType="1"/>
            </p:cNvSpPr>
            <p:nvPr/>
          </p:nvSpPr>
          <p:spPr bwMode="auto">
            <a:xfrm>
              <a:off x="4511675" y="4686300"/>
              <a:ext cx="57150" cy="4763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55" name="Line 659"/>
            <p:cNvSpPr>
              <a:spLocks noChangeShapeType="1"/>
            </p:cNvSpPr>
            <p:nvPr/>
          </p:nvSpPr>
          <p:spPr bwMode="auto">
            <a:xfrm>
              <a:off x="4568825" y="4691063"/>
              <a:ext cx="55563" cy="9525"/>
            </a:xfrm>
            <a:prstGeom prst="line">
              <a:avLst/>
            </a:prstGeom>
            <a:noFill/>
            <a:ln w="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56" name="Line 660"/>
            <p:cNvSpPr>
              <a:spLocks noChangeShapeType="1"/>
            </p:cNvSpPr>
            <p:nvPr/>
          </p:nvSpPr>
          <p:spPr bwMode="auto">
            <a:xfrm>
              <a:off x="4624388" y="4700588"/>
              <a:ext cx="52387" cy="7937"/>
            </a:xfrm>
            <a:prstGeom prst="line">
              <a:avLst/>
            </a:prstGeom>
            <a:noFill/>
            <a:ln w="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57" name="Line 661"/>
            <p:cNvSpPr>
              <a:spLocks noChangeShapeType="1"/>
            </p:cNvSpPr>
            <p:nvPr/>
          </p:nvSpPr>
          <p:spPr bwMode="auto">
            <a:xfrm>
              <a:off x="4676775" y="4708525"/>
              <a:ext cx="52388" cy="11113"/>
            </a:xfrm>
            <a:prstGeom prst="line">
              <a:avLst/>
            </a:prstGeom>
            <a:noFill/>
            <a:ln w="1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58" name="Line 662"/>
            <p:cNvSpPr>
              <a:spLocks noChangeShapeType="1"/>
            </p:cNvSpPr>
            <p:nvPr/>
          </p:nvSpPr>
          <p:spPr bwMode="auto">
            <a:xfrm>
              <a:off x="4729163" y="4719638"/>
              <a:ext cx="52387" cy="12700"/>
            </a:xfrm>
            <a:prstGeom prst="line">
              <a:avLst/>
            </a:prstGeom>
            <a:noFill/>
            <a:ln w="1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59" name="Line 663"/>
            <p:cNvSpPr>
              <a:spLocks noChangeShapeType="1"/>
            </p:cNvSpPr>
            <p:nvPr/>
          </p:nvSpPr>
          <p:spPr bwMode="auto">
            <a:xfrm>
              <a:off x="4781550" y="4732338"/>
              <a:ext cx="100013" cy="31750"/>
            </a:xfrm>
            <a:prstGeom prst="line">
              <a:avLst/>
            </a:prstGeom>
            <a:noFill/>
            <a:ln w="1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60" name="Line 664"/>
            <p:cNvSpPr>
              <a:spLocks noChangeShapeType="1"/>
            </p:cNvSpPr>
            <p:nvPr/>
          </p:nvSpPr>
          <p:spPr bwMode="auto">
            <a:xfrm>
              <a:off x="4881563" y="4764088"/>
              <a:ext cx="95250" cy="34925"/>
            </a:xfrm>
            <a:prstGeom prst="line">
              <a:avLst/>
            </a:prstGeom>
            <a:noFill/>
            <a:ln w="1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61" name="Line 665"/>
            <p:cNvSpPr>
              <a:spLocks noChangeShapeType="1"/>
            </p:cNvSpPr>
            <p:nvPr/>
          </p:nvSpPr>
          <p:spPr bwMode="auto">
            <a:xfrm>
              <a:off x="4976813" y="4799013"/>
              <a:ext cx="46037" cy="20637"/>
            </a:xfrm>
            <a:prstGeom prst="line">
              <a:avLst/>
            </a:prstGeom>
            <a:noFill/>
            <a:ln w="1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62" name="Line 666"/>
            <p:cNvSpPr>
              <a:spLocks noChangeShapeType="1"/>
            </p:cNvSpPr>
            <p:nvPr/>
          </p:nvSpPr>
          <p:spPr bwMode="auto">
            <a:xfrm>
              <a:off x="5022850" y="4819650"/>
              <a:ext cx="42863" cy="20638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63" name="Line 667"/>
            <p:cNvSpPr>
              <a:spLocks noChangeShapeType="1"/>
            </p:cNvSpPr>
            <p:nvPr/>
          </p:nvSpPr>
          <p:spPr bwMode="auto">
            <a:xfrm>
              <a:off x="5065713" y="4840288"/>
              <a:ext cx="41275" cy="23812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64" name="Line 668"/>
            <p:cNvSpPr>
              <a:spLocks noChangeShapeType="1"/>
            </p:cNvSpPr>
            <p:nvPr/>
          </p:nvSpPr>
          <p:spPr bwMode="auto">
            <a:xfrm>
              <a:off x="5106988" y="4864100"/>
              <a:ext cx="41275" cy="23813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65" name="Line 669"/>
            <p:cNvSpPr>
              <a:spLocks noChangeShapeType="1"/>
            </p:cNvSpPr>
            <p:nvPr/>
          </p:nvSpPr>
          <p:spPr bwMode="auto">
            <a:xfrm>
              <a:off x="5148263" y="4887913"/>
              <a:ext cx="34925" cy="22225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66" name="Line 670"/>
            <p:cNvSpPr>
              <a:spLocks noChangeShapeType="1"/>
            </p:cNvSpPr>
            <p:nvPr/>
          </p:nvSpPr>
          <p:spPr bwMode="auto">
            <a:xfrm>
              <a:off x="5183188" y="4910138"/>
              <a:ext cx="1587" cy="1587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67" name="Line 671"/>
            <p:cNvSpPr>
              <a:spLocks noChangeShapeType="1"/>
            </p:cNvSpPr>
            <p:nvPr/>
          </p:nvSpPr>
          <p:spPr bwMode="auto">
            <a:xfrm>
              <a:off x="5183188" y="4910138"/>
              <a:ext cx="36512" cy="26987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68" name="Line 672"/>
            <p:cNvSpPr>
              <a:spLocks noChangeShapeType="1"/>
            </p:cNvSpPr>
            <p:nvPr/>
          </p:nvSpPr>
          <p:spPr bwMode="auto">
            <a:xfrm>
              <a:off x="5219700" y="4937125"/>
              <a:ext cx="33338" cy="26988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69" name="Line 673"/>
            <p:cNvSpPr>
              <a:spLocks noChangeShapeType="1"/>
            </p:cNvSpPr>
            <p:nvPr/>
          </p:nvSpPr>
          <p:spPr bwMode="auto">
            <a:xfrm>
              <a:off x="5253038" y="4964113"/>
              <a:ext cx="31750" cy="28575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70" name="Line 674"/>
            <p:cNvSpPr>
              <a:spLocks noChangeShapeType="1"/>
            </p:cNvSpPr>
            <p:nvPr/>
          </p:nvSpPr>
          <p:spPr bwMode="auto">
            <a:xfrm>
              <a:off x="5284788" y="4992688"/>
              <a:ext cx="30162" cy="28575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71" name="Line 675"/>
            <p:cNvSpPr>
              <a:spLocks noChangeShapeType="1"/>
            </p:cNvSpPr>
            <p:nvPr/>
          </p:nvSpPr>
          <p:spPr bwMode="auto">
            <a:xfrm>
              <a:off x="5314950" y="5021263"/>
              <a:ext cx="28575" cy="30162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72" name="Line 676"/>
            <p:cNvSpPr>
              <a:spLocks noChangeShapeType="1"/>
            </p:cNvSpPr>
            <p:nvPr/>
          </p:nvSpPr>
          <p:spPr bwMode="auto">
            <a:xfrm>
              <a:off x="5343525" y="5051425"/>
              <a:ext cx="25400" cy="31750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73" name="Line 677"/>
            <p:cNvSpPr>
              <a:spLocks noChangeShapeType="1"/>
            </p:cNvSpPr>
            <p:nvPr/>
          </p:nvSpPr>
          <p:spPr bwMode="auto">
            <a:xfrm>
              <a:off x="5368925" y="5083175"/>
              <a:ext cx="23813" cy="31750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74" name="Line 678"/>
            <p:cNvSpPr>
              <a:spLocks noChangeShapeType="1"/>
            </p:cNvSpPr>
            <p:nvPr/>
          </p:nvSpPr>
          <p:spPr bwMode="auto">
            <a:xfrm>
              <a:off x="5392738" y="5114925"/>
              <a:ext cx="1587" cy="1588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75" name="Line 679"/>
            <p:cNvSpPr>
              <a:spLocks noChangeShapeType="1"/>
            </p:cNvSpPr>
            <p:nvPr/>
          </p:nvSpPr>
          <p:spPr bwMode="auto">
            <a:xfrm>
              <a:off x="5392738" y="5114925"/>
              <a:ext cx="19050" cy="30163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76" name="Line 680"/>
            <p:cNvSpPr>
              <a:spLocks noChangeShapeType="1"/>
            </p:cNvSpPr>
            <p:nvPr/>
          </p:nvSpPr>
          <p:spPr bwMode="auto">
            <a:xfrm>
              <a:off x="5411788" y="5145088"/>
              <a:ext cx="17462" cy="33337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77" name="Line 681"/>
            <p:cNvSpPr>
              <a:spLocks noChangeShapeType="1"/>
            </p:cNvSpPr>
            <p:nvPr/>
          </p:nvSpPr>
          <p:spPr bwMode="auto">
            <a:xfrm>
              <a:off x="5429250" y="5178425"/>
              <a:ext cx="15875" cy="31750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78" name="Line 682"/>
            <p:cNvSpPr>
              <a:spLocks noChangeShapeType="1"/>
            </p:cNvSpPr>
            <p:nvPr/>
          </p:nvSpPr>
          <p:spPr bwMode="auto">
            <a:xfrm>
              <a:off x="5445125" y="5210175"/>
              <a:ext cx="12700" cy="34925"/>
            </a:xfrm>
            <a:prstGeom prst="line">
              <a:avLst/>
            </a:prstGeom>
            <a:noFill/>
            <a:ln w="1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79" name="Line 683"/>
            <p:cNvSpPr>
              <a:spLocks noChangeShapeType="1"/>
            </p:cNvSpPr>
            <p:nvPr/>
          </p:nvSpPr>
          <p:spPr bwMode="auto">
            <a:xfrm>
              <a:off x="5457825" y="5245100"/>
              <a:ext cx="9525" cy="36513"/>
            </a:xfrm>
            <a:prstGeom prst="line">
              <a:avLst/>
            </a:prstGeom>
            <a:noFill/>
            <a:ln w="1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80" name="Line 684"/>
            <p:cNvSpPr>
              <a:spLocks noChangeShapeType="1"/>
            </p:cNvSpPr>
            <p:nvPr/>
          </p:nvSpPr>
          <p:spPr bwMode="auto">
            <a:xfrm>
              <a:off x="5467350" y="5281613"/>
              <a:ext cx="1588" cy="1587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81" name="Line 685"/>
            <p:cNvSpPr>
              <a:spLocks noChangeShapeType="1"/>
            </p:cNvSpPr>
            <p:nvPr/>
          </p:nvSpPr>
          <p:spPr bwMode="auto">
            <a:xfrm>
              <a:off x="5467350" y="5281613"/>
              <a:ext cx="7938" cy="31750"/>
            </a:xfrm>
            <a:prstGeom prst="line">
              <a:avLst/>
            </a:prstGeom>
            <a:noFill/>
            <a:ln w="1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82" name="Line 686"/>
            <p:cNvSpPr>
              <a:spLocks noChangeShapeType="1"/>
            </p:cNvSpPr>
            <p:nvPr/>
          </p:nvSpPr>
          <p:spPr bwMode="auto">
            <a:xfrm>
              <a:off x="5475288" y="5313363"/>
              <a:ext cx="3175" cy="3651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83" name="Line 687"/>
            <p:cNvSpPr>
              <a:spLocks noChangeShapeType="1"/>
            </p:cNvSpPr>
            <p:nvPr/>
          </p:nvSpPr>
          <p:spPr bwMode="auto">
            <a:xfrm>
              <a:off x="5478463" y="5349875"/>
              <a:ext cx="1587" cy="36513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84" name="Line 688"/>
            <p:cNvSpPr>
              <a:spLocks noChangeShapeType="1"/>
            </p:cNvSpPr>
            <p:nvPr/>
          </p:nvSpPr>
          <p:spPr bwMode="auto">
            <a:xfrm>
              <a:off x="5480050" y="5386388"/>
              <a:ext cx="19050" cy="1587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85" name="Line 689"/>
            <p:cNvSpPr>
              <a:spLocks noChangeShapeType="1"/>
            </p:cNvSpPr>
            <p:nvPr/>
          </p:nvSpPr>
          <p:spPr bwMode="auto">
            <a:xfrm flipH="1" flipV="1">
              <a:off x="5497513" y="5349875"/>
              <a:ext cx="1587" cy="36513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86" name="Line 690"/>
            <p:cNvSpPr>
              <a:spLocks noChangeShapeType="1"/>
            </p:cNvSpPr>
            <p:nvPr/>
          </p:nvSpPr>
          <p:spPr bwMode="auto">
            <a:xfrm flipH="1" flipV="1">
              <a:off x="5494338" y="5313363"/>
              <a:ext cx="3175" cy="3651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87" name="Line 691"/>
            <p:cNvSpPr>
              <a:spLocks noChangeShapeType="1"/>
            </p:cNvSpPr>
            <p:nvPr/>
          </p:nvSpPr>
          <p:spPr bwMode="auto">
            <a:xfrm flipH="1" flipV="1">
              <a:off x="5486400" y="5276850"/>
              <a:ext cx="7938" cy="36513"/>
            </a:xfrm>
            <a:prstGeom prst="line">
              <a:avLst/>
            </a:prstGeom>
            <a:noFill/>
            <a:ln w="1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88" name="Line 692"/>
            <p:cNvSpPr>
              <a:spLocks noChangeShapeType="1"/>
            </p:cNvSpPr>
            <p:nvPr/>
          </p:nvSpPr>
          <p:spPr bwMode="auto">
            <a:xfrm flipH="1" flipV="1">
              <a:off x="5484813" y="5273675"/>
              <a:ext cx="1587" cy="3175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89" name="Line 693"/>
            <p:cNvSpPr>
              <a:spLocks noChangeShapeType="1"/>
            </p:cNvSpPr>
            <p:nvPr/>
          </p:nvSpPr>
          <p:spPr bwMode="auto">
            <a:xfrm flipH="1" flipV="1">
              <a:off x="5475288" y="5237163"/>
              <a:ext cx="9525" cy="36512"/>
            </a:xfrm>
            <a:prstGeom prst="line">
              <a:avLst/>
            </a:prstGeom>
            <a:noFill/>
            <a:ln w="1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90" name="Line 694"/>
            <p:cNvSpPr>
              <a:spLocks noChangeShapeType="1"/>
            </p:cNvSpPr>
            <p:nvPr/>
          </p:nvSpPr>
          <p:spPr bwMode="auto">
            <a:xfrm flipH="1" flipV="1">
              <a:off x="5462588" y="5202238"/>
              <a:ext cx="12700" cy="34925"/>
            </a:xfrm>
            <a:prstGeom prst="line">
              <a:avLst/>
            </a:prstGeom>
            <a:noFill/>
            <a:ln w="1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91" name="Line 695"/>
            <p:cNvSpPr>
              <a:spLocks noChangeShapeType="1"/>
            </p:cNvSpPr>
            <p:nvPr/>
          </p:nvSpPr>
          <p:spPr bwMode="auto">
            <a:xfrm flipH="1" flipV="1">
              <a:off x="5446713" y="5170488"/>
              <a:ext cx="15875" cy="31750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92" name="Line 696"/>
            <p:cNvSpPr>
              <a:spLocks noChangeShapeType="1"/>
            </p:cNvSpPr>
            <p:nvPr/>
          </p:nvSpPr>
          <p:spPr bwMode="auto">
            <a:xfrm flipH="1" flipV="1">
              <a:off x="5429250" y="5137150"/>
              <a:ext cx="17463" cy="33338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93" name="Line 697"/>
            <p:cNvSpPr>
              <a:spLocks noChangeShapeType="1"/>
            </p:cNvSpPr>
            <p:nvPr/>
          </p:nvSpPr>
          <p:spPr bwMode="auto">
            <a:xfrm flipH="1" flipV="1">
              <a:off x="5408613" y="5103813"/>
              <a:ext cx="20637" cy="33337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94" name="Line 698"/>
            <p:cNvSpPr>
              <a:spLocks noChangeShapeType="1"/>
            </p:cNvSpPr>
            <p:nvPr/>
          </p:nvSpPr>
          <p:spPr bwMode="auto">
            <a:xfrm flipH="1" flipV="1">
              <a:off x="5407025" y="5100638"/>
              <a:ext cx="1588" cy="3175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95" name="Line 699"/>
            <p:cNvSpPr>
              <a:spLocks noChangeShapeType="1"/>
            </p:cNvSpPr>
            <p:nvPr/>
          </p:nvSpPr>
          <p:spPr bwMode="auto">
            <a:xfrm flipH="1" flipV="1">
              <a:off x="5383213" y="5068888"/>
              <a:ext cx="23812" cy="31750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96" name="Line 700"/>
            <p:cNvSpPr>
              <a:spLocks noChangeShapeType="1"/>
            </p:cNvSpPr>
            <p:nvPr/>
          </p:nvSpPr>
          <p:spPr bwMode="auto">
            <a:xfrm flipH="1" flipV="1">
              <a:off x="5357813" y="5037138"/>
              <a:ext cx="25400" cy="31750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97" name="Line 701"/>
            <p:cNvSpPr>
              <a:spLocks noChangeShapeType="1"/>
            </p:cNvSpPr>
            <p:nvPr/>
          </p:nvSpPr>
          <p:spPr bwMode="auto">
            <a:xfrm flipH="1" flipV="1">
              <a:off x="5329238" y="5006975"/>
              <a:ext cx="28575" cy="30163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98" name="Line 702"/>
            <p:cNvSpPr>
              <a:spLocks noChangeShapeType="1"/>
            </p:cNvSpPr>
            <p:nvPr/>
          </p:nvSpPr>
          <p:spPr bwMode="auto">
            <a:xfrm flipH="1" flipV="1">
              <a:off x="5299075" y="4978400"/>
              <a:ext cx="30163" cy="28575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99" name="Line 703"/>
            <p:cNvSpPr>
              <a:spLocks noChangeShapeType="1"/>
            </p:cNvSpPr>
            <p:nvPr/>
          </p:nvSpPr>
          <p:spPr bwMode="auto">
            <a:xfrm flipH="1" flipV="1">
              <a:off x="5267325" y="4949825"/>
              <a:ext cx="31750" cy="28575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500" name="Line 704"/>
            <p:cNvSpPr>
              <a:spLocks noChangeShapeType="1"/>
            </p:cNvSpPr>
            <p:nvPr/>
          </p:nvSpPr>
          <p:spPr bwMode="auto">
            <a:xfrm flipH="1" flipV="1">
              <a:off x="5233988" y="4922838"/>
              <a:ext cx="33337" cy="26987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501" name="Line 705"/>
            <p:cNvSpPr>
              <a:spLocks noChangeShapeType="1"/>
            </p:cNvSpPr>
            <p:nvPr/>
          </p:nvSpPr>
          <p:spPr bwMode="auto">
            <a:xfrm flipH="1" flipV="1">
              <a:off x="5197475" y="4895850"/>
              <a:ext cx="36513" cy="26988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502" name="Line 706"/>
            <p:cNvSpPr>
              <a:spLocks noChangeShapeType="1"/>
            </p:cNvSpPr>
            <p:nvPr/>
          </p:nvSpPr>
          <p:spPr bwMode="auto">
            <a:xfrm flipH="1" flipV="1">
              <a:off x="5194300" y="4894263"/>
              <a:ext cx="3175" cy="1587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503" name="Line 707"/>
            <p:cNvSpPr>
              <a:spLocks noChangeShapeType="1"/>
            </p:cNvSpPr>
            <p:nvPr/>
          </p:nvSpPr>
          <p:spPr bwMode="auto">
            <a:xfrm flipH="1" flipV="1">
              <a:off x="5156200" y="4870450"/>
              <a:ext cx="38100" cy="23813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504" name="Line 708"/>
            <p:cNvSpPr>
              <a:spLocks noChangeShapeType="1"/>
            </p:cNvSpPr>
            <p:nvPr/>
          </p:nvSpPr>
          <p:spPr bwMode="auto">
            <a:xfrm flipH="1" flipV="1">
              <a:off x="5114925" y="4846638"/>
              <a:ext cx="41275" cy="23812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505" name="Line 709"/>
            <p:cNvSpPr>
              <a:spLocks noChangeShapeType="1"/>
            </p:cNvSpPr>
            <p:nvPr/>
          </p:nvSpPr>
          <p:spPr bwMode="auto">
            <a:xfrm flipH="1" flipV="1">
              <a:off x="5073650" y="4822825"/>
              <a:ext cx="41275" cy="23813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506" name="Line 710"/>
            <p:cNvSpPr>
              <a:spLocks noChangeShapeType="1"/>
            </p:cNvSpPr>
            <p:nvPr/>
          </p:nvSpPr>
          <p:spPr bwMode="auto">
            <a:xfrm flipH="1" flipV="1">
              <a:off x="5030788" y="4802188"/>
              <a:ext cx="42862" cy="20637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507" name="Line 711"/>
            <p:cNvSpPr>
              <a:spLocks noChangeShapeType="1"/>
            </p:cNvSpPr>
            <p:nvPr/>
          </p:nvSpPr>
          <p:spPr bwMode="auto">
            <a:xfrm flipH="1" flipV="1">
              <a:off x="4984750" y="4781550"/>
              <a:ext cx="46038" cy="20638"/>
            </a:xfrm>
            <a:prstGeom prst="line">
              <a:avLst/>
            </a:prstGeom>
            <a:noFill/>
            <a:ln w="1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508" name="Line 712"/>
            <p:cNvSpPr>
              <a:spLocks noChangeShapeType="1"/>
            </p:cNvSpPr>
            <p:nvPr/>
          </p:nvSpPr>
          <p:spPr bwMode="auto">
            <a:xfrm flipH="1" flipV="1">
              <a:off x="4889500" y="4746625"/>
              <a:ext cx="95250" cy="34925"/>
            </a:xfrm>
            <a:prstGeom prst="line">
              <a:avLst/>
            </a:prstGeom>
            <a:noFill/>
            <a:ln w="1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509" name="Line 713"/>
            <p:cNvSpPr>
              <a:spLocks noChangeShapeType="1"/>
            </p:cNvSpPr>
            <p:nvPr/>
          </p:nvSpPr>
          <p:spPr bwMode="auto">
            <a:xfrm flipH="1" flipV="1">
              <a:off x="4789488" y="4714875"/>
              <a:ext cx="100012" cy="31750"/>
            </a:xfrm>
            <a:prstGeom prst="line">
              <a:avLst/>
            </a:prstGeom>
            <a:noFill/>
            <a:ln w="1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510" name="Line 714"/>
            <p:cNvSpPr>
              <a:spLocks noChangeShapeType="1"/>
            </p:cNvSpPr>
            <p:nvPr/>
          </p:nvSpPr>
          <p:spPr bwMode="auto">
            <a:xfrm flipH="1" flipV="1">
              <a:off x="4737100" y="4702175"/>
              <a:ext cx="52388" cy="12700"/>
            </a:xfrm>
            <a:prstGeom prst="line">
              <a:avLst/>
            </a:prstGeom>
            <a:noFill/>
            <a:ln w="1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511" name="Line 715"/>
            <p:cNvSpPr>
              <a:spLocks noChangeShapeType="1"/>
            </p:cNvSpPr>
            <p:nvPr/>
          </p:nvSpPr>
          <p:spPr bwMode="auto">
            <a:xfrm flipH="1" flipV="1">
              <a:off x="4683125" y="4691063"/>
              <a:ext cx="53975" cy="11112"/>
            </a:xfrm>
            <a:prstGeom prst="line">
              <a:avLst/>
            </a:prstGeom>
            <a:noFill/>
            <a:ln w="1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512" name="Line 716"/>
            <p:cNvSpPr>
              <a:spLocks noChangeShapeType="1"/>
            </p:cNvSpPr>
            <p:nvPr/>
          </p:nvSpPr>
          <p:spPr bwMode="auto">
            <a:xfrm flipH="1">
              <a:off x="4678363" y="4691063"/>
              <a:ext cx="4762" cy="1587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513" name="Line 717"/>
            <p:cNvSpPr>
              <a:spLocks noChangeShapeType="1"/>
            </p:cNvSpPr>
            <p:nvPr/>
          </p:nvSpPr>
          <p:spPr bwMode="auto">
            <a:xfrm flipH="1" flipV="1">
              <a:off x="4624388" y="4681538"/>
              <a:ext cx="53975" cy="9525"/>
            </a:xfrm>
            <a:prstGeom prst="line">
              <a:avLst/>
            </a:prstGeom>
            <a:noFill/>
            <a:ln w="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514" name="Line 718"/>
            <p:cNvSpPr>
              <a:spLocks noChangeShapeType="1"/>
            </p:cNvSpPr>
            <p:nvPr/>
          </p:nvSpPr>
          <p:spPr bwMode="auto">
            <a:xfrm flipH="1" flipV="1">
              <a:off x="4568825" y="4672013"/>
              <a:ext cx="55563" cy="9525"/>
            </a:xfrm>
            <a:prstGeom prst="line">
              <a:avLst/>
            </a:prstGeom>
            <a:noFill/>
            <a:ln w="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515" name="Line 719"/>
            <p:cNvSpPr>
              <a:spLocks noChangeShapeType="1"/>
            </p:cNvSpPr>
            <p:nvPr/>
          </p:nvSpPr>
          <p:spPr bwMode="auto">
            <a:xfrm flipH="1" flipV="1">
              <a:off x="4511675" y="4667250"/>
              <a:ext cx="57150" cy="4763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516" name="Line 720"/>
            <p:cNvSpPr>
              <a:spLocks noChangeShapeType="1"/>
            </p:cNvSpPr>
            <p:nvPr/>
          </p:nvSpPr>
          <p:spPr bwMode="auto">
            <a:xfrm flipH="1" flipV="1">
              <a:off x="4454525" y="4662488"/>
              <a:ext cx="57150" cy="476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517" name="Line 721"/>
            <p:cNvSpPr>
              <a:spLocks noChangeShapeType="1"/>
            </p:cNvSpPr>
            <p:nvPr/>
          </p:nvSpPr>
          <p:spPr bwMode="auto">
            <a:xfrm flipH="1" flipV="1">
              <a:off x="4395788" y="4659313"/>
              <a:ext cx="58737" cy="3175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518" name="Line 722"/>
            <p:cNvSpPr>
              <a:spLocks noChangeShapeType="1"/>
            </p:cNvSpPr>
            <p:nvPr/>
          </p:nvSpPr>
          <p:spPr bwMode="auto">
            <a:xfrm flipH="1" flipV="1">
              <a:off x="4335463" y="4657725"/>
              <a:ext cx="60325" cy="1588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1" name="Group 1799"/>
            <p:cNvGrpSpPr>
              <a:grpSpLocks/>
            </p:cNvGrpSpPr>
            <p:nvPr/>
          </p:nvGrpSpPr>
          <p:grpSpPr bwMode="auto">
            <a:xfrm>
              <a:off x="3760788" y="4235450"/>
              <a:ext cx="976312" cy="290513"/>
              <a:chOff x="2108200" y="4108451"/>
              <a:chExt cx="976313" cy="290513"/>
            </a:xfrm>
          </p:grpSpPr>
          <p:grpSp>
            <p:nvGrpSpPr>
              <p:cNvPr id="12" name="Group 783"/>
              <p:cNvGrpSpPr>
                <a:grpSpLocks/>
              </p:cNvGrpSpPr>
              <p:nvPr/>
            </p:nvGrpSpPr>
            <p:grpSpPr bwMode="auto">
              <a:xfrm>
                <a:off x="2114550" y="4114801"/>
                <a:ext cx="965200" cy="279400"/>
                <a:chOff x="1332" y="2592"/>
                <a:chExt cx="608" cy="176"/>
              </a:xfrm>
            </p:grpSpPr>
            <p:sp>
              <p:nvSpPr>
                <p:cNvPr id="13641" name="Oval 730"/>
                <p:cNvSpPr>
                  <a:spLocks noChangeArrowheads="1"/>
                </p:cNvSpPr>
                <p:nvPr/>
              </p:nvSpPr>
              <p:spPr bwMode="auto">
                <a:xfrm>
                  <a:off x="1332" y="2592"/>
                  <a:ext cx="608" cy="176"/>
                </a:xfrm>
                <a:prstGeom prst="ellipse">
                  <a:avLst/>
                </a:prstGeom>
                <a:solidFill>
                  <a:srgbClr val="8080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642" name="Oval 731"/>
                <p:cNvSpPr>
                  <a:spLocks noChangeArrowheads="1"/>
                </p:cNvSpPr>
                <p:nvPr/>
              </p:nvSpPr>
              <p:spPr bwMode="auto">
                <a:xfrm>
                  <a:off x="1337" y="2593"/>
                  <a:ext cx="597" cy="173"/>
                </a:xfrm>
                <a:prstGeom prst="ellipse">
                  <a:avLst/>
                </a:prstGeom>
                <a:solidFill>
                  <a:srgbClr val="807F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643" name="Oval 732"/>
                <p:cNvSpPr>
                  <a:spLocks noChangeArrowheads="1"/>
                </p:cNvSpPr>
                <p:nvPr/>
              </p:nvSpPr>
              <p:spPr bwMode="auto">
                <a:xfrm>
                  <a:off x="1343" y="2595"/>
                  <a:ext cx="585" cy="169"/>
                </a:xfrm>
                <a:prstGeom prst="ellipse">
                  <a:avLst/>
                </a:prstGeom>
                <a:solidFill>
                  <a:srgbClr val="807F8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644" name="Oval 733"/>
                <p:cNvSpPr>
                  <a:spLocks noChangeArrowheads="1"/>
                </p:cNvSpPr>
                <p:nvPr/>
              </p:nvSpPr>
              <p:spPr bwMode="auto">
                <a:xfrm>
                  <a:off x="1349" y="2597"/>
                  <a:ext cx="573" cy="165"/>
                </a:xfrm>
                <a:prstGeom prst="ellipse">
                  <a:avLst/>
                </a:prstGeom>
                <a:solidFill>
                  <a:srgbClr val="817F8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645" name="Oval 734"/>
                <p:cNvSpPr>
                  <a:spLocks noChangeArrowheads="1"/>
                </p:cNvSpPr>
                <p:nvPr/>
              </p:nvSpPr>
              <p:spPr bwMode="auto">
                <a:xfrm>
                  <a:off x="1355" y="2598"/>
                  <a:ext cx="561" cy="163"/>
                </a:xfrm>
                <a:prstGeom prst="ellipse">
                  <a:avLst/>
                </a:prstGeom>
                <a:solidFill>
                  <a:srgbClr val="827F8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646" name="Oval 735"/>
                <p:cNvSpPr>
                  <a:spLocks noChangeArrowheads="1"/>
                </p:cNvSpPr>
                <p:nvPr/>
              </p:nvSpPr>
              <p:spPr bwMode="auto">
                <a:xfrm>
                  <a:off x="1360" y="2600"/>
                  <a:ext cx="551" cy="159"/>
                </a:xfrm>
                <a:prstGeom prst="ellipse">
                  <a:avLst/>
                </a:prstGeom>
                <a:solidFill>
                  <a:srgbClr val="837F8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647" name="Oval 736"/>
                <p:cNvSpPr>
                  <a:spLocks noChangeArrowheads="1"/>
                </p:cNvSpPr>
                <p:nvPr/>
              </p:nvSpPr>
              <p:spPr bwMode="auto">
                <a:xfrm>
                  <a:off x="1366" y="2602"/>
                  <a:ext cx="539" cy="155"/>
                </a:xfrm>
                <a:prstGeom prst="ellipse">
                  <a:avLst/>
                </a:prstGeom>
                <a:solidFill>
                  <a:srgbClr val="837F8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648" name="Oval 737"/>
                <p:cNvSpPr>
                  <a:spLocks noChangeArrowheads="1"/>
                </p:cNvSpPr>
                <p:nvPr/>
              </p:nvSpPr>
              <p:spPr bwMode="auto">
                <a:xfrm>
                  <a:off x="1372" y="2603"/>
                  <a:ext cx="527" cy="153"/>
                </a:xfrm>
                <a:prstGeom prst="ellipse">
                  <a:avLst/>
                </a:prstGeom>
                <a:solidFill>
                  <a:srgbClr val="847F8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649" name="Oval 738"/>
                <p:cNvSpPr>
                  <a:spLocks noChangeArrowheads="1"/>
                </p:cNvSpPr>
                <p:nvPr/>
              </p:nvSpPr>
              <p:spPr bwMode="auto">
                <a:xfrm>
                  <a:off x="1378" y="2605"/>
                  <a:ext cx="515" cy="149"/>
                </a:xfrm>
                <a:prstGeom prst="ellipse">
                  <a:avLst/>
                </a:prstGeom>
                <a:solidFill>
                  <a:srgbClr val="857F8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650" name="Oval 739"/>
                <p:cNvSpPr>
                  <a:spLocks noChangeArrowheads="1"/>
                </p:cNvSpPr>
                <p:nvPr/>
              </p:nvSpPr>
              <p:spPr bwMode="auto">
                <a:xfrm>
                  <a:off x="1383" y="2607"/>
                  <a:ext cx="505" cy="145"/>
                </a:xfrm>
                <a:prstGeom prst="ellipse">
                  <a:avLst/>
                </a:prstGeom>
                <a:solidFill>
                  <a:srgbClr val="877F8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651" name="Oval 740"/>
                <p:cNvSpPr>
                  <a:spLocks noChangeArrowheads="1"/>
                </p:cNvSpPr>
                <p:nvPr/>
              </p:nvSpPr>
              <p:spPr bwMode="auto">
                <a:xfrm>
                  <a:off x="1389" y="2608"/>
                  <a:ext cx="493" cy="143"/>
                </a:xfrm>
                <a:prstGeom prst="ellipse">
                  <a:avLst/>
                </a:prstGeom>
                <a:solidFill>
                  <a:srgbClr val="887F8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652" name="Oval 741"/>
                <p:cNvSpPr>
                  <a:spLocks noChangeArrowheads="1"/>
                </p:cNvSpPr>
                <p:nvPr/>
              </p:nvSpPr>
              <p:spPr bwMode="auto">
                <a:xfrm>
                  <a:off x="1395" y="2610"/>
                  <a:ext cx="481" cy="139"/>
                </a:xfrm>
                <a:prstGeom prst="ellipse">
                  <a:avLst/>
                </a:prstGeom>
                <a:solidFill>
                  <a:srgbClr val="8A7F8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653" name="Oval 742"/>
                <p:cNvSpPr>
                  <a:spLocks noChangeArrowheads="1"/>
                </p:cNvSpPr>
                <p:nvPr/>
              </p:nvSpPr>
              <p:spPr bwMode="auto">
                <a:xfrm>
                  <a:off x="1401" y="2612"/>
                  <a:ext cx="469" cy="135"/>
                </a:xfrm>
                <a:prstGeom prst="ellipse">
                  <a:avLst/>
                </a:prstGeom>
                <a:solidFill>
                  <a:srgbClr val="8B7F8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654" name="Oval 743"/>
                <p:cNvSpPr>
                  <a:spLocks noChangeArrowheads="1"/>
                </p:cNvSpPr>
                <p:nvPr/>
              </p:nvSpPr>
              <p:spPr bwMode="auto">
                <a:xfrm>
                  <a:off x="1406" y="2614"/>
                  <a:ext cx="458" cy="132"/>
                </a:xfrm>
                <a:prstGeom prst="ellipse">
                  <a:avLst/>
                </a:prstGeom>
                <a:solidFill>
                  <a:srgbClr val="8D7F9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655" name="Oval 744"/>
                <p:cNvSpPr>
                  <a:spLocks noChangeArrowheads="1"/>
                </p:cNvSpPr>
                <p:nvPr/>
              </p:nvSpPr>
              <p:spPr bwMode="auto">
                <a:xfrm>
                  <a:off x="1412" y="2615"/>
                  <a:ext cx="448" cy="130"/>
                </a:xfrm>
                <a:prstGeom prst="ellipse">
                  <a:avLst/>
                </a:prstGeom>
                <a:solidFill>
                  <a:srgbClr val="8E7F9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656" name="Oval 745"/>
                <p:cNvSpPr>
                  <a:spLocks noChangeArrowheads="1"/>
                </p:cNvSpPr>
                <p:nvPr/>
              </p:nvSpPr>
              <p:spPr bwMode="auto">
                <a:xfrm>
                  <a:off x="1418" y="2617"/>
                  <a:ext cx="436" cy="126"/>
                </a:xfrm>
                <a:prstGeom prst="ellipse">
                  <a:avLst/>
                </a:prstGeom>
                <a:solidFill>
                  <a:srgbClr val="907E9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657" name="Oval 746"/>
                <p:cNvSpPr>
                  <a:spLocks noChangeArrowheads="1"/>
                </p:cNvSpPr>
                <p:nvPr/>
              </p:nvSpPr>
              <p:spPr bwMode="auto">
                <a:xfrm>
                  <a:off x="1424" y="2619"/>
                  <a:ext cx="424" cy="123"/>
                </a:xfrm>
                <a:prstGeom prst="ellipse">
                  <a:avLst/>
                </a:prstGeom>
                <a:solidFill>
                  <a:srgbClr val="927E9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658" name="Oval 747"/>
                <p:cNvSpPr>
                  <a:spLocks noChangeArrowheads="1"/>
                </p:cNvSpPr>
                <p:nvPr/>
              </p:nvSpPr>
              <p:spPr bwMode="auto">
                <a:xfrm>
                  <a:off x="1429" y="2620"/>
                  <a:ext cx="413" cy="121"/>
                </a:xfrm>
                <a:prstGeom prst="ellipse">
                  <a:avLst/>
                </a:prstGeom>
                <a:solidFill>
                  <a:srgbClr val="957E9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659" name="Oval 748"/>
                <p:cNvSpPr>
                  <a:spLocks noChangeArrowheads="1"/>
                </p:cNvSpPr>
                <p:nvPr/>
              </p:nvSpPr>
              <p:spPr bwMode="auto">
                <a:xfrm>
                  <a:off x="1435" y="2622"/>
                  <a:ext cx="402" cy="117"/>
                </a:xfrm>
                <a:prstGeom prst="ellipse">
                  <a:avLst/>
                </a:prstGeom>
                <a:solidFill>
                  <a:srgbClr val="967E9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660" name="Oval 749"/>
                <p:cNvSpPr>
                  <a:spLocks noChangeArrowheads="1"/>
                </p:cNvSpPr>
                <p:nvPr/>
              </p:nvSpPr>
              <p:spPr bwMode="auto">
                <a:xfrm>
                  <a:off x="1441" y="2624"/>
                  <a:ext cx="390" cy="113"/>
                </a:xfrm>
                <a:prstGeom prst="ellipse">
                  <a:avLst/>
                </a:prstGeom>
                <a:solidFill>
                  <a:srgbClr val="997EA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661" name="Oval 750"/>
                <p:cNvSpPr>
                  <a:spLocks noChangeArrowheads="1"/>
                </p:cNvSpPr>
                <p:nvPr/>
              </p:nvSpPr>
              <p:spPr bwMode="auto">
                <a:xfrm>
                  <a:off x="1447" y="2625"/>
                  <a:ext cx="378" cy="111"/>
                </a:xfrm>
                <a:prstGeom prst="ellipse">
                  <a:avLst/>
                </a:prstGeom>
                <a:solidFill>
                  <a:srgbClr val="9B7EA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662" name="Oval 751"/>
                <p:cNvSpPr>
                  <a:spLocks noChangeArrowheads="1"/>
                </p:cNvSpPr>
                <p:nvPr/>
              </p:nvSpPr>
              <p:spPr bwMode="auto">
                <a:xfrm>
                  <a:off x="1452" y="2627"/>
                  <a:ext cx="367" cy="107"/>
                </a:xfrm>
                <a:prstGeom prst="ellipse">
                  <a:avLst/>
                </a:prstGeom>
                <a:solidFill>
                  <a:srgbClr val="9E7EA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663" name="Oval 752"/>
                <p:cNvSpPr>
                  <a:spLocks noChangeArrowheads="1"/>
                </p:cNvSpPr>
                <p:nvPr/>
              </p:nvSpPr>
              <p:spPr bwMode="auto">
                <a:xfrm>
                  <a:off x="1458" y="2629"/>
                  <a:ext cx="355" cy="103"/>
                </a:xfrm>
                <a:prstGeom prst="ellipse">
                  <a:avLst/>
                </a:prstGeom>
                <a:solidFill>
                  <a:srgbClr val="A07DA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664" name="Oval 753"/>
                <p:cNvSpPr>
                  <a:spLocks noChangeArrowheads="1"/>
                </p:cNvSpPr>
                <p:nvPr/>
              </p:nvSpPr>
              <p:spPr bwMode="auto">
                <a:xfrm>
                  <a:off x="1464" y="2631"/>
                  <a:ext cx="344" cy="99"/>
                </a:xfrm>
                <a:prstGeom prst="ellipse">
                  <a:avLst/>
                </a:prstGeom>
                <a:solidFill>
                  <a:srgbClr val="A37DA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665" name="Oval 754"/>
                <p:cNvSpPr>
                  <a:spLocks noChangeArrowheads="1"/>
                </p:cNvSpPr>
                <p:nvPr/>
              </p:nvSpPr>
              <p:spPr bwMode="auto">
                <a:xfrm>
                  <a:off x="1470" y="2632"/>
                  <a:ext cx="332" cy="97"/>
                </a:xfrm>
                <a:prstGeom prst="ellipse">
                  <a:avLst/>
                </a:prstGeom>
                <a:solidFill>
                  <a:srgbClr val="A57DB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666" name="Oval 755"/>
                <p:cNvSpPr>
                  <a:spLocks noChangeArrowheads="1"/>
                </p:cNvSpPr>
                <p:nvPr/>
              </p:nvSpPr>
              <p:spPr bwMode="auto">
                <a:xfrm>
                  <a:off x="1475" y="2634"/>
                  <a:ext cx="321" cy="93"/>
                </a:xfrm>
                <a:prstGeom prst="ellipse">
                  <a:avLst/>
                </a:prstGeom>
                <a:solidFill>
                  <a:srgbClr val="A77DB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667" name="Oval 756"/>
                <p:cNvSpPr>
                  <a:spLocks noChangeArrowheads="1"/>
                </p:cNvSpPr>
                <p:nvPr/>
              </p:nvSpPr>
              <p:spPr bwMode="auto">
                <a:xfrm>
                  <a:off x="1481" y="2636"/>
                  <a:ext cx="309" cy="89"/>
                </a:xfrm>
                <a:prstGeom prst="ellipse">
                  <a:avLst/>
                </a:prstGeom>
                <a:solidFill>
                  <a:srgbClr val="AA7DB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668" name="Oval 757"/>
                <p:cNvSpPr>
                  <a:spLocks noChangeArrowheads="1"/>
                </p:cNvSpPr>
                <p:nvPr/>
              </p:nvSpPr>
              <p:spPr bwMode="auto">
                <a:xfrm>
                  <a:off x="1487" y="2637"/>
                  <a:ext cx="298" cy="87"/>
                </a:xfrm>
                <a:prstGeom prst="ellipse">
                  <a:avLst/>
                </a:prstGeom>
                <a:solidFill>
                  <a:srgbClr val="AC7CB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669" name="Oval 758"/>
                <p:cNvSpPr>
                  <a:spLocks noChangeArrowheads="1"/>
                </p:cNvSpPr>
                <p:nvPr/>
              </p:nvSpPr>
              <p:spPr bwMode="auto">
                <a:xfrm>
                  <a:off x="1493" y="2639"/>
                  <a:ext cx="286" cy="83"/>
                </a:xfrm>
                <a:prstGeom prst="ellipse">
                  <a:avLst/>
                </a:prstGeom>
                <a:solidFill>
                  <a:srgbClr val="AF7CB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670" name="Oval 759"/>
                <p:cNvSpPr>
                  <a:spLocks noChangeArrowheads="1"/>
                </p:cNvSpPr>
                <p:nvPr/>
              </p:nvSpPr>
              <p:spPr bwMode="auto">
                <a:xfrm>
                  <a:off x="1498" y="2641"/>
                  <a:ext cx="275" cy="79"/>
                </a:xfrm>
                <a:prstGeom prst="ellipse">
                  <a:avLst/>
                </a:prstGeom>
                <a:solidFill>
                  <a:srgbClr val="B17CB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671" name="Oval 760"/>
                <p:cNvSpPr>
                  <a:spLocks noChangeArrowheads="1"/>
                </p:cNvSpPr>
                <p:nvPr/>
              </p:nvSpPr>
              <p:spPr bwMode="auto">
                <a:xfrm>
                  <a:off x="1504" y="2642"/>
                  <a:ext cx="263" cy="77"/>
                </a:xfrm>
                <a:prstGeom prst="ellipse">
                  <a:avLst/>
                </a:prstGeom>
                <a:solidFill>
                  <a:srgbClr val="B37CC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672" name="Oval 761"/>
                <p:cNvSpPr>
                  <a:spLocks noChangeArrowheads="1"/>
                </p:cNvSpPr>
                <p:nvPr/>
              </p:nvSpPr>
              <p:spPr bwMode="auto">
                <a:xfrm>
                  <a:off x="1510" y="2644"/>
                  <a:ext cx="252" cy="73"/>
                </a:xfrm>
                <a:prstGeom prst="ellipse">
                  <a:avLst/>
                </a:prstGeom>
                <a:solidFill>
                  <a:srgbClr val="B57CC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673" name="Oval 762"/>
                <p:cNvSpPr>
                  <a:spLocks noChangeArrowheads="1"/>
                </p:cNvSpPr>
                <p:nvPr/>
              </p:nvSpPr>
              <p:spPr bwMode="auto">
                <a:xfrm>
                  <a:off x="1516" y="2646"/>
                  <a:ext cx="240" cy="69"/>
                </a:xfrm>
                <a:prstGeom prst="ellipse">
                  <a:avLst/>
                </a:prstGeom>
                <a:solidFill>
                  <a:srgbClr val="B77CC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674" name="Oval 763"/>
                <p:cNvSpPr>
                  <a:spLocks noChangeArrowheads="1"/>
                </p:cNvSpPr>
                <p:nvPr/>
              </p:nvSpPr>
              <p:spPr bwMode="auto">
                <a:xfrm>
                  <a:off x="1521" y="2648"/>
                  <a:ext cx="229" cy="65"/>
                </a:xfrm>
                <a:prstGeom prst="ellipse">
                  <a:avLst/>
                </a:prstGeom>
                <a:solidFill>
                  <a:srgbClr val="B97BC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675" name="Oval 764"/>
                <p:cNvSpPr>
                  <a:spLocks noChangeArrowheads="1"/>
                </p:cNvSpPr>
                <p:nvPr/>
              </p:nvSpPr>
              <p:spPr bwMode="auto">
                <a:xfrm>
                  <a:off x="1527" y="2649"/>
                  <a:ext cx="217" cy="63"/>
                </a:xfrm>
                <a:prstGeom prst="ellipse">
                  <a:avLst/>
                </a:prstGeom>
                <a:solidFill>
                  <a:srgbClr val="BB7BC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676" name="Oval 765"/>
                <p:cNvSpPr>
                  <a:spLocks noChangeArrowheads="1"/>
                </p:cNvSpPr>
                <p:nvPr/>
              </p:nvSpPr>
              <p:spPr bwMode="auto">
                <a:xfrm>
                  <a:off x="1533" y="2651"/>
                  <a:ext cx="205" cy="59"/>
                </a:xfrm>
                <a:prstGeom prst="ellipse">
                  <a:avLst/>
                </a:prstGeom>
                <a:solidFill>
                  <a:srgbClr val="BD7BC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677" name="Oval 766"/>
                <p:cNvSpPr>
                  <a:spLocks noChangeArrowheads="1"/>
                </p:cNvSpPr>
                <p:nvPr/>
              </p:nvSpPr>
              <p:spPr bwMode="auto">
                <a:xfrm>
                  <a:off x="1539" y="2653"/>
                  <a:ext cx="194" cy="55"/>
                </a:xfrm>
                <a:prstGeom prst="ellipse">
                  <a:avLst/>
                </a:prstGeom>
                <a:solidFill>
                  <a:srgbClr val="BF7BD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678" name="Oval 767"/>
                <p:cNvSpPr>
                  <a:spLocks noChangeArrowheads="1"/>
                </p:cNvSpPr>
                <p:nvPr/>
              </p:nvSpPr>
              <p:spPr bwMode="auto">
                <a:xfrm>
                  <a:off x="1544" y="2654"/>
                  <a:ext cx="183" cy="53"/>
                </a:xfrm>
                <a:prstGeom prst="ellipse">
                  <a:avLst/>
                </a:prstGeom>
                <a:solidFill>
                  <a:srgbClr val="C07BD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679" name="Oval 768"/>
                <p:cNvSpPr>
                  <a:spLocks noChangeArrowheads="1"/>
                </p:cNvSpPr>
                <p:nvPr/>
              </p:nvSpPr>
              <p:spPr bwMode="auto">
                <a:xfrm>
                  <a:off x="1550" y="2656"/>
                  <a:ext cx="171" cy="49"/>
                </a:xfrm>
                <a:prstGeom prst="ellipse">
                  <a:avLst/>
                </a:prstGeom>
                <a:solidFill>
                  <a:srgbClr val="C27BD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680" name="Oval 769"/>
                <p:cNvSpPr>
                  <a:spLocks noChangeArrowheads="1"/>
                </p:cNvSpPr>
                <p:nvPr/>
              </p:nvSpPr>
              <p:spPr bwMode="auto">
                <a:xfrm>
                  <a:off x="1556" y="2658"/>
                  <a:ext cx="159" cy="45"/>
                </a:xfrm>
                <a:prstGeom prst="ellipse">
                  <a:avLst/>
                </a:prstGeom>
                <a:solidFill>
                  <a:srgbClr val="C37AD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681" name="Oval 770"/>
                <p:cNvSpPr>
                  <a:spLocks noChangeArrowheads="1"/>
                </p:cNvSpPr>
                <p:nvPr/>
              </p:nvSpPr>
              <p:spPr bwMode="auto">
                <a:xfrm>
                  <a:off x="1562" y="2659"/>
                  <a:ext cx="149" cy="44"/>
                </a:xfrm>
                <a:prstGeom prst="ellipse">
                  <a:avLst/>
                </a:prstGeom>
                <a:solidFill>
                  <a:srgbClr val="C57AD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682" name="Oval 771"/>
                <p:cNvSpPr>
                  <a:spLocks noChangeArrowheads="1"/>
                </p:cNvSpPr>
                <p:nvPr/>
              </p:nvSpPr>
              <p:spPr bwMode="auto">
                <a:xfrm>
                  <a:off x="1567" y="2661"/>
                  <a:ext cx="138" cy="40"/>
                </a:xfrm>
                <a:prstGeom prst="ellipse">
                  <a:avLst/>
                </a:prstGeom>
                <a:solidFill>
                  <a:srgbClr val="C67AD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683" name="Oval 772"/>
                <p:cNvSpPr>
                  <a:spLocks noChangeArrowheads="1"/>
                </p:cNvSpPr>
                <p:nvPr/>
              </p:nvSpPr>
              <p:spPr bwMode="auto">
                <a:xfrm>
                  <a:off x="1573" y="2663"/>
                  <a:ext cx="126" cy="36"/>
                </a:xfrm>
                <a:prstGeom prst="ellipse">
                  <a:avLst/>
                </a:prstGeom>
                <a:solidFill>
                  <a:srgbClr val="C77AD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684" name="Oval 773"/>
                <p:cNvSpPr>
                  <a:spLocks noChangeArrowheads="1"/>
                </p:cNvSpPr>
                <p:nvPr/>
              </p:nvSpPr>
              <p:spPr bwMode="auto">
                <a:xfrm>
                  <a:off x="1579" y="2665"/>
                  <a:ext cx="114" cy="32"/>
                </a:xfrm>
                <a:prstGeom prst="ellipse">
                  <a:avLst/>
                </a:prstGeom>
                <a:solidFill>
                  <a:srgbClr val="C87AD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685" name="Oval 774"/>
                <p:cNvSpPr>
                  <a:spLocks noChangeArrowheads="1"/>
                </p:cNvSpPr>
                <p:nvPr/>
              </p:nvSpPr>
              <p:spPr bwMode="auto">
                <a:xfrm>
                  <a:off x="1585" y="2666"/>
                  <a:ext cx="102" cy="30"/>
                </a:xfrm>
                <a:prstGeom prst="ellipse">
                  <a:avLst/>
                </a:prstGeom>
                <a:solidFill>
                  <a:srgbClr val="C97AD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686" name="Oval 775"/>
                <p:cNvSpPr>
                  <a:spLocks noChangeArrowheads="1"/>
                </p:cNvSpPr>
                <p:nvPr/>
              </p:nvSpPr>
              <p:spPr bwMode="auto">
                <a:xfrm>
                  <a:off x="1590" y="2668"/>
                  <a:ext cx="92" cy="26"/>
                </a:xfrm>
                <a:prstGeom prst="ellipse">
                  <a:avLst/>
                </a:prstGeom>
                <a:solidFill>
                  <a:srgbClr val="CA7AD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687" name="Oval 776"/>
                <p:cNvSpPr>
                  <a:spLocks noChangeArrowheads="1"/>
                </p:cNvSpPr>
                <p:nvPr/>
              </p:nvSpPr>
              <p:spPr bwMode="auto">
                <a:xfrm>
                  <a:off x="1596" y="2670"/>
                  <a:ext cx="80" cy="22"/>
                </a:xfrm>
                <a:prstGeom prst="ellipse">
                  <a:avLst/>
                </a:prstGeom>
                <a:solidFill>
                  <a:srgbClr val="CA7AD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688" name="Oval 777"/>
                <p:cNvSpPr>
                  <a:spLocks noChangeArrowheads="1"/>
                </p:cNvSpPr>
                <p:nvPr/>
              </p:nvSpPr>
              <p:spPr bwMode="auto">
                <a:xfrm>
                  <a:off x="1602" y="2671"/>
                  <a:ext cx="68" cy="20"/>
                </a:xfrm>
                <a:prstGeom prst="ellipse">
                  <a:avLst/>
                </a:prstGeom>
                <a:solidFill>
                  <a:srgbClr val="CB7AE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689" name="Oval 778"/>
                <p:cNvSpPr>
                  <a:spLocks noChangeArrowheads="1"/>
                </p:cNvSpPr>
                <p:nvPr/>
              </p:nvSpPr>
              <p:spPr bwMode="auto">
                <a:xfrm>
                  <a:off x="1608" y="2673"/>
                  <a:ext cx="56" cy="16"/>
                </a:xfrm>
                <a:prstGeom prst="ellipse">
                  <a:avLst/>
                </a:prstGeom>
                <a:solidFill>
                  <a:srgbClr val="CC7AE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690" name="Oval 779"/>
                <p:cNvSpPr>
                  <a:spLocks noChangeArrowheads="1"/>
                </p:cNvSpPr>
                <p:nvPr/>
              </p:nvSpPr>
              <p:spPr bwMode="auto">
                <a:xfrm>
                  <a:off x="1613" y="2675"/>
                  <a:ext cx="46" cy="12"/>
                </a:xfrm>
                <a:prstGeom prst="ellipse">
                  <a:avLst/>
                </a:prstGeom>
                <a:solidFill>
                  <a:srgbClr val="CC7AE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691" name="Oval 780"/>
                <p:cNvSpPr>
                  <a:spLocks noChangeArrowheads="1"/>
                </p:cNvSpPr>
                <p:nvPr/>
              </p:nvSpPr>
              <p:spPr bwMode="auto">
                <a:xfrm>
                  <a:off x="1619" y="2676"/>
                  <a:ext cx="34" cy="10"/>
                </a:xfrm>
                <a:prstGeom prst="ellipse">
                  <a:avLst/>
                </a:prstGeom>
                <a:solidFill>
                  <a:srgbClr val="CD7AE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692" name="Oval 781"/>
                <p:cNvSpPr>
                  <a:spLocks noChangeArrowheads="1"/>
                </p:cNvSpPr>
                <p:nvPr/>
              </p:nvSpPr>
              <p:spPr bwMode="auto">
                <a:xfrm>
                  <a:off x="1625" y="2678"/>
                  <a:ext cx="22" cy="6"/>
                </a:xfrm>
                <a:prstGeom prst="ellipse">
                  <a:avLst/>
                </a:prstGeom>
                <a:solidFill>
                  <a:srgbClr val="CD7AE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693" name="Oval 782"/>
                <p:cNvSpPr>
                  <a:spLocks noChangeArrowheads="1"/>
                </p:cNvSpPr>
                <p:nvPr/>
              </p:nvSpPr>
              <p:spPr bwMode="auto">
                <a:xfrm>
                  <a:off x="1631" y="2680"/>
                  <a:ext cx="10" cy="2"/>
                </a:xfrm>
                <a:prstGeom prst="ellipse">
                  <a:avLst/>
                </a:prstGeom>
                <a:solidFill>
                  <a:srgbClr val="CD7AE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3638" name="Oval 784"/>
              <p:cNvSpPr>
                <a:spLocks noChangeArrowheads="1"/>
              </p:cNvSpPr>
              <p:nvPr/>
            </p:nvSpPr>
            <p:spPr bwMode="auto">
              <a:xfrm>
                <a:off x="2108200" y="4108451"/>
                <a:ext cx="976313" cy="290513"/>
              </a:xfrm>
              <a:prstGeom prst="ellipse">
                <a:avLst/>
              </a:prstGeom>
              <a:noFill/>
              <a:ln w="6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39" name="Rectangle 785"/>
              <p:cNvSpPr>
                <a:spLocks noChangeArrowheads="1"/>
              </p:cNvSpPr>
              <p:nvPr/>
            </p:nvSpPr>
            <p:spPr bwMode="auto">
              <a:xfrm>
                <a:off x="2287588" y="4162426"/>
                <a:ext cx="69850" cy="152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000" b="1">
                    <a:solidFill>
                      <a:srgbClr val="000000"/>
                    </a:solidFill>
                    <a:latin typeface="Symbol" pitchFamily="18" charset="2"/>
                  </a:rPr>
                  <a:t>b</a:t>
                </a:r>
                <a:endParaRPr lang="en-US" sz="1800"/>
              </a:p>
            </p:txBody>
          </p:sp>
          <p:sp>
            <p:nvSpPr>
              <p:cNvPr id="13640" name="Rectangle 786"/>
              <p:cNvSpPr>
                <a:spLocks noChangeArrowheads="1"/>
              </p:cNvSpPr>
              <p:nvPr/>
            </p:nvSpPr>
            <p:spPr bwMode="auto">
              <a:xfrm>
                <a:off x="2357438" y="4171951"/>
                <a:ext cx="485775" cy="152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000" b="1">
                    <a:solidFill>
                      <a:srgbClr val="000000"/>
                    </a:solidFill>
                  </a:rPr>
                  <a:t>-catenin</a:t>
                </a:r>
                <a:endParaRPr lang="en-US" sz="1800"/>
              </a:p>
            </p:txBody>
          </p:sp>
        </p:grpSp>
        <p:grpSp>
          <p:nvGrpSpPr>
            <p:cNvPr id="13" name="Group 1808"/>
            <p:cNvGrpSpPr>
              <a:grpSpLocks/>
            </p:cNvGrpSpPr>
            <p:nvPr/>
          </p:nvGrpSpPr>
          <p:grpSpPr bwMode="auto">
            <a:xfrm>
              <a:off x="4624388" y="3144838"/>
              <a:ext cx="188912" cy="360362"/>
              <a:chOff x="2671763" y="3689351"/>
              <a:chExt cx="188913" cy="360362"/>
            </a:xfrm>
          </p:grpSpPr>
          <p:sp>
            <p:nvSpPr>
              <p:cNvPr id="13630" name="Line 794"/>
              <p:cNvSpPr>
                <a:spLocks noChangeShapeType="1"/>
              </p:cNvSpPr>
              <p:nvPr/>
            </p:nvSpPr>
            <p:spPr bwMode="auto">
              <a:xfrm flipH="1" flipV="1">
                <a:off x="2843213" y="3689351"/>
                <a:ext cx="17463" cy="9525"/>
              </a:xfrm>
              <a:prstGeom prst="line">
                <a:avLst/>
              </a:prstGeom>
              <a:noFill/>
              <a:ln w="16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31" name="Line 795"/>
              <p:cNvSpPr>
                <a:spLocks noChangeShapeType="1"/>
              </p:cNvSpPr>
              <p:nvPr/>
            </p:nvSpPr>
            <p:spPr bwMode="auto">
              <a:xfrm flipH="1">
                <a:off x="2719388" y="3689351"/>
                <a:ext cx="123825" cy="246063"/>
              </a:xfrm>
              <a:prstGeom prst="line">
                <a:avLst/>
              </a:prstGeom>
              <a:noFill/>
              <a:ln w="16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32" name="Line 796"/>
              <p:cNvSpPr>
                <a:spLocks noChangeShapeType="1"/>
              </p:cNvSpPr>
              <p:nvPr/>
            </p:nvSpPr>
            <p:spPr bwMode="auto">
              <a:xfrm>
                <a:off x="2719388" y="3935413"/>
                <a:ext cx="17463" cy="9525"/>
              </a:xfrm>
              <a:prstGeom prst="line">
                <a:avLst/>
              </a:prstGeom>
              <a:noFill/>
              <a:ln w="16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33" name="Line 797"/>
              <p:cNvSpPr>
                <a:spLocks noChangeShapeType="1"/>
              </p:cNvSpPr>
              <p:nvPr/>
            </p:nvSpPr>
            <p:spPr bwMode="auto">
              <a:xfrm flipV="1">
                <a:off x="2736850" y="3698876"/>
                <a:ext cx="123825" cy="246063"/>
              </a:xfrm>
              <a:prstGeom prst="line">
                <a:avLst/>
              </a:prstGeom>
              <a:noFill/>
              <a:ln w="16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34" name="Line 798"/>
              <p:cNvSpPr>
                <a:spLocks noChangeShapeType="1"/>
              </p:cNvSpPr>
              <p:nvPr/>
            </p:nvSpPr>
            <p:spPr bwMode="auto">
              <a:xfrm flipH="1">
                <a:off x="2671763" y="3910013"/>
                <a:ext cx="1588" cy="139700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35" name="Line 799"/>
              <p:cNvSpPr>
                <a:spLocks noChangeShapeType="1"/>
              </p:cNvSpPr>
              <p:nvPr/>
            </p:nvSpPr>
            <p:spPr bwMode="auto">
              <a:xfrm flipV="1">
                <a:off x="2671763" y="3967163"/>
                <a:ext cx="111125" cy="82550"/>
              </a:xfrm>
              <a:prstGeom prst="line">
                <a:avLst/>
              </a:prstGeom>
              <a:noFill/>
              <a:ln w="16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36" name="Line 800"/>
              <p:cNvSpPr>
                <a:spLocks noChangeShapeType="1"/>
              </p:cNvSpPr>
              <p:nvPr/>
            </p:nvSpPr>
            <p:spPr bwMode="auto">
              <a:xfrm flipH="1" flipV="1">
                <a:off x="2673350" y="3910013"/>
                <a:ext cx="109538" cy="57150"/>
              </a:xfrm>
              <a:prstGeom prst="line">
                <a:avLst/>
              </a:prstGeom>
              <a:noFill/>
              <a:ln w="16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3521" name="Line 801"/>
            <p:cNvSpPr>
              <a:spLocks noChangeShapeType="1"/>
            </p:cNvSpPr>
            <p:nvPr/>
          </p:nvSpPr>
          <p:spPr bwMode="auto">
            <a:xfrm>
              <a:off x="3409950" y="5451475"/>
              <a:ext cx="1588" cy="19050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522" name="Line 802"/>
            <p:cNvSpPr>
              <a:spLocks noChangeShapeType="1"/>
            </p:cNvSpPr>
            <p:nvPr/>
          </p:nvSpPr>
          <p:spPr bwMode="auto">
            <a:xfrm>
              <a:off x="3409950" y="5470525"/>
              <a:ext cx="1874838" cy="1588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523" name="Line 803"/>
            <p:cNvSpPr>
              <a:spLocks noChangeShapeType="1"/>
            </p:cNvSpPr>
            <p:nvPr/>
          </p:nvSpPr>
          <p:spPr bwMode="auto">
            <a:xfrm flipV="1">
              <a:off x="5284788" y="5451475"/>
              <a:ext cx="1587" cy="19050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524" name="Line 804"/>
            <p:cNvSpPr>
              <a:spLocks noChangeShapeType="1"/>
            </p:cNvSpPr>
            <p:nvPr/>
          </p:nvSpPr>
          <p:spPr bwMode="auto">
            <a:xfrm flipH="1">
              <a:off x="3409950" y="5451475"/>
              <a:ext cx="1874838" cy="1588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525" name="Line 805"/>
            <p:cNvSpPr>
              <a:spLocks noChangeShapeType="1"/>
            </p:cNvSpPr>
            <p:nvPr/>
          </p:nvSpPr>
          <p:spPr bwMode="auto">
            <a:xfrm>
              <a:off x="4475163" y="5461000"/>
              <a:ext cx="19050" cy="1588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526" name="Line 806"/>
            <p:cNvSpPr>
              <a:spLocks noChangeShapeType="1"/>
            </p:cNvSpPr>
            <p:nvPr/>
          </p:nvSpPr>
          <p:spPr bwMode="auto">
            <a:xfrm flipV="1">
              <a:off x="4494213" y="5283200"/>
              <a:ext cx="1587" cy="177800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527" name="Line 807"/>
            <p:cNvSpPr>
              <a:spLocks noChangeShapeType="1"/>
            </p:cNvSpPr>
            <p:nvPr/>
          </p:nvSpPr>
          <p:spPr bwMode="auto">
            <a:xfrm>
              <a:off x="4494213" y="5283200"/>
              <a:ext cx="696912" cy="1588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528" name="Line 808"/>
            <p:cNvSpPr>
              <a:spLocks noChangeShapeType="1"/>
            </p:cNvSpPr>
            <p:nvPr/>
          </p:nvSpPr>
          <p:spPr bwMode="auto">
            <a:xfrm flipV="1">
              <a:off x="5191125" y="5264150"/>
              <a:ext cx="1588" cy="19050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529" name="Line 809"/>
            <p:cNvSpPr>
              <a:spLocks noChangeShapeType="1"/>
            </p:cNvSpPr>
            <p:nvPr/>
          </p:nvSpPr>
          <p:spPr bwMode="auto">
            <a:xfrm flipH="1">
              <a:off x="4470400" y="5251450"/>
              <a:ext cx="715963" cy="0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530" name="Line 810"/>
            <p:cNvSpPr>
              <a:spLocks noChangeShapeType="1"/>
            </p:cNvSpPr>
            <p:nvPr/>
          </p:nvSpPr>
          <p:spPr bwMode="auto">
            <a:xfrm>
              <a:off x="4484688" y="5264150"/>
              <a:ext cx="1587" cy="1588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531" name="Line 811"/>
            <p:cNvSpPr>
              <a:spLocks noChangeShapeType="1"/>
            </p:cNvSpPr>
            <p:nvPr/>
          </p:nvSpPr>
          <p:spPr bwMode="auto">
            <a:xfrm flipH="1">
              <a:off x="4481513" y="5264150"/>
              <a:ext cx="3175" cy="1588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532" name="Line 812"/>
            <p:cNvSpPr>
              <a:spLocks noChangeShapeType="1"/>
            </p:cNvSpPr>
            <p:nvPr/>
          </p:nvSpPr>
          <p:spPr bwMode="auto">
            <a:xfrm flipH="1">
              <a:off x="4478338" y="5265738"/>
              <a:ext cx="3175" cy="1587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533" name="Line 813"/>
            <p:cNvSpPr>
              <a:spLocks noChangeShapeType="1"/>
            </p:cNvSpPr>
            <p:nvPr/>
          </p:nvSpPr>
          <p:spPr bwMode="auto">
            <a:xfrm flipH="1">
              <a:off x="4476750" y="5267325"/>
              <a:ext cx="1588" cy="3175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534" name="Line 814"/>
            <p:cNvSpPr>
              <a:spLocks noChangeShapeType="1"/>
            </p:cNvSpPr>
            <p:nvPr/>
          </p:nvSpPr>
          <p:spPr bwMode="auto">
            <a:xfrm flipH="1">
              <a:off x="4475163" y="5270500"/>
              <a:ext cx="1587" cy="3175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535" name="Line 815"/>
            <p:cNvSpPr>
              <a:spLocks noChangeShapeType="1"/>
            </p:cNvSpPr>
            <p:nvPr/>
          </p:nvSpPr>
          <p:spPr bwMode="auto">
            <a:xfrm>
              <a:off x="4475163" y="5273675"/>
              <a:ext cx="1587" cy="1588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536" name="Line 816"/>
            <p:cNvSpPr>
              <a:spLocks noChangeShapeType="1"/>
            </p:cNvSpPr>
            <p:nvPr/>
          </p:nvSpPr>
          <p:spPr bwMode="auto">
            <a:xfrm>
              <a:off x="4475163" y="5273675"/>
              <a:ext cx="1587" cy="187325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537" name="Line 817"/>
            <p:cNvSpPr>
              <a:spLocks noChangeShapeType="1"/>
            </p:cNvSpPr>
            <p:nvPr/>
          </p:nvSpPr>
          <p:spPr bwMode="auto">
            <a:xfrm flipV="1">
              <a:off x="5189538" y="5275263"/>
              <a:ext cx="123825" cy="61912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538" name="Line 818"/>
            <p:cNvSpPr>
              <a:spLocks noChangeShapeType="1"/>
            </p:cNvSpPr>
            <p:nvPr/>
          </p:nvSpPr>
          <p:spPr bwMode="auto">
            <a:xfrm flipH="1" flipV="1">
              <a:off x="5189538" y="5211763"/>
              <a:ext cx="123825" cy="63500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539" name="Line 819"/>
            <p:cNvSpPr>
              <a:spLocks noChangeShapeType="1"/>
            </p:cNvSpPr>
            <p:nvPr/>
          </p:nvSpPr>
          <p:spPr bwMode="auto">
            <a:xfrm>
              <a:off x="5189538" y="5211763"/>
              <a:ext cx="1587" cy="12541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4" name="Group 873"/>
            <p:cNvGrpSpPr>
              <a:grpSpLocks/>
            </p:cNvGrpSpPr>
            <p:nvPr/>
          </p:nvGrpSpPr>
          <p:grpSpPr bwMode="auto">
            <a:xfrm>
              <a:off x="3344863" y="5192713"/>
              <a:ext cx="963612" cy="280987"/>
              <a:chOff x="877" y="3479"/>
              <a:chExt cx="607" cy="177"/>
            </a:xfrm>
          </p:grpSpPr>
          <p:sp>
            <p:nvSpPr>
              <p:cNvPr id="13577" name="Oval 820"/>
              <p:cNvSpPr>
                <a:spLocks noChangeArrowheads="1"/>
              </p:cNvSpPr>
              <p:nvPr/>
            </p:nvSpPr>
            <p:spPr bwMode="auto">
              <a:xfrm>
                <a:off x="877" y="3479"/>
                <a:ext cx="607" cy="177"/>
              </a:xfrm>
              <a:prstGeom prst="ellipse">
                <a:avLst/>
              </a:prstGeom>
              <a:solidFill>
                <a:srgbClr val="8080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78" name="Oval 821"/>
              <p:cNvSpPr>
                <a:spLocks noChangeArrowheads="1"/>
              </p:cNvSpPr>
              <p:nvPr/>
            </p:nvSpPr>
            <p:spPr bwMode="auto">
              <a:xfrm>
                <a:off x="882" y="3480"/>
                <a:ext cx="596" cy="174"/>
              </a:xfrm>
              <a:prstGeom prst="ellipse">
                <a:avLst/>
              </a:prstGeom>
              <a:solidFill>
                <a:srgbClr val="807F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79" name="Oval 822"/>
              <p:cNvSpPr>
                <a:spLocks noChangeArrowheads="1"/>
              </p:cNvSpPr>
              <p:nvPr/>
            </p:nvSpPr>
            <p:spPr bwMode="auto">
              <a:xfrm>
                <a:off x="888" y="3482"/>
                <a:ext cx="584" cy="170"/>
              </a:xfrm>
              <a:prstGeom prst="ellipse">
                <a:avLst/>
              </a:prstGeom>
              <a:solidFill>
                <a:srgbClr val="807F8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80" name="Oval 823"/>
              <p:cNvSpPr>
                <a:spLocks noChangeArrowheads="1"/>
              </p:cNvSpPr>
              <p:nvPr/>
            </p:nvSpPr>
            <p:spPr bwMode="auto">
              <a:xfrm>
                <a:off x="894" y="3484"/>
                <a:ext cx="572" cy="166"/>
              </a:xfrm>
              <a:prstGeom prst="ellipse">
                <a:avLst/>
              </a:prstGeom>
              <a:solidFill>
                <a:srgbClr val="817F8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81" name="Oval 824"/>
              <p:cNvSpPr>
                <a:spLocks noChangeArrowheads="1"/>
              </p:cNvSpPr>
              <p:nvPr/>
            </p:nvSpPr>
            <p:spPr bwMode="auto">
              <a:xfrm>
                <a:off x="900" y="3485"/>
                <a:ext cx="560" cy="164"/>
              </a:xfrm>
              <a:prstGeom prst="ellipse">
                <a:avLst/>
              </a:prstGeom>
              <a:solidFill>
                <a:srgbClr val="827F8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82" name="Oval 825"/>
              <p:cNvSpPr>
                <a:spLocks noChangeArrowheads="1"/>
              </p:cNvSpPr>
              <p:nvPr/>
            </p:nvSpPr>
            <p:spPr bwMode="auto">
              <a:xfrm>
                <a:off x="905" y="3487"/>
                <a:ext cx="550" cy="160"/>
              </a:xfrm>
              <a:prstGeom prst="ellipse">
                <a:avLst/>
              </a:prstGeom>
              <a:solidFill>
                <a:srgbClr val="837F8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83" name="Oval 826"/>
              <p:cNvSpPr>
                <a:spLocks noChangeArrowheads="1"/>
              </p:cNvSpPr>
              <p:nvPr/>
            </p:nvSpPr>
            <p:spPr bwMode="auto">
              <a:xfrm>
                <a:off x="911" y="3489"/>
                <a:ext cx="538" cy="156"/>
              </a:xfrm>
              <a:prstGeom prst="ellipse">
                <a:avLst/>
              </a:prstGeom>
              <a:solidFill>
                <a:srgbClr val="837F8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84" name="Oval 827"/>
              <p:cNvSpPr>
                <a:spLocks noChangeArrowheads="1"/>
              </p:cNvSpPr>
              <p:nvPr/>
            </p:nvSpPr>
            <p:spPr bwMode="auto">
              <a:xfrm>
                <a:off x="917" y="3490"/>
                <a:ext cx="526" cy="154"/>
              </a:xfrm>
              <a:prstGeom prst="ellipse">
                <a:avLst/>
              </a:prstGeom>
              <a:solidFill>
                <a:srgbClr val="847F8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85" name="Oval 828"/>
              <p:cNvSpPr>
                <a:spLocks noChangeArrowheads="1"/>
              </p:cNvSpPr>
              <p:nvPr/>
            </p:nvSpPr>
            <p:spPr bwMode="auto">
              <a:xfrm>
                <a:off x="923" y="3492"/>
                <a:ext cx="514" cy="150"/>
              </a:xfrm>
              <a:prstGeom prst="ellipse">
                <a:avLst/>
              </a:prstGeom>
              <a:solidFill>
                <a:srgbClr val="857F8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86" name="Oval 829"/>
              <p:cNvSpPr>
                <a:spLocks noChangeArrowheads="1"/>
              </p:cNvSpPr>
              <p:nvPr/>
            </p:nvSpPr>
            <p:spPr bwMode="auto">
              <a:xfrm>
                <a:off x="928" y="3494"/>
                <a:ext cx="504" cy="146"/>
              </a:xfrm>
              <a:prstGeom prst="ellipse">
                <a:avLst/>
              </a:prstGeom>
              <a:solidFill>
                <a:srgbClr val="877F8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87" name="Oval 830"/>
              <p:cNvSpPr>
                <a:spLocks noChangeArrowheads="1"/>
              </p:cNvSpPr>
              <p:nvPr/>
            </p:nvSpPr>
            <p:spPr bwMode="auto">
              <a:xfrm>
                <a:off x="934" y="3495"/>
                <a:ext cx="492" cy="144"/>
              </a:xfrm>
              <a:prstGeom prst="ellipse">
                <a:avLst/>
              </a:prstGeom>
              <a:solidFill>
                <a:srgbClr val="887F8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88" name="Oval 831"/>
              <p:cNvSpPr>
                <a:spLocks noChangeArrowheads="1"/>
              </p:cNvSpPr>
              <p:nvPr/>
            </p:nvSpPr>
            <p:spPr bwMode="auto">
              <a:xfrm>
                <a:off x="940" y="3497"/>
                <a:ext cx="480" cy="140"/>
              </a:xfrm>
              <a:prstGeom prst="ellipse">
                <a:avLst/>
              </a:prstGeom>
              <a:solidFill>
                <a:srgbClr val="8A7F8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89" name="Oval 832"/>
              <p:cNvSpPr>
                <a:spLocks noChangeArrowheads="1"/>
              </p:cNvSpPr>
              <p:nvPr/>
            </p:nvSpPr>
            <p:spPr bwMode="auto">
              <a:xfrm>
                <a:off x="946" y="3499"/>
                <a:ext cx="468" cy="136"/>
              </a:xfrm>
              <a:prstGeom prst="ellipse">
                <a:avLst/>
              </a:prstGeom>
              <a:solidFill>
                <a:srgbClr val="8B7F8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90" name="Oval 833"/>
              <p:cNvSpPr>
                <a:spLocks noChangeArrowheads="1"/>
              </p:cNvSpPr>
              <p:nvPr/>
            </p:nvSpPr>
            <p:spPr bwMode="auto">
              <a:xfrm>
                <a:off x="951" y="3501"/>
                <a:ext cx="457" cy="133"/>
              </a:xfrm>
              <a:prstGeom prst="ellipse">
                <a:avLst/>
              </a:prstGeom>
              <a:solidFill>
                <a:srgbClr val="8D7F9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91" name="Oval 834"/>
              <p:cNvSpPr>
                <a:spLocks noChangeArrowheads="1"/>
              </p:cNvSpPr>
              <p:nvPr/>
            </p:nvSpPr>
            <p:spPr bwMode="auto">
              <a:xfrm>
                <a:off x="957" y="3502"/>
                <a:ext cx="447" cy="131"/>
              </a:xfrm>
              <a:prstGeom prst="ellipse">
                <a:avLst/>
              </a:prstGeom>
              <a:solidFill>
                <a:srgbClr val="8E7F9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92" name="Oval 835"/>
              <p:cNvSpPr>
                <a:spLocks noChangeArrowheads="1"/>
              </p:cNvSpPr>
              <p:nvPr/>
            </p:nvSpPr>
            <p:spPr bwMode="auto">
              <a:xfrm>
                <a:off x="963" y="3504"/>
                <a:ext cx="435" cy="127"/>
              </a:xfrm>
              <a:prstGeom prst="ellipse">
                <a:avLst/>
              </a:prstGeom>
              <a:solidFill>
                <a:srgbClr val="907E9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93" name="Oval 836"/>
              <p:cNvSpPr>
                <a:spLocks noChangeArrowheads="1"/>
              </p:cNvSpPr>
              <p:nvPr/>
            </p:nvSpPr>
            <p:spPr bwMode="auto">
              <a:xfrm>
                <a:off x="969" y="3506"/>
                <a:ext cx="423" cy="123"/>
              </a:xfrm>
              <a:prstGeom prst="ellipse">
                <a:avLst/>
              </a:prstGeom>
              <a:solidFill>
                <a:srgbClr val="927E9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94" name="Oval 837"/>
              <p:cNvSpPr>
                <a:spLocks noChangeArrowheads="1"/>
              </p:cNvSpPr>
              <p:nvPr/>
            </p:nvSpPr>
            <p:spPr bwMode="auto">
              <a:xfrm>
                <a:off x="974" y="3507"/>
                <a:ext cx="412" cy="121"/>
              </a:xfrm>
              <a:prstGeom prst="ellipse">
                <a:avLst/>
              </a:prstGeom>
              <a:solidFill>
                <a:srgbClr val="957E9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95" name="Oval 838"/>
              <p:cNvSpPr>
                <a:spLocks noChangeArrowheads="1"/>
              </p:cNvSpPr>
              <p:nvPr/>
            </p:nvSpPr>
            <p:spPr bwMode="auto">
              <a:xfrm>
                <a:off x="980" y="3509"/>
                <a:ext cx="401" cy="117"/>
              </a:xfrm>
              <a:prstGeom prst="ellipse">
                <a:avLst/>
              </a:prstGeom>
              <a:solidFill>
                <a:srgbClr val="967E9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96" name="Oval 839"/>
              <p:cNvSpPr>
                <a:spLocks noChangeArrowheads="1"/>
              </p:cNvSpPr>
              <p:nvPr/>
            </p:nvSpPr>
            <p:spPr bwMode="auto">
              <a:xfrm>
                <a:off x="986" y="3511"/>
                <a:ext cx="389" cy="113"/>
              </a:xfrm>
              <a:prstGeom prst="ellipse">
                <a:avLst/>
              </a:prstGeom>
              <a:solidFill>
                <a:srgbClr val="997E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97" name="Oval 840"/>
              <p:cNvSpPr>
                <a:spLocks noChangeArrowheads="1"/>
              </p:cNvSpPr>
              <p:nvPr/>
            </p:nvSpPr>
            <p:spPr bwMode="auto">
              <a:xfrm>
                <a:off x="992" y="3512"/>
                <a:ext cx="377" cy="111"/>
              </a:xfrm>
              <a:prstGeom prst="ellipse">
                <a:avLst/>
              </a:prstGeom>
              <a:solidFill>
                <a:srgbClr val="9B7EA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98" name="Oval 841"/>
              <p:cNvSpPr>
                <a:spLocks noChangeArrowheads="1"/>
              </p:cNvSpPr>
              <p:nvPr/>
            </p:nvSpPr>
            <p:spPr bwMode="auto">
              <a:xfrm>
                <a:off x="997" y="3514"/>
                <a:ext cx="366" cy="107"/>
              </a:xfrm>
              <a:prstGeom prst="ellipse">
                <a:avLst/>
              </a:prstGeom>
              <a:solidFill>
                <a:srgbClr val="9E7EA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99" name="Oval 842"/>
              <p:cNvSpPr>
                <a:spLocks noChangeArrowheads="1"/>
              </p:cNvSpPr>
              <p:nvPr/>
            </p:nvSpPr>
            <p:spPr bwMode="auto">
              <a:xfrm>
                <a:off x="1003" y="3516"/>
                <a:ext cx="354" cy="103"/>
              </a:xfrm>
              <a:prstGeom prst="ellipse">
                <a:avLst/>
              </a:prstGeom>
              <a:solidFill>
                <a:srgbClr val="A07DA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00" name="Oval 843"/>
              <p:cNvSpPr>
                <a:spLocks noChangeArrowheads="1"/>
              </p:cNvSpPr>
              <p:nvPr/>
            </p:nvSpPr>
            <p:spPr bwMode="auto">
              <a:xfrm>
                <a:off x="1009" y="3518"/>
                <a:ext cx="343" cy="99"/>
              </a:xfrm>
              <a:prstGeom prst="ellipse">
                <a:avLst/>
              </a:prstGeom>
              <a:solidFill>
                <a:srgbClr val="A37DA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01" name="Oval 844"/>
              <p:cNvSpPr>
                <a:spLocks noChangeArrowheads="1"/>
              </p:cNvSpPr>
              <p:nvPr/>
            </p:nvSpPr>
            <p:spPr bwMode="auto">
              <a:xfrm>
                <a:off x="1015" y="3519"/>
                <a:ext cx="331" cy="97"/>
              </a:xfrm>
              <a:prstGeom prst="ellipse">
                <a:avLst/>
              </a:prstGeom>
              <a:solidFill>
                <a:srgbClr val="A57DB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02" name="Oval 845"/>
              <p:cNvSpPr>
                <a:spLocks noChangeArrowheads="1"/>
              </p:cNvSpPr>
              <p:nvPr/>
            </p:nvSpPr>
            <p:spPr bwMode="auto">
              <a:xfrm>
                <a:off x="1020" y="3521"/>
                <a:ext cx="320" cy="93"/>
              </a:xfrm>
              <a:prstGeom prst="ellipse">
                <a:avLst/>
              </a:prstGeom>
              <a:solidFill>
                <a:srgbClr val="A77DB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03" name="Oval 846"/>
              <p:cNvSpPr>
                <a:spLocks noChangeArrowheads="1"/>
              </p:cNvSpPr>
              <p:nvPr/>
            </p:nvSpPr>
            <p:spPr bwMode="auto">
              <a:xfrm>
                <a:off x="1026" y="3523"/>
                <a:ext cx="308" cy="89"/>
              </a:xfrm>
              <a:prstGeom prst="ellipse">
                <a:avLst/>
              </a:prstGeom>
              <a:solidFill>
                <a:srgbClr val="AA7DB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04" name="Oval 847"/>
              <p:cNvSpPr>
                <a:spLocks noChangeArrowheads="1"/>
              </p:cNvSpPr>
              <p:nvPr/>
            </p:nvSpPr>
            <p:spPr bwMode="auto">
              <a:xfrm>
                <a:off x="1032" y="3524"/>
                <a:ext cx="297" cy="87"/>
              </a:xfrm>
              <a:prstGeom prst="ellipse">
                <a:avLst/>
              </a:prstGeom>
              <a:solidFill>
                <a:srgbClr val="AC7CB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05" name="Oval 848"/>
              <p:cNvSpPr>
                <a:spLocks noChangeArrowheads="1"/>
              </p:cNvSpPr>
              <p:nvPr/>
            </p:nvSpPr>
            <p:spPr bwMode="auto">
              <a:xfrm>
                <a:off x="1038" y="3526"/>
                <a:ext cx="285" cy="83"/>
              </a:xfrm>
              <a:prstGeom prst="ellipse">
                <a:avLst/>
              </a:prstGeom>
              <a:solidFill>
                <a:srgbClr val="AF7CB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06" name="Oval 849"/>
              <p:cNvSpPr>
                <a:spLocks noChangeArrowheads="1"/>
              </p:cNvSpPr>
              <p:nvPr/>
            </p:nvSpPr>
            <p:spPr bwMode="auto">
              <a:xfrm>
                <a:off x="1043" y="3528"/>
                <a:ext cx="274" cy="79"/>
              </a:xfrm>
              <a:prstGeom prst="ellipse">
                <a:avLst/>
              </a:prstGeom>
              <a:solidFill>
                <a:srgbClr val="B17CB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07" name="Oval 850"/>
              <p:cNvSpPr>
                <a:spLocks noChangeArrowheads="1"/>
              </p:cNvSpPr>
              <p:nvPr/>
            </p:nvSpPr>
            <p:spPr bwMode="auto">
              <a:xfrm>
                <a:off x="1049" y="3529"/>
                <a:ext cx="262" cy="77"/>
              </a:xfrm>
              <a:prstGeom prst="ellipse">
                <a:avLst/>
              </a:prstGeom>
              <a:solidFill>
                <a:srgbClr val="B37CC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08" name="Oval 851"/>
              <p:cNvSpPr>
                <a:spLocks noChangeArrowheads="1"/>
              </p:cNvSpPr>
              <p:nvPr/>
            </p:nvSpPr>
            <p:spPr bwMode="auto">
              <a:xfrm>
                <a:off x="1055" y="3531"/>
                <a:ext cx="251" cy="73"/>
              </a:xfrm>
              <a:prstGeom prst="ellipse">
                <a:avLst/>
              </a:prstGeom>
              <a:solidFill>
                <a:srgbClr val="B57CC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09" name="Oval 852"/>
              <p:cNvSpPr>
                <a:spLocks noChangeArrowheads="1"/>
              </p:cNvSpPr>
              <p:nvPr/>
            </p:nvSpPr>
            <p:spPr bwMode="auto">
              <a:xfrm>
                <a:off x="1061" y="3533"/>
                <a:ext cx="239" cy="69"/>
              </a:xfrm>
              <a:prstGeom prst="ellipse">
                <a:avLst/>
              </a:prstGeom>
              <a:solidFill>
                <a:srgbClr val="B77CC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10" name="Oval 853"/>
              <p:cNvSpPr>
                <a:spLocks noChangeArrowheads="1"/>
              </p:cNvSpPr>
              <p:nvPr/>
            </p:nvSpPr>
            <p:spPr bwMode="auto">
              <a:xfrm>
                <a:off x="1066" y="3535"/>
                <a:ext cx="228" cy="65"/>
              </a:xfrm>
              <a:prstGeom prst="ellipse">
                <a:avLst/>
              </a:prstGeom>
              <a:solidFill>
                <a:srgbClr val="B97B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11" name="Oval 854"/>
              <p:cNvSpPr>
                <a:spLocks noChangeArrowheads="1"/>
              </p:cNvSpPr>
              <p:nvPr/>
            </p:nvSpPr>
            <p:spPr bwMode="auto">
              <a:xfrm>
                <a:off x="1072" y="3536"/>
                <a:ext cx="216" cy="63"/>
              </a:xfrm>
              <a:prstGeom prst="ellipse">
                <a:avLst/>
              </a:prstGeom>
              <a:solidFill>
                <a:srgbClr val="BB7BC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12" name="Oval 855"/>
              <p:cNvSpPr>
                <a:spLocks noChangeArrowheads="1"/>
              </p:cNvSpPr>
              <p:nvPr/>
            </p:nvSpPr>
            <p:spPr bwMode="auto">
              <a:xfrm>
                <a:off x="1078" y="3538"/>
                <a:ext cx="204" cy="59"/>
              </a:xfrm>
              <a:prstGeom prst="ellipse">
                <a:avLst/>
              </a:prstGeom>
              <a:solidFill>
                <a:srgbClr val="BD7BC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13" name="Oval 856"/>
              <p:cNvSpPr>
                <a:spLocks noChangeArrowheads="1"/>
              </p:cNvSpPr>
              <p:nvPr/>
            </p:nvSpPr>
            <p:spPr bwMode="auto">
              <a:xfrm>
                <a:off x="1084" y="3540"/>
                <a:ext cx="193" cy="55"/>
              </a:xfrm>
              <a:prstGeom prst="ellipse">
                <a:avLst/>
              </a:prstGeom>
              <a:solidFill>
                <a:srgbClr val="BF7BD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14" name="Oval 857"/>
              <p:cNvSpPr>
                <a:spLocks noChangeArrowheads="1"/>
              </p:cNvSpPr>
              <p:nvPr/>
            </p:nvSpPr>
            <p:spPr bwMode="auto">
              <a:xfrm>
                <a:off x="1089" y="3541"/>
                <a:ext cx="183" cy="53"/>
              </a:xfrm>
              <a:prstGeom prst="ellipse">
                <a:avLst/>
              </a:prstGeom>
              <a:solidFill>
                <a:srgbClr val="C07BD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15" name="Oval 858"/>
              <p:cNvSpPr>
                <a:spLocks noChangeArrowheads="1"/>
              </p:cNvSpPr>
              <p:nvPr/>
            </p:nvSpPr>
            <p:spPr bwMode="auto">
              <a:xfrm>
                <a:off x="1095" y="3543"/>
                <a:ext cx="171" cy="49"/>
              </a:xfrm>
              <a:prstGeom prst="ellipse">
                <a:avLst/>
              </a:prstGeom>
              <a:solidFill>
                <a:srgbClr val="C27BD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16" name="Oval 859"/>
              <p:cNvSpPr>
                <a:spLocks noChangeArrowheads="1"/>
              </p:cNvSpPr>
              <p:nvPr/>
            </p:nvSpPr>
            <p:spPr bwMode="auto">
              <a:xfrm>
                <a:off x="1101" y="3545"/>
                <a:ext cx="159" cy="45"/>
              </a:xfrm>
              <a:prstGeom prst="ellipse">
                <a:avLst/>
              </a:prstGeom>
              <a:solidFill>
                <a:srgbClr val="C37AD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17" name="Oval 860"/>
              <p:cNvSpPr>
                <a:spLocks noChangeArrowheads="1"/>
              </p:cNvSpPr>
              <p:nvPr/>
            </p:nvSpPr>
            <p:spPr bwMode="auto">
              <a:xfrm>
                <a:off x="1107" y="3546"/>
                <a:ext cx="149" cy="44"/>
              </a:xfrm>
              <a:prstGeom prst="ellipse">
                <a:avLst/>
              </a:prstGeom>
              <a:solidFill>
                <a:srgbClr val="C57AD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18" name="Oval 861"/>
              <p:cNvSpPr>
                <a:spLocks noChangeArrowheads="1"/>
              </p:cNvSpPr>
              <p:nvPr/>
            </p:nvSpPr>
            <p:spPr bwMode="auto">
              <a:xfrm>
                <a:off x="1112" y="3548"/>
                <a:ext cx="138" cy="40"/>
              </a:xfrm>
              <a:prstGeom prst="ellipse">
                <a:avLst/>
              </a:prstGeom>
              <a:solidFill>
                <a:srgbClr val="C67AD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19" name="Oval 862"/>
              <p:cNvSpPr>
                <a:spLocks noChangeArrowheads="1"/>
              </p:cNvSpPr>
              <p:nvPr/>
            </p:nvSpPr>
            <p:spPr bwMode="auto">
              <a:xfrm>
                <a:off x="1118" y="3550"/>
                <a:ext cx="126" cy="36"/>
              </a:xfrm>
              <a:prstGeom prst="ellipse">
                <a:avLst/>
              </a:prstGeom>
              <a:solidFill>
                <a:srgbClr val="C77AD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20" name="Oval 863"/>
              <p:cNvSpPr>
                <a:spLocks noChangeArrowheads="1"/>
              </p:cNvSpPr>
              <p:nvPr/>
            </p:nvSpPr>
            <p:spPr bwMode="auto">
              <a:xfrm>
                <a:off x="1124" y="3552"/>
                <a:ext cx="114" cy="32"/>
              </a:xfrm>
              <a:prstGeom prst="ellipse">
                <a:avLst/>
              </a:prstGeom>
              <a:solidFill>
                <a:srgbClr val="C87AD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21" name="Oval 864"/>
              <p:cNvSpPr>
                <a:spLocks noChangeArrowheads="1"/>
              </p:cNvSpPr>
              <p:nvPr/>
            </p:nvSpPr>
            <p:spPr bwMode="auto">
              <a:xfrm>
                <a:off x="1130" y="3553"/>
                <a:ext cx="102" cy="30"/>
              </a:xfrm>
              <a:prstGeom prst="ellipse">
                <a:avLst/>
              </a:prstGeom>
              <a:solidFill>
                <a:srgbClr val="C97AD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22" name="Oval 865"/>
              <p:cNvSpPr>
                <a:spLocks noChangeArrowheads="1"/>
              </p:cNvSpPr>
              <p:nvPr/>
            </p:nvSpPr>
            <p:spPr bwMode="auto">
              <a:xfrm>
                <a:off x="1135" y="3555"/>
                <a:ext cx="92" cy="26"/>
              </a:xfrm>
              <a:prstGeom prst="ellipse">
                <a:avLst/>
              </a:prstGeom>
              <a:solidFill>
                <a:srgbClr val="CA7AD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23" name="Oval 866"/>
              <p:cNvSpPr>
                <a:spLocks noChangeArrowheads="1"/>
              </p:cNvSpPr>
              <p:nvPr/>
            </p:nvSpPr>
            <p:spPr bwMode="auto">
              <a:xfrm>
                <a:off x="1141" y="3557"/>
                <a:ext cx="80" cy="22"/>
              </a:xfrm>
              <a:prstGeom prst="ellipse">
                <a:avLst/>
              </a:prstGeom>
              <a:solidFill>
                <a:srgbClr val="CA7AD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24" name="Oval 867"/>
              <p:cNvSpPr>
                <a:spLocks noChangeArrowheads="1"/>
              </p:cNvSpPr>
              <p:nvPr/>
            </p:nvSpPr>
            <p:spPr bwMode="auto">
              <a:xfrm>
                <a:off x="1147" y="3558"/>
                <a:ext cx="68" cy="20"/>
              </a:xfrm>
              <a:prstGeom prst="ellipse">
                <a:avLst/>
              </a:prstGeom>
              <a:solidFill>
                <a:srgbClr val="CB7AE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25" name="Oval 868"/>
              <p:cNvSpPr>
                <a:spLocks noChangeArrowheads="1"/>
              </p:cNvSpPr>
              <p:nvPr/>
            </p:nvSpPr>
            <p:spPr bwMode="auto">
              <a:xfrm>
                <a:off x="1153" y="3560"/>
                <a:ext cx="56" cy="16"/>
              </a:xfrm>
              <a:prstGeom prst="ellipse">
                <a:avLst/>
              </a:prstGeom>
              <a:solidFill>
                <a:srgbClr val="CC7AE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26" name="Oval 869"/>
              <p:cNvSpPr>
                <a:spLocks noChangeArrowheads="1"/>
              </p:cNvSpPr>
              <p:nvPr/>
            </p:nvSpPr>
            <p:spPr bwMode="auto">
              <a:xfrm>
                <a:off x="1158" y="3562"/>
                <a:ext cx="46" cy="12"/>
              </a:xfrm>
              <a:prstGeom prst="ellipse">
                <a:avLst/>
              </a:prstGeom>
              <a:solidFill>
                <a:srgbClr val="CC7AE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27" name="Oval 870"/>
              <p:cNvSpPr>
                <a:spLocks noChangeArrowheads="1"/>
              </p:cNvSpPr>
              <p:nvPr/>
            </p:nvSpPr>
            <p:spPr bwMode="auto">
              <a:xfrm>
                <a:off x="1164" y="3563"/>
                <a:ext cx="34" cy="10"/>
              </a:xfrm>
              <a:prstGeom prst="ellipse">
                <a:avLst/>
              </a:prstGeom>
              <a:solidFill>
                <a:srgbClr val="CD7AE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28" name="Oval 871"/>
              <p:cNvSpPr>
                <a:spLocks noChangeArrowheads="1"/>
              </p:cNvSpPr>
              <p:nvPr/>
            </p:nvSpPr>
            <p:spPr bwMode="auto">
              <a:xfrm>
                <a:off x="1170" y="3565"/>
                <a:ext cx="22" cy="6"/>
              </a:xfrm>
              <a:prstGeom prst="ellipse">
                <a:avLst/>
              </a:prstGeom>
              <a:solidFill>
                <a:srgbClr val="CD7AE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29" name="Oval 872"/>
              <p:cNvSpPr>
                <a:spLocks noChangeArrowheads="1"/>
              </p:cNvSpPr>
              <p:nvPr/>
            </p:nvSpPr>
            <p:spPr bwMode="auto">
              <a:xfrm>
                <a:off x="1176" y="3567"/>
                <a:ext cx="10" cy="2"/>
              </a:xfrm>
              <a:prstGeom prst="ellipse">
                <a:avLst/>
              </a:prstGeom>
              <a:solidFill>
                <a:srgbClr val="CD7AE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3541" name="Oval 874"/>
            <p:cNvSpPr>
              <a:spLocks noChangeArrowheads="1"/>
            </p:cNvSpPr>
            <p:nvPr/>
          </p:nvSpPr>
          <p:spPr bwMode="auto">
            <a:xfrm>
              <a:off x="3338513" y="5186363"/>
              <a:ext cx="974725" cy="292100"/>
            </a:xfrm>
            <a:prstGeom prst="ellipse">
              <a:avLst/>
            </a:prstGeom>
            <a:noFill/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542" name="Rectangle 875"/>
            <p:cNvSpPr>
              <a:spLocks noChangeArrowheads="1"/>
            </p:cNvSpPr>
            <p:nvPr/>
          </p:nvSpPr>
          <p:spPr bwMode="auto">
            <a:xfrm>
              <a:off x="3517900" y="5240338"/>
              <a:ext cx="69850" cy="15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Symbol" pitchFamily="18" charset="2"/>
                </a:rPr>
                <a:t>b</a:t>
              </a:r>
              <a:endParaRPr lang="en-US" sz="1800"/>
            </a:p>
          </p:txBody>
        </p:sp>
        <p:sp>
          <p:nvSpPr>
            <p:cNvPr id="13543" name="Rectangle 876"/>
            <p:cNvSpPr>
              <a:spLocks noChangeArrowheads="1"/>
            </p:cNvSpPr>
            <p:nvPr/>
          </p:nvSpPr>
          <p:spPr bwMode="auto">
            <a:xfrm>
              <a:off x="3587750" y="5249863"/>
              <a:ext cx="485775" cy="15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</a:rPr>
                <a:t>-catenin</a:t>
              </a:r>
              <a:endParaRPr lang="en-US" sz="1800"/>
            </a:p>
          </p:txBody>
        </p:sp>
        <p:sp>
          <p:nvSpPr>
            <p:cNvPr id="13544" name="Oval 877"/>
            <p:cNvSpPr>
              <a:spLocks noChangeArrowheads="1"/>
            </p:cNvSpPr>
            <p:nvPr/>
          </p:nvSpPr>
          <p:spPr bwMode="auto">
            <a:xfrm>
              <a:off x="3227388" y="5222875"/>
              <a:ext cx="250825" cy="250825"/>
            </a:xfrm>
            <a:prstGeom prst="ellipse">
              <a:avLst/>
            </a:prstGeom>
            <a:solidFill>
              <a:srgbClr val="BBE0E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545" name="Oval 878"/>
            <p:cNvSpPr>
              <a:spLocks noChangeArrowheads="1"/>
            </p:cNvSpPr>
            <p:nvPr/>
          </p:nvSpPr>
          <p:spPr bwMode="auto">
            <a:xfrm>
              <a:off x="3217863" y="5213350"/>
              <a:ext cx="269875" cy="269875"/>
            </a:xfrm>
            <a:prstGeom prst="ellipse">
              <a:avLst/>
            </a:prstGeom>
            <a:noFill/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546" name="Rectangle 879"/>
            <p:cNvSpPr>
              <a:spLocks noChangeArrowheads="1"/>
            </p:cNvSpPr>
            <p:nvPr/>
          </p:nvSpPr>
          <p:spPr bwMode="auto">
            <a:xfrm>
              <a:off x="3244850" y="5283200"/>
              <a:ext cx="222250" cy="136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</a:rPr>
                <a:t>TCF</a:t>
              </a:r>
              <a:endParaRPr lang="en-US" sz="1800"/>
            </a:p>
          </p:txBody>
        </p:sp>
        <p:sp>
          <p:nvSpPr>
            <p:cNvPr id="13547" name="Oval 880"/>
            <p:cNvSpPr>
              <a:spLocks noChangeArrowheads="1"/>
            </p:cNvSpPr>
            <p:nvPr/>
          </p:nvSpPr>
          <p:spPr bwMode="auto">
            <a:xfrm>
              <a:off x="4116388" y="5211763"/>
              <a:ext cx="250825" cy="250825"/>
            </a:xfrm>
            <a:prstGeom prst="ellipse">
              <a:avLst/>
            </a:prstGeom>
            <a:solidFill>
              <a:srgbClr val="BBE0E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548" name="Oval 881"/>
            <p:cNvSpPr>
              <a:spLocks noChangeArrowheads="1"/>
            </p:cNvSpPr>
            <p:nvPr/>
          </p:nvSpPr>
          <p:spPr bwMode="auto">
            <a:xfrm>
              <a:off x="4106863" y="5202238"/>
              <a:ext cx="269875" cy="269875"/>
            </a:xfrm>
            <a:prstGeom prst="ellipse">
              <a:avLst/>
            </a:prstGeom>
            <a:noFill/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549" name="Rectangle 882"/>
            <p:cNvSpPr>
              <a:spLocks noChangeArrowheads="1"/>
            </p:cNvSpPr>
            <p:nvPr/>
          </p:nvSpPr>
          <p:spPr bwMode="auto">
            <a:xfrm>
              <a:off x="4133850" y="5272088"/>
              <a:ext cx="215900" cy="136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</a:rPr>
                <a:t>LEF</a:t>
              </a:r>
              <a:endParaRPr lang="en-US" sz="1800"/>
            </a:p>
          </p:txBody>
        </p:sp>
        <p:grpSp>
          <p:nvGrpSpPr>
            <p:cNvPr id="15" name="Group 1804"/>
            <p:cNvGrpSpPr>
              <a:grpSpLocks/>
            </p:cNvGrpSpPr>
            <p:nvPr/>
          </p:nvGrpSpPr>
          <p:grpSpPr bwMode="auto">
            <a:xfrm>
              <a:off x="3624263" y="3255963"/>
              <a:ext cx="557212" cy="400050"/>
              <a:chOff x="1857379" y="3800475"/>
              <a:chExt cx="557213" cy="400050"/>
            </a:xfrm>
          </p:grpSpPr>
          <p:sp>
            <p:nvSpPr>
              <p:cNvPr id="13575" name="Oval 2370"/>
              <p:cNvSpPr>
                <a:spLocks noChangeArrowheads="1"/>
              </p:cNvSpPr>
              <p:nvPr/>
            </p:nvSpPr>
            <p:spPr bwMode="auto">
              <a:xfrm>
                <a:off x="1885950" y="3800475"/>
                <a:ext cx="414338" cy="400050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13576" name="TextBox 2371"/>
              <p:cNvSpPr txBox="1">
                <a:spLocks noChangeArrowheads="1"/>
              </p:cNvSpPr>
              <p:nvPr/>
            </p:nvSpPr>
            <p:spPr bwMode="auto">
              <a:xfrm>
                <a:off x="1857379" y="3871912"/>
                <a:ext cx="557213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1000" b="1"/>
                  <a:t>dsh</a:t>
                </a:r>
              </a:p>
            </p:txBody>
          </p:sp>
        </p:grpSp>
        <p:grpSp>
          <p:nvGrpSpPr>
            <p:cNvPr id="16" name="Group 1817"/>
            <p:cNvGrpSpPr>
              <a:grpSpLocks/>
            </p:cNvGrpSpPr>
            <p:nvPr/>
          </p:nvGrpSpPr>
          <p:grpSpPr bwMode="auto">
            <a:xfrm>
              <a:off x="4038600" y="3241675"/>
              <a:ext cx="971550" cy="257175"/>
              <a:chOff x="6115050" y="3957638"/>
              <a:chExt cx="971550" cy="257173"/>
            </a:xfrm>
          </p:grpSpPr>
          <p:sp>
            <p:nvSpPr>
              <p:cNvPr id="13573" name="Oval 2368"/>
              <p:cNvSpPr>
                <a:spLocks noChangeArrowheads="1"/>
              </p:cNvSpPr>
              <p:nvPr/>
            </p:nvSpPr>
            <p:spPr bwMode="auto">
              <a:xfrm>
                <a:off x="6115050" y="3971924"/>
                <a:ext cx="971550" cy="242887"/>
              </a:xfrm>
              <a:prstGeom prst="ellipse">
                <a:avLst/>
              </a:prstGeom>
              <a:solidFill>
                <a:srgbClr val="00B05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13574" name="TextBox 2369"/>
              <p:cNvSpPr txBox="1">
                <a:spLocks noChangeArrowheads="1"/>
              </p:cNvSpPr>
              <p:nvPr/>
            </p:nvSpPr>
            <p:spPr bwMode="auto">
              <a:xfrm>
                <a:off x="6362700" y="3957638"/>
                <a:ext cx="538163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1000" b="1"/>
                  <a:t>Axin</a:t>
                </a:r>
              </a:p>
            </p:txBody>
          </p:sp>
        </p:grpSp>
        <p:grpSp>
          <p:nvGrpSpPr>
            <p:cNvPr id="17" name="Group 1806"/>
            <p:cNvGrpSpPr>
              <a:grpSpLocks/>
            </p:cNvGrpSpPr>
            <p:nvPr/>
          </p:nvGrpSpPr>
          <p:grpSpPr bwMode="auto">
            <a:xfrm>
              <a:off x="4976813" y="3484563"/>
              <a:ext cx="733425" cy="514350"/>
              <a:chOff x="6024563" y="2914652"/>
              <a:chExt cx="733425" cy="514348"/>
            </a:xfrm>
          </p:grpSpPr>
          <p:sp>
            <p:nvSpPr>
              <p:cNvPr id="13571" name="Hexagon 2366"/>
              <p:cNvSpPr>
                <a:spLocks noChangeArrowheads="1"/>
              </p:cNvSpPr>
              <p:nvPr/>
            </p:nvSpPr>
            <p:spPr bwMode="auto">
              <a:xfrm>
                <a:off x="6043615" y="2914652"/>
                <a:ext cx="628648" cy="514348"/>
              </a:xfrm>
              <a:prstGeom prst="hexagon">
                <a:avLst>
                  <a:gd name="adj" fmla="val 24999"/>
                  <a:gd name="vf" fmla="val 115470"/>
                </a:avLst>
              </a:prstGeom>
              <a:solidFill>
                <a:srgbClr val="FFFF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13572" name="TextBox 2367"/>
              <p:cNvSpPr txBox="1">
                <a:spLocks noChangeArrowheads="1"/>
              </p:cNvSpPr>
              <p:nvPr/>
            </p:nvSpPr>
            <p:spPr bwMode="auto">
              <a:xfrm>
                <a:off x="6024563" y="3043238"/>
                <a:ext cx="733425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1000" b="1"/>
                  <a:t>GSK-3</a:t>
                </a:r>
                <a:r>
                  <a:rPr lang="el-GR" sz="1000" b="1"/>
                  <a:t>β</a:t>
                </a:r>
                <a:endParaRPr lang="en-US" sz="1000" b="1"/>
              </a:p>
            </p:txBody>
          </p:sp>
        </p:grpSp>
        <p:grpSp>
          <p:nvGrpSpPr>
            <p:cNvPr id="18" name="Group 1809"/>
            <p:cNvGrpSpPr>
              <a:grpSpLocks/>
            </p:cNvGrpSpPr>
            <p:nvPr/>
          </p:nvGrpSpPr>
          <p:grpSpPr bwMode="auto">
            <a:xfrm>
              <a:off x="3805238" y="4597400"/>
              <a:ext cx="188912" cy="360363"/>
              <a:chOff x="2671763" y="3689351"/>
              <a:chExt cx="188913" cy="360362"/>
            </a:xfrm>
          </p:grpSpPr>
          <p:sp>
            <p:nvSpPr>
              <p:cNvPr id="13564" name="Line 794"/>
              <p:cNvSpPr>
                <a:spLocks noChangeShapeType="1"/>
              </p:cNvSpPr>
              <p:nvPr/>
            </p:nvSpPr>
            <p:spPr bwMode="auto">
              <a:xfrm flipH="1" flipV="1">
                <a:off x="2843213" y="3689351"/>
                <a:ext cx="17463" cy="9525"/>
              </a:xfrm>
              <a:prstGeom prst="line">
                <a:avLst/>
              </a:prstGeom>
              <a:noFill/>
              <a:ln w="16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65" name="Line 795"/>
              <p:cNvSpPr>
                <a:spLocks noChangeShapeType="1"/>
              </p:cNvSpPr>
              <p:nvPr/>
            </p:nvSpPr>
            <p:spPr bwMode="auto">
              <a:xfrm flipH="1">
                <a:off x="2719388" y="3689351"/>
                <a:ext cx="123825" cy="246063"/>
              </a:xfrm>
              <a:prstGeom prst="line">
                <a:avLst/>
              </a:prstGeom>
              <a:noFill/>
              <a:ln w="16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66" name="Line 796"/>
              <p:cNvSpPr>
                <a:spLocks noChangeShapeType="1"/>
              </p:cNvSpPr>
              <p:nvPr/>
            </p:nvSpPr>
            <p:spPr bwMode="auto">
              <a:xfrm>
                <a:off x="2719388" y="3935413"/>
                <a:ext cx="17463" cy="9525"/>
              </a:xfrm>
              <a:prstGeom prst="line">
                <a:avLst/>
              </a:prstGeom>
              <a:noFill/>
              <a:ln w="16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67" name="Line 797"/>
              <p:cNvSpPr>
                <a:spLocks noChangeShapeType="1"/>
              </p:cNvSpPr>
              <p:nvPr/>
            </p:nvSpPr>
            <p:spPr bwMode="auto">
              <a:xfrm flipV="1">
                <a:off x="2736850" y="3698876"/>
                <a:ext cx="123825" cy="246063"/>
              </a:xfrm>
              <a:prstGeom prst="line">
                <a:avLst/>
              </a:prstGeom>
              <a:noFill/>
              <a:ln w="16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68" name="Line 798"/>
              <p:cNvSpPr>
                <a:spLocks noChangeShapeType="1"/>
              </p:cNvSpPr>
              <p:nvPr/>
            </p:nvSpPr>
            <p:spPr bwMode="auto">
              <a:xfrm flipH="1">
                <a:off x="2671763" y="3910013"/>
                <a:ext cx="1588" cy="139700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69" name="Line 799"/>
              <p:cNvSpPr>
                <a:spLocks noChangeShapeType="1"/>
              </p:cNvSpPr>
              <p:nvPr/>
            </p:nvSpPr>
            <p:spPr bwMode="auto">
              <a:xfrm flipV="1">
                <a:off x="2671763" y="3967163"/>
                <a:ext cx="111125" cy="82550"/>
              </a:xfrm>
              <a:prstGeom prst="line">
                <a:avLst/>
              </a:prstGeom>
              <a:noFill/>
              <a:ln w="16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70" name="Line 800"/>
              <p:cNvSpPr>
                <a:spLocks noChangeShapeType="1"/>
              </p:cNvSpPr>
              <p:nvPr/>
            </p:nvSpPr>
            <p:spPr bwMode="auto">
              <a:xfrm flipH="1" flipV="1">
                <a:off x="2673350" y="3910013"/>
                <a:ext cx="109538" cy="57150"/>
              </a:xfrm>
              <a:prstGeom prst="line">
                <a:avLst/>
              </a:prstGeom>
              <a:noFill/>
              <a:ln w="16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9" name="Group 1825"/>
            <p:cNvGrpSpPr>
              <a:grpSpLocks/>
            </p:cNvGrpSpPr>
            <p:nvPr/>
          </p:nvGrpSpPr>
          <p:grpSpPr bwMode="auto">
            <a:xfrm>
              <a:off x="3362325" y="3598863"/>
              <a:ext cx="347663" cy="358774"/>
              <a:chOff x="6310324" y="3200399"/>
              <a:chExt cx="347654" cy="358915"/>
            </a:xfrm>
          </p:grpSpPr>
          <p:cxnSp>
            <p:nvCxnSpPr>
              <p:cNvPr id="13561" name="Straight Connector 2356"/>
              <p:cNvCxnSpPr>
                <a:cxnSpLocks noChangeShapeType="1"/>
              </p:cNvCxnSpPr>
              <p:nvPr/>
            </p:nvCxnSpPr>
            <p:spPr bwMode="auto">
              <a:xfrm rot="5400000">
                <a:off x="6515105" y="3200405"/>
                <a:ext cx="128589" cy="128578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sp>
            <p:nvSpPr>
              <p:cNvPr id="2358" name="Oval 2357"/>
              <p:cNvSpPr/>
              <p:nvPr/>
            </p:nvSpPr>
            <p:spPr bwMode="auto">
              <a:xfrm>
                <a:off x="6329374" y="3314744"/>
                <a:ext cx="228594" cy="228690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pitchFamily="28" charset="-128"/>
                  <a:cs typeface="Arial" pitchFamily="34" charset="0"/>
                </a:endParaRPr>
              </a:p>
            </p:txBody>
          </p:sp>
          <p:sp>
            <p:nvSpPr>
              <p:cNvPr id="13563" name="TextBox 2358"/>
              <p:cNvSpPr txBox="1">
                <a:spLocks noChangeArrowheads="1"/>
              </p:cNvSpPr>
              <p:nvPr/>
            </p:nvSpPr>
            <p:spPr bwMode="auto">
              <a:xfrm>
                <a:off x="6310324" y="3314744"/>
                <a:ext cx="347654" cy="2445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1000" b="1" dirty="0"/>
                  <a:t>P</a:t>
                </a:r>
              </a:p>
            </p:txBody>
          </p:sp>
        </p:grpSp>
        <p:sp>
          <p:nvSpPr>
            <p:cNvPr id="13555" name="Rectangle 2346"/>
            <p:cNvSpPr>
              <a:spLocks noChangeArrowheads="1"/>
            </p:cNvSpPr>
            <p:nvPr/>
          </p:nvSpPr>
          <p:spPr bwMode="auto">
            <a:xfrm>
              <a:off x="5924550" y="2813050"/>
              <a:ext cx="85725" cy="314325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grpSp>
          <p:nvGrpSpPr>
            <p:cNvPr id="20" name="Group 1840"/>
            <p:cNvGrpSpPr>
              <a:grpSpLocks/>
            </p:cNvGrpSpPr>
            <p:nvPr/>
          </p:nvGrpSpPr>
          <p:grpSpPr bwMode="auto">
            <a:xfrm>
              <a:off x="5133975" y="4232275"/>
              <a:ext cx="566738" cy="246063"/>
              <a:chOff x="1685926" y="2352694"/>
              <a:chExt cx="566729" cy="246221"/>
            </a:xfrm>
          </p:grpSpPr>
          <p:sp>
            <p:nvSpPr>
              <p:cNvPr id="13559" name="Rectangle 2932"/>
              <p:cNvSpPr>
                <a:spLocks noChangeArrowheads="1"/>
              </p:cNvSpPr>
              <p:nvPr/>
            </p:nvSpPr>
            <p:spPr bwMode="auto">
              <a:xfrm>
                <a:off x="1685926" y="2371725"/>
                <a:ext cx="528638" cy="214313"/>
              </a:xfrm>
              <a:prstGeom prst="rect">
                <a:avLst/>
              </a:prstGeom>
              <a:solidFill>
                <a:srgbClr val="FFC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13560" name="TextBox 2933"/>
              <p:cNvSpPr txBox="1">
                <a:spLocks noChangeArrowheads="1"/>
              </p:cNvSpPr>
              <p:nvPr/>
            </p:nvSpPr>
            <p:spPr bwMode="auto">
              <a:xfrm>
                <a:off x="1714492" y="2352694"/>
                <a:ext cx="538163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1000" b="1"/>
                  <a:t>APC</a:t>
                </a:r>
              </a:p>
            </p:txBody>
          </p:sp>
        </p:grpSp>
        <p:sp>
          <p:nvSpPr>
            <p:cNvPr id="13557" name="Rectangle 2934"/>
            <p:cNvSpPr>
              <a:spLocks noChangeArrowheads="1"/>
            </p:cNvSpPr>
            <p:nvPr/>
          </p:nvSpPr>
          <p:spPr bwMode="auto">
            <a:xfrm>
              <a:off x="4084638" y="5510213"/>
              <a:ext cx="2633124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r>
                <a:rPr lang="en-US" sz="1000" b="1" dirty="0">
                  <a:solidFill>
                    <a:srgbClr val="000000"/>
                  </a:solidFill>
                  <a:ea typeface="MS Pゴシック"/>
                  <a:cs typeface="MS Pゴシック"/>
                </a:rPr>
                <a:t>Genes for bone </a:t>
              </a:r>
              <a:r>
                <a:rPr lang="en-US" sz="1000" b="1" dirty="0" smtClean="0">
                  <a:solidFill>
                    <a:srgbClr val="000000"/>
                  </a:solidFill>
                  <a:ea typeface="MS Pゴシック"/>
                  <a:cs typeface="MS Pゴシック"/>
                </a:rPr>
                <a:t>formation:	c-</a:t>
              </a:r>
              <a:r>
                <a:rPr lang="en-US" sz="1000" b="1" dirty="0" err="1" smtClean="0">
                  <a:solidFill>
                    <a:srgbClr val="000000"/>
                  </a:solidFill>
                  <a:ea typeface="MS Pゴシック"/>
                  <a:cs typeface="MS Pゴシック"/>
                </a:rPr>
                <a:t>myc</a:t>
              </a:r>
              <a:endParaRPr lang="en-US" sz="1000" b="1" dirty="0" smtClean="0">
                <a:solidFill>
                  <a:srgbClr val="000000"/>
                </a:solidFill>
                <a:ea typeface="MS Pゴシック"/>
                <a:cs typeface="MS Pゴシック"/>
              </a:endParaRPr>
            </a:p>
            <a:p>
              <a:r>
                <a:rPr lang="en-US" sz="1000" b="1" dirty="0">
                  <a:solidFill>
                    <a:srgbClr val="000000"/>
                  </a:solidFill>
                  <a:ea typeface="MS Pゴシック"/>
                  <a:cs typeface="MS Pゴシック"/>
                </a:rPr>
                <a:t>	</a:t>
              </a:r>
              <a:r>
                <a:rPr lang="en-US" sz="1000" b="1" dirty="0" smtClean="0">
                  <a:solidFill>
                    <a:srgbClr val="000000"/>
                  </a:solidFill>
                  <a:ea typeface="MS Pゴシック"/>
                  <a:cs typeface="MS Pゴシック"/>
                </a:rPr>
                <a:t>	AP-1</a:t>
              </a:r>
            </a:p>
            <a:p>
              <a:r>
                <a:rPr lang="en-US" sz="1000" b="1" dirty="0">
                  <a:solidFill>
                    <a:srgbClr val="000000"/>
                  </a:solidFill>
                  <a:ea typeface="MS Pゴシック"/>
                  <a:cs typeface="MS Pゴシック"/>
                </a:rPr>
                <a:t>	</a:t>
              </a:r>
              <a:r>
                <a:rPr lang="en-US" sz="1000" b="1" dirty="0" smtClean="0">
                  <a:solidFill>
                    <a:srgbClr val="000000"/>
                  </a:solidFill>
                  <a:ea typeface="MS Pゴシック"/>
                  <a:cs typeface="MS Pゴシック"/>
                </a:rPr>
                <a:t>	</a:t>
              </a:r>
              <a:r>
                <a:rPr lang="en-US" sz="1000" b="1" dirty="0" err="1" smtClean="0">
                  <a:solidFill>
                    <a:srgbClr val="000000"/>
                  </a:solidFill>
                  <a:ea typeface="MS Pゴシック"/>
                  <a:cs typeface="MS Pゴシック"/>
                </a:rPr>
                <a:t>cyclin</a:t>
              </a:r>
              <a:r>
                <a:rPr lang="en-US" sz="1000" b="1" dirty="0" smtClean="0">
                  <a:solidFill>
                    <a:srgbClr val="000000"/>
                  </a:solidFill>
                  <a:ea typeface="MS Pゴシック"/>
                  <a:cs typeface="MS Pゴシック"/>
                </a:rPr>
                <a:t> D1</a:t>
              </a:r>
            </a:p>
            <a:p>
              <a:r>
                <a:rPr lang="en-US" sz="1000" b="1" dirty="0">
                  <a:solidFill>
                    <a:srgbClr val="000000"/>
                  </a:solidFill>
                  <a:ea typeface="MS Pゴシック"/>
                  <a:cs typeface="MS Pゴシック"/>
                </a:rPr>
                <a:t>	</a:t>
              </a:r>
              <a:r>
                <a:rPr lang="en-US" sz="1000" b="1" dirty="0" smtClean="0">
                  <a:solidFill>
                    <a:srgbClr val="000000"/>
                  </a:solidFill>
                  <a:ea typeface="MS Pゴシック"/>
                  <a:cs typeface="MS Pゴシック"/>
                </a:rPr>
                <a:t>	OPG</a:t>
              </a:r>
            </a:p>
            <a:p>
              <a:r>
                <a:rPr lang="en-US" sz="1000" b="1" dirty="0" smtClean="0">
                  <a:solidFill>
                    <a:srgbClr val="000000"/>
                  </a:solidFill>
                  <a:ea typeface="MS Pゴシック"/>
                  <a:cs typeface="MS Pゴシック"/>
                </a:rPr>
                <a:t>	</a:t>
              </a:r>
              <a:endParaRPr lang="en-US" sz="1000" dirty="0">
                <a:ea typeface="MS Pゴシック"/>
                <a:cs typeface="MS Pゴシック"/>
              </a:endParaRPr>
            </a:p>
          </p:txBody>
        </p:sp>
        <p:sp>
          <p:nvSpPr>
            <p:cNvPr id="13558" name="TextBox 2700"/>
            <p:cNvSpPr txBox="1">
              <a:spLocks noChangeArrowheads="1"/>
            </p:cNvSpPr>
            <p:nvPr/>
          </p:nvSpPr>
          <p:spPr bwMode="auto">
            <a:xfrm>
              <a:off x="3752850" y="5724525"/>
              <a:ext cx="814388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/>
                <a:t>ON</a:t>
              </a:r>
            </a:p>
          </p:txBody>
        </p:sp>
      </p:grpSp>
      <p:pic>
        <p:nvPicPr>
          <p:cNvPr id="12293" name="Picture 57" descr="Whi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38975" y="6264275"/>
            <a:ext cx="1658938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1" name="Group 2708"/>
          <p:cNvGrpSpPr>
            <a:grpSpLocks/>
          </p:cNvGrpSpPr>
          <p:nvPr/>
        </p:nvGrpSpPr>
        <p:grpSpPr bwMode="auto">
          <a:xfrm>
            <a:off x="1598078" y="1711325"/>
            <a:ext cx="2882900" cy="4525963"/>
            <a:chOff x="117475" y="1675595"/>
            <a:chExt cx="2882900" cy="4525181"/>
          </a:xfrm>
        </p:grpSpPr>
        <p:sp>
          <p:nvSpPr>
            <p:cNvPr id="12295" name="Line 5"/>
            <p:cNvSpPr>
              <a:spLocks noChangeShapeType="1"/>
            </p:cNvSpPr>
            <p:nvPr/>
          </p:nvSpPr>
          <p:spPr bwMode="auto">
            <a:xfrm>
              <a:off x="184150" y="2906713"/>
              <a:ext cx="1588" cy="12700"/>
            </a:xfrm>
            <a:prstGeom prst="line">
              <a:avLst/>
            </a:prstGeom>
            <a:noFill/>
            <a:ln w="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296" name="Line 6"/>
            <p:cNvSpPr>
              <a:spLocks noChangeShapeType="1"/>
            </p:cNvSpPr>
            <p:nvPr/>
          </p:nvSpPr>
          <p:spPr bwMode="auto">
            <a:xfrm>
              <a:off x="184150" y="2919413"/>
              <a:ext cx="2730500" cy="0"/>
            </a:xfrm>
            <a:prstGeom prst="line">
              <a:avLst/>
            </a:prstGeom>
            <a:noFill/>
            <a:ln w="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297" name="Line 8"/>
            <p:cNvSpPr>
              <a:spLocks noChangeShapeType="1"/>
            </p:cNvSpPr>
            <p:nvPr/>
          </p:nvSpPr>
          <p:spPr bwMode="auto">
            <a:xfrm flipH="1">
              <a:off x="184150" y="2908300"/>
              <a:ext cx="2716213" cy="0"/>
            </a:xfrm>
            <a:prstGeom prst="line">
              <a:avLst/>
            </a:prstGeom>
            <a:noFill/>
            <a:ln w="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298" name="Line 9"/>
            <p:cNvSpPr>
              <a:spLocks noChangeShapeType="1"/>
            </p:cNvSpPr>
            <p:nvPr/>
          </p:nvSpPr>
          <p:spPr bwMode="auto">
            <a:xfrm>
              <a:off x="184150" y="2932113"/>
              <a:ext cx="1588" cy="25400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299" name="Line 10"/>
            <p:cNvSpPr>
              <a:spLocks noChangeShapeType="1"/>
            </p:cNvSpPr>
            <p:nvPr/>
          </p:nvSpPr>
          <p:spPr bwMode="auto">
            <a:xfrm>
              <a:off x="184150" y="2957513"/>
              <a:ext cx="2730500" cy="0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00" name="Line 12"/>
            <p:cNvSpPr>
              <a:spLocks noChangeShapeType="1"/>
            </p:cNvSpPr>
            <p:nvPr/>
          </p:nvSpPr>
          <p:spPr bwMode="auto">
            <a:xfrm flipH="1">
              <a:off x="184150" y="2933700"/>
              <a:ext cx="2730500" cy="0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01" name="Line 13"/>
            <p:cNvSpPr>
              <a:spLocks noChangeShapeType="1"/>
            </p:cNvSpPr>
            <p:nvPr/>
          </p:nvSpPr>
          <p:spPr bwMode="auto">
            <a:xfrm>
              <a:off x="184150" y="2970213"/>
              <a:ext cx="1588" cy="12700"/>
            </a:xfrm>
            <a:prstGeom prst="line">
              <a:avLst/>
            </a:prstGeom>
            <a:noFill/>
            <a:ln w="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02" name="Line 14"/>
            <p:cNvSpPr>
              <a:spLocks noChangeShapeType="1"/>
            </p:cNvSpPr>
            <p:nvPr/>
          </p:nvSpPr>
          <p:spPr bwMode="auto">
            <a:xfrm>
              <a:off x="184150" y="2982913"/>
              <a:ext cx="2744788" cy="0"/>
            </a:xfrm>
            <a:prstGeom prst="line">
              <a:avLst/>
            </a:prstGeom>
            <a:noFill/>
            <a:ln w="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03" name="Line 16"/>
            <p:cNvSpPr>
              <a:spLocks noChangeShapeType="1"/>
            </p:cNvSpPr>
            <p:nvPr/>
          </p:nvSpPr>
          <p:spPr bwMode="auto">
            <a:xfrm flipH="1">
              <a:off x="184150" y="2971800"/>
              <a:ext cx="2744788" cy="0"/>
            </a:xfrm>
            <a:prstGeom prst="line">
              <a:avLst/>
            </a:prstGeom>
            <a:noFill/>
            <a:ln w="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22" name="Group 217"/>
            <p:cNvGrpSpPr>
              <a:grpSpLocks/>
            </p:cNvGrpSpPr>
            <p:nvPr/>
          </p:nvGrpSpPr>
          <p:grpSpPr bwMode="auto">
            <a:xfrm>
              <a:off x="684213" y="2516188"/>
              <a:ext cx="939800" cy="792162"/>
              <a:chOff x="1097" y="1934"/>
              <a:chExt cx="592" cy="499"/>
            </a:xfrm>
          </p:grpSpPr>
          <p:sp>
            <p:nvSpPr>
              <p:cNvPr id="13051" name="Line 17"/>
              <p:cNvSpPr>
                <a:spLocks noChangeShapeType="1"/>
              </p:cNvSpPr>
              <p:nvPr/>
            </p:nvSpPr>
            <p:spPr bwMode="auto">
              <a:xfrm flipH="1" flipV="1">
                <a:off x="1667" y="2178"/>
                <a:ext cx="22" cy="8"/>
              </a:xfrm>
              <a:prstGeom prst="line">
                <a:avLst/>
              </a:prstGeom>
              <a:noFill/>
              <a:ln w="30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52" name="Line 18"/>
              <p:cNvSpPr>
                <a:spLocks noChangeShapeType="1"/>
              </p:cNvSpPr>
              <p:nvPr/>
            </p:nvSpPr>
            <p:spPr bwMode="auto">
              <a:xfrm flipH="1">
                <a:off x="1656" y="2178"/>
                <a:ext cx="11" cy="32"/>
              </a:xfrm>
              <a:prstGeom prst="line">
                <a:avLst/>
              </a:prstGeom>
              <a:noFill/>
              <a:ln w="30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53" name="Line 19"/>
              <p:cNvSpPr>
                <a:spLocks noChangeShapeType="1"/>
              </p:cNvSpPr>
              <p:nvPr/>
            </p:nvSpPr>
            <p:spPr bwMode="auto">
              <a:xfrm flipH="1">
                <a:off x="1645" y="2210"/>
                <a:ext cx="11" cy="31"/>
              </a:xfrm>
              <a:prstGeom prst="line">
                <a:avLst/>
              </a:prstGeom>
              <a:noFill/>
              <a:ln w="30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54" name="Line 20"/>
              <p:cNvSpPr>
                <a:spLocks noChangeShapeType="1"/>
              </p:cNvSpPr>
              <p:nvPr/>
            </p:nvSpPr>
            <p:spPr bwMode="auto">
              <a:xfrm flipH="1">
                <a:off x="1633" y="2241"/>
                <a:ext cx="12" cy="28"/>
              </a:xfrm>
              <a:prstGeom prst="line">
                <a:avLst/>
              </a:prstGeom>
              <a:noFill/>
              <a:ln w="31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55" name="Line 21"/>
              <p:cNvSpPr>
                <a:spLocks noChangeShapeType="1"/>
              </p:cNvSpPr>
              <p:nvPr/>
            </p:nvSpPr>
            <p:spPr bwMode="auto">
              <a:xfrm flipH="1">
                <a:off x="1627" y="2269"/>
                <a:ext cx="6" cy="13"/>
              </a:xfrm>
              <a:prstGeom prst="line">
                <a:avLst/>
              </a:prstGeom>
              <a:noFill/>
              <a:ln w="31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56" name="Line 22"/>
              <p:cNvSpPr>
                <a:spLocks noChangeShapeType="1"/>
              </p:cNvSpPr>
              <p:nvPr/>
            </p:nvSpPr>
            <p:spPr bwMode="auto">
              <a:xfrm flipH="1">
                <a:off x="1622" y="2282"/>
                <a:ext cx="5" cy="12"/>
              </a:xfrm>
              <a:prstGeom prst="line">
                <a:avLst/>
              </a:prstGeom>
              <a:noFill/>
              <a:ln w="31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57" name="Line 23"/>
              <p:cNvSpPr>
                <a:spLocks noChangeShapeType="1"/>
              </p:cNvSpPr>
              <p:nvPr/>
            </p:nvSpPr>
            <p:spPr bwMode="auto">
              <a:xfrm flipH="1">
                <a:off x="1616" y="2294"/>
                <a:ext cx="6" cy="11"/>
              </a:xfrm>
              <a:prstGeom prst="line">
                <a:avLst/>
              </a:prstGeom>
              <a:noFill/>
              <a:ln w="32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58" name="Line 24"/>
              <p:cNvSpPr>
                <a:spLocks noChangeShapeType="1"/>
              </p:cNvSpPr>
              <p:nvPr/>
            </p:nvSpPr>
            <p:spPr bwMode="auto">
              <a:xfrm flipH="1">
                <a:off x="1612" y="2305"/>
                <a:ext cx="4" cy="7"/>
              </a:xfrm>
              <a:prstGeom prst="line">
                <a:avLst/>
              </a:prstGeom>
              <a:noFill/>
              <a:ln w="32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59" name="Line 25"/>
              <p:cNvSpPr>
                <a:spLocks noChangeShapeType="1"/>
              </p:cNvSpPr>
              <p:nvPr/>
            </p:nvSpPr>
            <p:spPr bwMode="auto">
              <a:xfrm flipH="1">
                <a:off x="1607" y="2312"/>
                <a:ext cx="5" cy="7"/>
              </a:xfrm>
              <a:prstGeom prst="line">
                <a:avLst/>
              </a:prstGeom>
              <a:noFill/>
              <a:ln w="33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60" name="Line 26"/>
              <p:cNvSpPr>
                <a:spLocks noChangeShapeType="1"/>
              </p:cNvSpPr>
              <p:nvPr/>
            </p:nvSpPr>
            <p:spPr bwMode="auto">
              <a:xfrm flipH="1">
                <a:off x="1601" y="2319"/>
                <a:ext cx="6" cy="7"/>
              </a:xfrm>
              <a:prstGeom prst="line">
                <a:avLst/>
              </a:prstGeom>
              <a:noFill/>
              <a:ln w="33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61" name="Line 27"/>
              <p:cNvSpPr>
                <a:spLocks noChangeShapeType="1"/>
              </p:cNvSpPr>
              <p:nvPr/>
            </p:nvSpPr>
            <p:spPr bwMode="auto">
              <a:xfrm flipH="1">
                <a:off x="1597" y="2326"/>
                <a:ext cx="4" cy="3"/>
              </a:xfrm>
              <a:prstGeom prst="line">
                <a:avLst/>
              </a:prstGeom>
              <a:noFill/>
              <a:ln w="33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62" name="Line 28"/>
              <p:cNvSpPr>
                <a:spLocks noChangeShapeType="1"/>
              </p:cNvSpPr>
              <p:nvPr/>
            </p:nvSpPr>
            <p:spPr bwMode="auto">
              <a:xfrm flipH="1">
                <a:off x="1595" y="2329"/>
                <a:ext cx="2" cy="1"/>
              </a:xfrm>
              <a:prstGeom prst="line">
                <a:avLst/>
              </a:prstGeom>
              <a:noFill/>
              <a:ln w="32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63" name="Line 29"/>
              <p:cNvSpPr>
                <a:spLocks noChangeShapeType="1"/>
              </p:cNvSpPr>
              <p:nvPr/>
            </p:nvSpPr>
            <p:spPr bwMode="auto">
              <a:xfrm flipH="1">
                <a:off x="1593" y="2330"/>
                <a:ext cx="2" cy="1"/>
              </a:xfrm>
              <a:prstGeom prst="line">
                <a:avLst/>
              </a:prstGeom>
              <a:noFill/>
              <a:ln w="32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64" name="Line 30"/>
              <p:cNvSpPr>
                <a:spLocks noChangeShapeType="1"/>
              </p:cNvSpPr>
              <p:nvPr/>
            </p:nvSpPr>
            <p:spPr bwMode="auto">
              <a:xfrm flipH="1" flipV="1">
                <a:off x="1592" y="2330"/>
                <a:ext cx="1" cy="1"/>
              </a:xfrm>
              <a:prstGeom prst="line">
                <a:avLst/>
              </a:prstGeom>
              <a:noFill/>
              <a:ln w="33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65" name="Line 31"/>
              <p:cNvSpPr>
                <a:spLocks noChangeShapeType="1"/>
              </p:cNvSpPr>
              <p:nvPr/>
            </p:nvSpPr>
            <p:spPr bwMode="auto">
              <a:xfrm flipH="1" flipV="1">
                <a:off x="1590" y="2328"/>
                <a:ext cx="2" cy="2"/>
              </a:xfrm>
              <a:prstGeom prst="line">
                <a:avLst/>
              </a:prstGeom>
              <a:noFill/>
              <a:ln w="33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66" name="Line 32"/>
              <p:cNvSpPr>
                <a:spLocks noChangeShapeType="1"/>
              </p:cNvSpPr>
              <p:nvPr/>
            </p:nvSpPr>
            <p:spPr bwMode="auto">
              <a:xfrm flipH="1" flipV="1">
                <a:off x="1588" y="2326"/>
                <a:ext cx="2" cy="2"/>
              </a:xfrm>
              <a:prstGeom prst="line">
                <a:avLst/>
              </a:prstGeom>
              <a:noFill/>
              <a:ln w="33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67" name="Line 33"/>
              <p:cNvSpPr>
                <a:spLocks noChangeShapeType="1"/>
              </p:cNvSpPr>
              <p:nvPr/>
            </p:nvSpPr>
            <p:spPr bwMode="auto">
              <a:xfrm flipH="1" flipV="1">
                <a:off x="1587" y="2323"/>
                <a:ext cx="1" cy="3"/>
              </a:xfrm>
              <a:prstGeom prst="line">
                <a:avLst/>
              </a:prstGeom>
              <a:noFill/>
              <a:ln w="30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68" name="Line 34"/>
              <p:cNvSpPr>
                <a:spLocks noChangeShapeType="1"/>
              </p:cNvSpPr>
              <p:nvPr/>
            </p:nvSpPr>
            <p:spPr bwMode="auto">
              <a:xfrm flipH="1" flipV="1">
                <a:off x="1581" y="2310"/>
                <a:ext cx="6" cy="13"/>
              </a:xfrm>
              <a:prstGeom prst="line">
                <a:avLst/>
              </a:prstGeom>
              <a:noFill/>
              <a:ln w="31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69" name="Line 35"/>
              <p:cNvSpPr>
                <a:spLocks noChangeShapeType="1"/>
              </p:cNvSpPr>
              <p:nvPr/>
            </p:nvSpPr>
            <p:spPr bwMode="auto">
              <a:xfrm flipH="1" flipV="1">
                <a:off x="1575" y="2294"/>
                <a:ext cx="6" cy="16"/>
              </a:xfrm>
              <a:prstGeom prst="line">
                <a:avLst/>
              </a:prstGeom>
              <a:noFill/>
              <a:ln w="30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70" name="Line 36"/>
              <p:cNvSpPr>
                <a:spLocks noChangeShapeType="1"/>
              </p:cNvSpPr>
              <p:nvPr/>
            </p:nvSpPr>
            <p:spPr bwMode="auto">
              <a:xfrm flipH="1" flipV="1">
                <a:off x="1569" y="2275"/>
                <a:ext cx="6" cy="19"/>
              </a:xfrm>
              <a:prstGeom prst="line">
                <a:avLst/>
              </a:prstGeom>
              <a:noFill/>
              <a:ln w="30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71" name="Line 37"/>
              <p:cNvSpPr>
                <a:spLocks noChangeShapeType="1"/>
              </p:cNvSpPr>
              <p:nvPr/>
            </p:nvSpPr>
            <p:spPr bwMode="auto">
              <a:xfrm flipH="1" flipV="1">
                <a:off x="1564" y="2255"/>
                <a:ext cx="5" cy="20"/>
              </a:xfrm>
              <a:prstGeom prst="line">
                <a:avLst/>
              </a:prstGeom>
              <a:noFill/>
              <a:ln w="29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72" name="Line 38"/>
              <p:cNvSpPr>
                <a:spLocks noChangeShapeType="1"/>
              </p:cNvSpPr>
              <p:nvPr/>
            </p:nvSpPr>
            <p:spPr bwMode="auto">
              <a:xfrm flipH="1" flipV="1">
                <a:off x="1558" y="2234"/>
                <a:ext cx="6" cy="21"/>
              </a:xfrm>
              <a:prstGeom prst="line">
                <a:avLst/>
              </a:prstGeom>
              <a:noFill/>
              <a:ln w="29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73" name="Line 39"/>
              <p:cNvSpPr>
                <a:spLocks noChangeShapeType="1"/>
              </p:cNvSpPr>
              <p:nvPr/>
            </p:nvSpPr>
            <p:spPr bwMode="auto">
              <a:xfrm flipH="1" flipV="1">
                <a:off x="1552" y="2213"/>
                <a:ext cx="6" cy="21"/>
              </a:xfrm>
              <a:prstGeom prst="line">
                <a:avLst/>
              </a:prstGeom>
              <a:noFill/>
              <a:ln w="29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74" name="Line 40"/>
              <p:cNvSpPr>
                <a:spLocks noChangeShapeType="1"/>
              </p:cNvSpPr>
              <p:nvPr/>
            </p:nvSpPr>
            <p:spPr bwMode="auto">
              <a:xfrm flipH="1" flipV="1">
                <a:off x="1547" y="2191"/>
                <a:ext cx="5" cy="22"/>
              </a:xfrm>
              <a:prstGeom prst="line">
                <a:avLst/>
              </a:prstGeom>
              <a:noFill/>
              <a:ln w="28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75" name="Line 41"/>
              <p:cNvSpPr>
                <a:spLocks noChangeShapeType="1"/>
              </p:cNvSpPr>
              <p:nvPr/>
            </p:nvSpPr>
            <p:spPr bwMode="auto">
              <a:xfrm flipH="1" flipV="1">
                <a:off x="1541" y="2170"/>
                <a:ext cx="6" cy="21"/>
              </a:xfrm>
              <a:prstGeom prst="line">
                <a:avLst/>
              </a:prstGeom>
              <a:noFill/>
              <a:ln w="29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76" name="Line 42"/>
              <p:cNvSpPr>
                <a:spLocks noChangeShapeType="1"/>
              </p:cNvSpPr>
              <p:nvPr/>
            </p:nvSpPr>
            <p:spPr bwMode="auto">
              <a:xfrm flipH="1" flipV="1">
                <a:off x="1535" y="2151"/>
                <a:ext cx="6" cy="19"/>
              </a:xfrm>
              <a:prstGeom prst="line">
                <a:avLst/>
              </a:prstGeom>
              <a:noFill/>
              <a:ln w="30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77" name="Line 43"/>
              <p:cNvSpPr>
                <a:spLocks noChangeShapeType="1"/>
              </p:cNvSpPr>
              <p:nvPr/>
            </p:nvSpPr>
            <p:spPr bwMode="auto">
              <a:xfrm flipH="1" flipV="1">
                <a:off x="1529" y="2135"/>
                <a:ext cx="6" cy="16"/>
              </a:xfrm>
              <a:prstGeom prst="line">
                <a:avLst/>
              </a:prstGeom>
              <a:noFill/>
              <a:ln w="30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78" name="Line 44"/>
              <p:cNvSpPr>
                <a:spLocks noChangeShapeType="1"/>
              </p:cNvSpPr>
              <p:nvPr/>
            </p:nvSpPr>
            <p:spPr bwMode="auto">
              <a:xfrm flipH="1" flipV="1">
                <a:off x="1524" y="2121"/>
                <a:ext cx="5" cy="14"/>
              </a:xfrm>
              <a:prstGeom prst="line">
                <a:avLst/>
              </a:prstGeom>
              <a:noFill/>
              <a:ln w="30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79" name="Line 45"/>
              <p:cNvSpPr>
                <a:spLocks noChangeShapeType="1"/>
              </p:cNvSpPr>
              <p:nvPr/>
            </p:nvSpPr>
            <p:spPr bwMode="auto">
              <a:xfrm flipH="1" flipV="1">
                <a:off x="1518" y="2109"/>
                <a:ext cx="6" cy="12"/>
              </a:xfrm>
              <a:prstGeom prst="line">
                <a:avLst/>
              </a:prstGeom>
              <a:noFill/>
              <a:ln w="32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80" name="Line 46"/>
              <p:cNvSpPr>
                <a:spLocks noChangeShapeType="1"/>
              </p:cNvSpPr>
              <p:nvPr/>
            </p:nvSpPr>
            <p:spPr bwMode="auto">
              <a:xfrm flipH="1" flipV="1">
                <a:off x="1515" y="2105"/>
                <a:ext cx="3" cy="4"/>
              </a:xfrm>
              <a:prstGeom prst="line">
                <a:avLst/>
              </a:prstGeom>
              <a:noFill/>
              <a:ln w="33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81" name="Line 47"/>
              <p:cNvSpPr>
                <a:spLocks noChangeShapeType="1"/>
              </p:cNvSpPr>
              <p:nvPr/>
            </p:nvSpPr>
            <p:spPr bwMode="auto">
              <a:xfrm flipH="1" flipV="1">
                <a:off x="1512" y="2101"/>
                <a:ext cx="3" cy="4"/>
              </a:xfrm>
              <a:prstGeom prst="line">
                <a:avLst/>
              </a:prstGeom>
              <a:noFill/>
              <a:ln w="33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82" name="Line 48"/>
              <p:cNvSpPr>
                <a:spLocks noChangeShapeType="1"/>
              </p:cNvSpPr>
              <p:nvPr/>
            </p:nvSpPr>
            <p:spPr bwMode="auto">
              <a:xfrm flipH="1" flipV="1">
                <a:off x="1510" y="2098"/>
                <a:ext cx="2" cy="3"/>
              </a:xfrm>
              <a:prstGeom prst="line">
                <a:avLst/>
              </a:prstGeom>
              <a:noFill/>
              <a:ln w="33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83" name="Line 49"/>
              <p:cNvSpPr>
                <a:spLocks noChangeShapeType="1"/>
              </p:cNvSpPr>
              <p:nvPr/>
            </p:nvSpPr>
            <p:spPr bwMode="auto">
              <a:xfrm flipH="1" flipV="1">
                <a:off x="1506" y="2096"/>
                <a:ext cx="4" cy="2"/>
              </a:xfrm>
              <a:prstGeom prst="line">
                <a:avLst/>
              </a:prstGeom>
              <a:noFill/>
              <a:ln w="32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84" name="Line 50"/>
              <p:cNvSpPr>
                <a:spLocks noChangeShapeType="1"/>
              </p:cNvSpPr>
              <p:nvPr/>
            </p:nvSpPr>
            <p:spPr bwMode="auto">
              <a:xfrm flipH="1" flipV="1">
                <a:off x="1503" y="2094"/>
                <a:ext cx="3" cy="2"/>
              </a:xfrm>
              <a:prstGeom prst="line">
                <a:avLst/>
              </a:prstGeom>
              <a:noFill/>
              <a:ln w="33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85" name="Line 51"/>
              <p:cNvSpPr>
                <a:spLocks noChangeShapeType="1"/>
              </p:cNvSpPr>
              <p:nvPr/>
            </p:nvSpPr>
            <p:spPr bwMode="auto">
              <a:xfrm flipH="1" flipV="1">
                <a:off x="1498" y="2093"/>
                <a:ext cx="5" cy="1"/>
              </a:xfrm>
              <a:prstGeom prst="line">
                <a:avLst/>
              </a:prstGeom>
              <a:noFill/>
              <a:ln w="28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86" name="Line 52"/>
              <p:cNvSpPr>
                <a:spLocks noChangeShapeType="1"/>
              </p:cNvSpPr>
              <p:nvPr/>
            </p:nvSpPr>
            <p:spPr bwMode="auto">
              <a:xfrm flipH="1" flipV="1">
                <a:off x="1495" y="2092"/>
                <a:ext cx="3" cy="1"/>
              </a:xfrm>
              <a:prstGeom prst="line">
                <a:avLst/>
              </a:prstGeom>
              <a:noFill/>
              <a:ln w="30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87" name="Line 53"/>
              <p:cNvSpPr>
                <a:spLocks noChangeShapeType="1"/>
              </p:cNvSpPr>
              <p:nvPr/>
            </p:nvSpPr>
            <p:spPr bwMode="auto">
              <a:xfrm flipH="1">
                <a:off x="1492" y="2092"/>
                <a:ext cx="3" cy="1"/>
              </a:xfrm>
              <a:prstGeom prst="line">
                <a:avLst/>
              </a:prstGeom>
              <a:noFill/>
              <a:ln w="30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88" name="Line 54"/>
              <p:cNvSpPr>
                <a:spLocks noChangeShapeType="1"/>
              </p:cNvSpPr>
              <p:nvPr/>
            </p:nvSpPr>
            <p:spPr bwMode="auto">
              <a:xfrm flipH="1">
                <a:off x="1488" y="2093"/>
                <a:ext cx="4" cy="1"/>
              </a:xfrm>
              <a:prstGeom prst="line">
                <a:avLst/>
              </a:prstGeom>
              <a:noFill/>
              <a:ln w="29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89" name="Line 55"/>
              <p:cNvSpPr>
                <a:spLocks noChangeShapeType="1"/>
              </p:cNvSpPr>
              <p:nvPr/>
            </p:nvSpPr>
            <p:spPr bwMode="auto">
              <a:xfrm flipH="1">
                <a:off x="1484" y="2094"/>
                <a:ext cx="4" cy="2"/>
              </a:xfrm>
              <a:prstGeom prst="line">
                <a:avLst/>
              </a:prstGeom>
              <a:noFill/>
              <a:ln w="32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90" name="Line 56"/>
              <p:cNvSpPr>
                <a:spLocks noChangeShapeType="1"/>
              </p:cNvSpPr>
              <p:nvPr/>
            </p:nvSpPr>
            <p:spPr bwMode="auto">
              <a:xfrm flipH="1">
                <a:off x="1481" y="2096"/>
                <a:ext cx="3" cy="2"/>
              </a:xfrm>
              <a:prstGeom prst="line">
                <a:avLst/>
              </a:prstGeom>
              <a:noFill/>
              <a:ln w="33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91" name="Line 57"/>
              <p:cNvSpPr>
                <a:spLocks noChangeShapeType="1"/>
              </p:cNvSpPr>
              <p:nvPr/>
            </p:nvSpPr>
            <p:spPr bwMode="auto">
              <a:xfrm flipH="1">
                <a:off x="1478" y="2098"/>
                <a:ext cx="3" cy="4"/>
              </a:xfrm>
              <a:prstGeom prst="line">
                <a:avLst/>
              </a:prstGeom>
              <a:noFill/>
              <a:ln w="33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92" name="Line 58"/>
              <p:cNvSpPr>
                <a:spLocks noChangeShapeType="1"/>
              </p:cNvSpPr>
              <p:nvPr/>
            </p:nvSpPr>
            <p:spPr bwMode="auto">
              <a:xfrm flipH="1">
                <a:off x="1476" y="2102"/>
                <a:ext cx="2" cy="4"/>
              </a:xfrm>
              <a:prstGeom prst="line">
                <a:avLst/>
              </a:prstGeom>
              <a:noFill/>
              <a:ln w="32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93" name="Line 59"/>
              <p:cNvSpPr>
                <a:spLocks noChangeShapeType="1"/>
              </p:cNvSpPr>
              <p:nvPr/>
            </p:nvSpPr>
            <p:spPr bwMode="auto">
              <a:xfrm flipH="1">
                <a:off x="1473" y="2106"/>
                <a:ext cx="3" cy="4"/>
              </a:xfrm>
              <a:prstGeom prst="line">
                <a:avLst/>
              </a:prstGeom>
              <a:noFill/>
              <a:ln w="33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94" name="Line 60"/>
              <p:cNvSpPr>
                <a:spLocks noChangeShapeType="1"/>
              </p:cNvSpPr>
              <p:nvPr/>
            </p:nvSpPr>
            <p:spPr bwMode="auto">
              <a:xfrm flipH="1">
                <a:off x="1470" y="2110"/>
                <a:ext cx="3" cy="5"/>
              </a:xfrm>
              <a:prstGeom prst="line">
                <a:avLst/>
              </a:prstGeom>
              <a:noFill/>
              <a:ln w="32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95" name="Line 61"/>
              <p:cNvSpPr>
                <a:spLocks noChangeShapeType="1"/>
              </p:cNvSpPr>
              <p:nvPr/>
            </p:nvSpPr>
            <p:spPr bwMode="auto">
              <a:xfrm flipH="1">
                <a:off x="1467" y="2115"/>
                <a:ext cx="3" cy="7"/>
              </a:xfrm>
              <a:prstGeom prst="line">
                <a:avLst/>
              </a:prstGeom>
              <a:noFill/>
              <a:ln w="31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96" name="Line 62"/>
              <p:cNvSpPr>
                <a:spLocks noChangeShapeType="1"/>
              </p:cNvSpPr>
              <p:nvPr/>
            </p:nvSpPr>
            <p:spPr bwMode="auto">
              <a:xfrm flipH="1">
                <a:off x="1462" y="2122"/>
                <a:ext cx="5" cy="14"/>
              </a:xfrm>
              <a:prstGeom prst="line">
                <a:avLst/>
              </a:prstGeom>
              <a:noFill/>
              <a:ln w="30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97" name="Line 63"/>
              <p:cNvSpPr>
                <a:spLocks noChangeShapeType="1"/>
              </p:cNvSpPr>
              <p:nvPr/>
            </p:nvSpPr>
            <p:spPr bwMode="auto">
              <a:xfrm flipH="1">
                <a:off x="1456" y="2136"/>
                <a:ext cx="6" cy="18"/>
              </a:xfrm>
              <a:prstGeom prst="line">
                <a:avLst/>
              </a:prstGeom>
              <a:noFill/>
              <a:ln w="30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98" name="Line 64"/>
              <p:cNvSpPr>
                <a:spLocks noChangeShapeType="1"/>
              </p:cNvSpPr>
              <p:nvPr/>
            </p:nvSpPr>
            <p:spPr bwMode="auto">
              <a:xfrm flipH="1">
                <a:off x="1450" y="2154"/>
                <a:ext cx="6" cy="20"/>
              </a:xfrm>
              <a:prstGeom prst="line">
                <a:avLst/>
              </a:prstGeom>
              <a:noFill/>
              <a:ln w="29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99" name="Line 65"/>
              <p:cNvSpPr>
                <a:spLocks noChangeShapeType="1"/>
              </p:cNvSpPr>
              <p:nvPr/>
            </p:nvSpPr>
            <p:spPr bwMode="auto">
              <a:xfrm flipH="1">
                <a:off x="1444" y="2174"/>
                <a:ext cx="6" cy="22"/>
              </a:xfrm>
              <a:prstGeom prst="line">
                <a:avLst/>
              </a:prstGeom>
              <a:noFill/>
              <a:ln w="29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00" name="Line 66"/>
              <p:cNvSpPr>
                <a:spLocks noChangeShapeType="1"/>
              </p:cNvSpPr>
              <p:nvPr/>
            </p:nvSpPr>
            <p:spPr bwMode="auto">
              <a:xfrm flipH="1">
                <a:off x="1439" y="2196"/>
                <a:ext cx="5" cy="22"/>
              </a:xfrm>
              <a:prstGeom prst="line">
                <a:avLst/>
              </a:prstGeom>
              <a:noFill/>
              <a:ln w="28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01" name="Line 67"/>
              <p:cNvSpPr>
                <a:spLocks noChangeShapeType="1"/>
              </p:cNvSpPr>
              <p:nvPr/>
            </p:nvSpPr>
            <p:spPr bwMode="auto">
              <a:xfrm flipH="1">
                <a:off x="1433" y="2218"/>
                <a:ext cx="6" cy="22"/>
              </a:xfrm>
              <a:prstGeom prst="line">
                <a:avLst/>
              </a:prstGeom>
              <a:noFill/>
              <a:ln w="29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02" name="Line 68"/>
              <p:cNvSpPr>
                <a:spLocks noChangeShapeType="1"/>
              </p:cNvSpPr>
              <p:nvPr/>
            </p:nvSpPr>
            <p:spPr bwMode="auto">
              <a:xfrm flipH="1">
                <a:off x="1427" y="2240"/>
                <a:ext cx="6" cy="21"/>
              </a:xfrm>
              <a:prstGeom prst="line">
                <a:avLst/>
              </a:prstGeom>
              <a:noFill/>
              <a:ln w="29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03" name="Line 69"/>
              <p:cNvSpPr>
                <a:spLocks noChangeShapeType="1"/>
              </p:cNvSpPr>
              <p:nvPr/>
            </p:nvSpPr>
            <p:spPr bwMode="auto">
              <a:xfrm flipH="1">
                <a:off x="1422" y="2261"/>
                <a:ext cx="5" cy="21"/>
              </a:xfrm>
              <a:prstGeom prst="line">
                <a:avLst/>
              </a:prstGeom>
              <a:noFill/>
              <a:ln w="28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04" name="Line 70"/>
              <p:cNvSpPr>
                <a:spLocks noChangeShapeType="1"/>
              </p:cNvSpPr>
              <p:nvPr/>
            </p:nvSpPr>
            <p:spPr bwMode="auto">
              <a:xfrm flipH="1">
                <a:off x="1416" y="2282"/>
                <a:ext cx="6" cy="18"/>
              </a:xfrm>
              <a:prstGeom prst="line">
                <a:avLst/>
              </a:prstGeom>
              <a:noFill/>
              <a:ln w="30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05" name="Line 71"/>
              <p:cNvSpPr>
                <a:spLocks noChangeShapeType="1"/>
              </p:cNvSpPr>
              <p:nvPr/>
            </p:nvSpPr>
            <p:spPr bwMode="auto">
              <a:xfrm flipH="1">
                <a:off x="1410" y="2300"/>
                <a:ext cx="6" cy="15"/>
              </a:xfrm>
              <a:prstGeom prst="line">
                <a:avLst/>
              </a:prstGeom>
              <a:noFill/>
              <a:ln w="31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06" name="Line 72"/>
              <p:cNvSpPr>
                <a:spLocks noChangeShapeType="1"/>
              </p:cNvSpPr>
              <p:nvPr/>
            </p:nvSpPr>
            <p:spPr bwMode="auto">
              <a:xfrm flipH="1">
                <a:off x="1407" y="2315"/>
                <a:ext cx="3" cy="6"/>
              </a:xfrm>
              <a:prstGeom prst="line">
                <a:avLst/>
              </a:prstGeom>
              <a:noFill/>
              <a:ln w="32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07" name="Line 73"/>
              <p:cNvSpPr>
                <a:spLocks noChangeShapeType="1"/>
              </p:cNvSpPr>
              <p:nvPr/>
            </p:nvSpPr>
            <p:spPr bwMode="auto">
              <a:xfrm flipH="1">
                <a:off x="1405" y="2321"/>
                <a:ext cx="2" cy="6"/>
              </a:xfrm>
              <a:prstGeom prst="line">
                <a:avLst/>
              </a:prstGeom>
              <a:noFill/>
              <a:ln w="30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08" name="Line 74"/>
              <p:cNvSpPr>
                <a:spLocks noChangeShapeType="1"/>
              </p:cNvSpPr>
              <p:nvPr/>
            </p:nvSpPr>
            <p:spPr bwMode="auto">
              <a:xfrm flipH="1">
                <a:off x="1404" y="2327"/>
                <a:ext cx="1" cy="1"/>
              </a:xfrm>
              <a:prstGeom prst="line">
                <a:avLst/>
              </a:prstGeom>
              <a:noFill/>
              <a:ln w="24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09" name="Line 75"/>
              <p:cNvSpPr>
                <a:spLocks noChangeShapeType="1"/>
              </p:cNvSpPr>
              <p:nvPr/>
            </p:nvSpPr>
            <p:spPr bwMode="auto">
              <a:xfrm>
                <a:off x="1404" y="2327"/>
                <a:ext cx="1" cy="1"/>
              </a:xfrm>
              <a:prstGeom prst="line">
                <a:avLst/>
              </a:prstGeom>
              <a:noFill/>
              <a:ln w="24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10" name="Line 76"/>
              <p:cNvSpPr>
                <a:spLocks noChangeShapeType="1"/>
              </p:cNvSpPr>
              <p:nvPr/>
            </p:nvSpPr>
            <p:spPr bwMode="auto">
              <a:xfrm>
                <a:off x="1404" y="2327"/>
                <a:ext cx="1" cy="1"/>
              </a:xfrm>
              <a:prstGeom prst="line">
                <a:avLst/>
              </a:prstGeom>
              <a:noFill/>
              <a:ln w="24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11" name="Line 77"/>
              <p:cNvSpPr>
                <a:spLocks noChangeShapeType="1"/>
              </p:cNvSpPr>
              <p:nvPr/>
            </p:nvSpPr>
            <p:spPr bwMode="auto">
              <a:xfrm flipV="1">
                <a:off x="1404" y="2326"/>
                <a:ext cx="1" cy="1"/>
              </a:xfrm>
              <a:prstGeom prst="line">
                <a:avLst/>
              </a:prstGeom>
              <a:noFill/>
              <a:ln w="24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12" name="Line 78"/>
              <p:cNvSpPr>
                <a:spLocks noChangeShapeType="1"/>
              </p:cNvSpPr>
              <p:nvPr/>
            </p:nvSpPr>
            <p:spPr bwMode="auto">
              <a:xfrm flipH="1" flipV="1">
                <a:off x="1401" y="2320"/>
                <a:ext cx="3" cy="6"/>
              </a:xfrm>
              <a:prstGeom prst="line">
                <a:avLst/>
              </a:prstGeom>
              <a:noFill/>
              <a:ln w="32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13" name="Line 79"/>
              <p:cNvSpPr>
                <a:spLocks noChangeShapeType="1"/>
              </p:cNvSpPr>
              <p:nvPr/>
            </p:nvSpPr>
            <p:spPr bwMode="auto">
              <a:xfrm flipH="1" flipV="1">
                <a:off x="1398" y="2314"/>
                <a:ext cx="3" cy="6"/>
              </a:xfrm>
              <a:prstGeom prst="line">
                <a:avLst/>
              </a:prstGeom>
              <a:noFill/>
              <a:ln w="32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14" name="Line 80"/>
              <p:cNvSpPr>
                <a:spLocks noChangeShapeType="1"/>
              </p:cNvSpPr>
              <p:nvPr/>
            </p:nvSpPr>
            <p:spPr bwMode="auto">
              <a:xfrm flipH="1" flipV="1">
                <a:off x="1393" y="2298"/>
                <a:ext cx="5" cy="16"/>
              </a:xfrm>
              <a:prstGeom prst="line">
                <a:avLst/>
              </a:prstGeom>
              <a:noFill/>
              <a:ln w="30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15" name="Line 81"/>
              <p:cNvSpPr>
                <a:spLocks noChangeShapeType="1"/>
              </p:cNvSpPr>
              <p:nvPr/>
            </p:nvSpPr>
            <p:spPr bwMode="auto">
              <a:xfrm flipH="1" flipV="1">
                <a:off x="1387" y="2279"/>
                <a:ext cx="6" cy="19"/>
              </a:xfrm>
              <a:prstGeom prst="line">
                <a:avLst/>
              </a:prstGeom>
              <a:noFill/>
              <a:ln w="30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16" name="Line 82"/>
              <p:cNvSpPr>
                <a:spLocks noChangeShapeType="1"/>
              </p:cNvSpPr>
              <p:nvPr/>
            </p:nvSpPr>
            <p:spPr bwMode="auto">
              <a:xfrm flipH="1" flipV="1">
                <a:off x="1381" y="2258"/>
                <a:ext cx="6" cy="21"/>
              </a:xfrm>
              <a:prstGeom prst="line">
                <a:avLst/>
              </a:prstGeom>
              <a:noFill/>
              <a:ln w="29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17" name="Line 83"/>
              <p:cNvSpPr>
                <a:spLocks noChangeShapeType="1"/>
              </p:cNvSpPr>
              <p:nvPr/>
            </p:nvSpPr>
            <p:spPr bwMode="auto">
              <a:xfrm flipH="1" flipV="1">
                <a:off x="1375" y="2236"/>
                <a:ext cx="6" cy="22"/>
              </a:xfrm>
              <a:prstGeom prst="line">
                <a:avLst/>
              </a:prstGeom>
              <a:noFill/>
              <a:ln w="29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18" name="Line 84"/>
              <p:cNvSpPr>
                <a:spLocks noChangeShapeType="1"/>
              </p:cNvSpPr>
              <p:nvPr/>
            </p:nvSpPr>
            <p:spPr bwMode="auto">
              <a:xfrm flipH="1" flipV="1">
                <a:off x="1370" y="2213"/>
                <a:ext cx="5" cy="23"/>
              </a:xfrm>
              <a:prstGeom prst="line">
                <a:avLst/>
              </a:prstGeom>
              <a:noFill/>
              <a:ln w="28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19" name="Line 85"/>
              <p:cNvSpPr>
                <a:spLocks noChangeShapeType="1"/>
              </p:cNvSpPr>
              <p:nvPr/>
            </p:nvSpPr>
            <p:spPr bwMode="auto">
              <a:xfrm flipH="1" flipV="1">
                <a:off x="1364" y="2190"/>
                <a:ext cx="6" cy="23"/>
              </a:xfrm>
              <a:prstGeom prst="line">
                <a:avLst/>
              </a:prstGeom>
              <a:noFill/>
              <a:ln w="29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20" name="Line 86"/>
              <p:cNvSpPr>
                <a:spLocks noChangeShapeType="1"/>
              </p:cNvSpPr>
              <p:nvPr/>
            </p:nvSpPr>
            <p:spPr bwMode="auto">
              <a:xfrm flipH="1" flipV="1">
                <a:off x="1358" y="2168"/>
                <a:ext cx="6" cy="22"/>
              </a:xfrm>
              <a:prstGeom prst="line">
                <a:avLst/>
              </a:prstGeom>
              <a:noFill/>
              <a:ln w="29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21" name="Line 87"/>
              <p:cNvSpPr>
                <a:spLocks noChangeShapeType="1"/>
              </p:cNvSpPr>
              <p:nvPr/>
            </p:nvSpPr>
            <p:spPr bwMode="auto">
              <a:xfrm flipH="1" flipV="1">
                <a:off x="1353" y="2148"/>
                <a:ext cx="5" cy="20"/>
              </a:xfrm>
              <a:prstGeom prst="line">
                <a:avLst/>
              </a:prstGeom>
              <a:noFill/>
              <a:ln w="29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22" name="Line 88"/>
              <p:cNvSpPr>
                <a:spLocks noChangeShapeType="1"/>
              </p:cNvSpPr>
              <p:nvPr/>
            </p:nvSpPr>
            <p:spPr bwMode="auto">
              <a:xfrm flipH="1" flipV="1">
                <a:off x="1347" y="2131"/>
                <a:ext cx="6" cy="17"/>
              </a:xfrm>
              <a:prstGeom prst="line">
                <a:avLst/>
              </a:prstGeom>
              <a:noFill/>
              <a:ln w="30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23" name="Line 89"/>
              <p:cNvSpPr>
                <a:spLocks noChangeShapeType="1"/>
              </p:cNvSpPr>
              <p:nvPr/>
            </p:nvSpPr>
            <p:spPr bwMode="auto">
              <a:xfrm flipH="1" flipV="1">
                <a:off x="1341" y="2117"/>
                <a:ext cx="6" cy="14"/>
              </a:xfrm>
              <a:prstGeom prst="line">
                <a:avLst/>
              </a:prstGeom>
              <a:noFill/>
              <a:ln w="31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24" name="Line 90"/>
              <p:cNvSpPr>
                <a:spLocks noChangeShapeType="1"/>
              </p:cNvSpPr>
              <p:nvPr/>
            </p:nvSpPr>
            <p:spPr bwMode="auto">
              <a:xfrm flipH="1" flipV="1">
                <a:off x="1338" y="2111"/>
                <a:ext cx="3" cy="6"/>
              </a:xfrm>
              <a:prstGeom prst="line">
                <a:avLst/>
              </a:prstGeom>
              <a:noFill/>
              <a:ln w="32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25" name="Line 91"/>
              <p:cNvSpPr>
                <a:spLocks noChangeShapeType="1"/>
              </p:cNvSpPr>
              <p:nvPr/>
            </p:nvSpPr>
            <p:spPr bwMode="auto">
              <a:xfrm flipH="1" flipV="1">
                <a:off x="1336" y="2106"/>
                <a:ext cx="2" cy="5"/>
              </a:xfrm>
              <a:prstGeom prst="line">
                <a:avLst/>
              </a:prstGeom>
              <a:noFill/>
              <a:ln w="31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26" name="Line 92"/>
              <p:cNvSpPr>
                <a:spLocks noChangeShapeType="1"/>
              </p:cNvSpPr>
              <p:nvPr/>
            </p:nvSpPr>
            <p:spPr bwMode="auto">
              <a:xfrm flipH="1" flipV="1">
                <a:off x="1333" y="2102"/>
                <a:ext cx="3" cy="4"/>
              </a:xfrm>
              <a:prstGeom prst="line">
                <a:avLst/>
              </a:prstGeom>
              <a:noFill/>
              <a:ln w="33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27" name="Line 93"/>
              <p:cNvSpPr>
                <a:spLocks noChangeShapeType="1"/>
              </p:cNvSpPr>
              <p:nvPr/>
            </p:nvSpPr>
            <p:spPr bwMode="auto">
              <a:xfrm flipH="1" flipV="1">
                <a:off x="1330" y="2099"/>
                <a:ext cx="3" cy="3"/>
              </a:xfrm>
              <a:prstGeom prst="line">
                <a:avLst/>
              </a:prstGeom>
              <a:noFill/>
              <a:ln w="33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28" name="Line 94"/>
              <p:cNvSpPr>
                <a:spLocks noChangeShapeType="1"/>
              </p:cNvSpPr>
              <p:nvPr/>
            </p:nvSpPr>
            <p:spPr bwMode="auto">
              <a:xfrm flipH="1" flipV="1">
                <a:off x="1327" y="2096"/>
                <a:ext cx="3" cy="3"/>
              </a:xfrm>
              <a:prstGeom prst="line">
                <a:avLst/>
              </a:prstGeom>
              <a:noFill/>
              <a:ln w="33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29" name="Line 95"/>
              <p:cNvSpPr>
                <a:spLocks noChangeShapeType="1"/>
              </p:cNvSpPr>
              <p:nvPr/>
            </p:nvSpPr>
            <p:spPr bwMode="auto">
              <a:xfrm flipH="1" flipV="1">
                <a:off x="1323" y="2094"/>
                <a:ext cx="4" cy="2"/>
              </a:xfrm>
              <a:prstGeom prst="line">
                <a:avLst/>
              </a:prstGeom>
              <a:noFill/>
              <a:ln w="32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30" name="Line 96"/>
              <p:cNvSpPr>
                <a:spLocks noChangeShapeType="1"/>
              </p:cNvSpPr>
              <p:nvPr/>
            </p:nvSpPr>
            <p:spPr bwMode="auto">
              <a:xfrm flipH="1" flipV="1">
                <a:off x="1321" y="2093"/>
                <a:ext cx="2" cy="1"/>
              </a:xfrm>
              <a:prstGeom prst="line">
                <a:avLst/>
              </a:prstGeom>
              <a:noFill/>
              <a:ln w="32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31" name="Line 97"/>
              <p:cNvSpPr>
                <a:spLocks noChangeShapeType="1"/>
              </p:cNvSpPr>
              <p:nvPr/>
            </p:nvSpPr>
            <p:spPr bwMode="auto">
              <a:xfrm flipH="1" flipV="1">
                <a:off x="1316" y="2092"/>
                <a:ext cx="5" cy="1"/>
              </a:xfrm>
              <a:prstGeom prst="line">
                <a:avLst/>
              </a:prstGeom>
              <a:noFill/>
              <a:ln w="28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32" name="Line 98"/>
              <p:cNvSpPr>
                <a:spLocks noChangeShapeType="1"/>
              </p:cNvSpPr>
              <p:nvPr/>
            </p:nvSpPr>
            <p:spPr bwMode="auto">
              <a:xfrm flipH="1">
                <a:off x="1312" y="2092"/>
                <a:ext cx="4" cy="1"/>
              </a:xfrm>
              <a:prstGeom prst="line">
                <a:avLst/>
              </a:prstGeom>
              <a:noFill/>
              <a:ln w="29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33" name="Line 99"/>
              <p:cNvSpPr>
                <a:spLocks noChangeShapeType="1"/>
              </p:cNvSpPr>
              <p:nvPr/>
            </p:nvSpPr>
            <p:spPr bwMode="auto">
              <a:xfrm flipH="1">
                <a:off x="1308" y="2093"/>
                <a:ext cx="4" cy="1"/>
              </a:xfrm>
              <a:prstGeom prst="line">
                <a:avLst/>
              </a:prstGeom>
              <a:noFill/>
              <a:ln w="24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34" name="Line 100"/>
              <p:cNvSpPr>
                <a:spLocks noChangeShapeType="1"/>
              </p:cNvSpPr>
              <p:nvPr/>
            </p:nvSpPr>
            <p:spPr bwMode="auto">
              <a:xfrm>
                <a:off x="1308" y="2093"/>
                <a:ext cx="1" cy="1"/>
              </a:xfrm>
              <a:prstGeom prst="line">
                <a:avLst/>
              </a:prstGeom>
              <a:noFill/>
              <a:ln w="24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35" name="Line 101"/>
              <p:cNvSpPr>
                <a:spLocks noChangeShapeType="1"/>
              </p:cNvSpPr>
              <p:nvPr/>
            </p:nvSpPr>
            <p:spPr bwMode="auto">
              <a:xfrm flipH="1">
                <a:off x="1306" y="2094"/>
                <a:ext cx="2" cy="1"/>
              </a:xfrm>
              <a:prstGeom prst="line">
                <a:avLst/>
              </a:prstGeom>
              <a:noFill/>
              <a:ln w="32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36" name="Line 102"/>
              <p:cNvSpPr>
                <a:spLocks noChangeShapeType="1"/>
              </p:cNvSpPr>
              <p:nvPr/>
            </p:nvSpPr>
            <p:spPr bwMode="auto">
              <a:xfrm flipH="1">
                <a:off x="1302" y="2095"/>
                <a:ext cx="4" cy="3"/>
              </a:xfrm>
              <a:prstGeom prst="line">
                <a:avLst/>
              </a:prstGeom>
              <a:noFill/>
              <a:ln w="33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37" name="Line 103"/>
              <p:cNvSpPr>
                <a:spLocks noChangeShapeType="1"/>
              </p:cNvSpPr>
              <p:nvPr/>
            </p:nvSpPr>
            <p:spPr bwMode="auto">
              <a:xfrm flipH="1">
                <a:off x="1299" y="2098"/>
                <a:ext cx="3" cy="4"/>
              </a:xfrm>
              <a:prstGeom prst="line">
                <a:avLst/>
              </a:prstGeom>
              <a:noFill/>
              <a:ln w="33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38" name="Line 104"/>
              <p:cNvSpPr>
                <a:spLocks noChangeShapeType="1"/>
              </p:cNvSpPr>
              <p:nvPr/>
            </p:nvSpPr>
            <p:spPr bwMode="auto">
              <a:xfrm flipH="1">
                <a:off x="1296" y="2102"/>
                <a:ext cx="3" cy="4"/>
              </a:xfrm>
              <a:prstGeom prst="line">
                <a:avLst/>
              </a:prstGeom>
              <a:noFill/>
              <a:ln w="33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39" name="Line 105"/>
              <p:cNvSpPr>
                <a:spLocks noChangeShapeType="1"/>
              </p:cNvSpPr>
              <p:nvPr/>
            </p:nvSpPr>
            <p:spPr bwMode="auto">
              <a:xfrm flipH="1">
                <a:off x="1294" y="2106"/>
                <a:ext cx="2" cy="5"/>
              </a:xfrm>
              <a:prstGeom prst="line">
                <a:avLst/>
              </a:prstGeom>
              <a:noFill/>
              <a:ln w="31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40" name="Line 106"/>
              <p:cNvSpPr>
                <a:spLocks noChangeShapeType="1"/>
              </p:cNvSpPr>
              <p:nvPr/>
            </p:nvSpPr>
            <p:spPr bwMode="auto">
              <a:xfrm flipH="1">
                <a:off x="1291" y="2111"/>
                <a:ext cx="3" cy="7"/>
              </a:xfrm>
              <a:prstGeom prst="line">
                <a:avLst/>
              </a:prstGeom>
              <a:noFill/>
              <a:ln w="31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41" name="Line 107"/>
              <p:cNvSpPr>
                <a:spLocks noChangeShapeType="1"/>
              </p:cNvSpPr>
              <p:nvPr/>
            </p:nvSpPr>
            <p:spPr bwMode="auto">
              <a:xfrm flipH="1">
                <a:off x="1288" y="2118"/>
                <a:ext cx="3" cy="8"/>
              </a:xfrm>
              <a:prstGeom prst="line">
                <a:avLst/>
              </a:prstGeom>
              <a:noFill/>
              <a:ln w="30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42" name="Line 108"/>
              <p:cNvSpPr>
                <a:spLocks noChangeShapeType="1"/>
              </p:cNvSpPr>
              <p:nvPr/>
            </p:nvSpPr>
            <p:spPr bwMode="auto">
              <a:xfrm flipH="1">
                <a:off x="1285" y="2126"/>
                <a:ext cx="3" cy="9"/>
              </a:xfrm>
              <a:prstGeom prst="line">
                <a:avLst/>
              </a:prstGeom>
              <a:noFill/>
              <a:ln w="30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43" name="Line 109"/>
              <p:cNvSpPr>
                <a:spLocks noChangeShapeType="1"/>
              </p:cNvSpPr>
              <p:nvPr/>
            </p:nvSpPr>
            <p:spPr bwMode="auto">
              <a:xfrm flipH="1">
                <a:off x="1283" y="2135"/>
                <a:ext cx="2" cy="9"/>
              </a:xfrm>
              <a:prstGeom prst="line">
                <a:avLst/>
              </a:prstGeom>
              <a:noFill/>
              <a:ln w="28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44" name="Line 110"/>
              <p:cNvSpPr>
                <a:spLocks noChangeShapeType="1"/>
              </p:cNvSpPr>
              <p:nvPr/>
            </p:nvSpPr>
            <p:spPr bwMode="auto">
              <a:xfrm flipH="1">
                <a:off x="1280" y="2144"/>
                <a:ext cx="3" cy="12"/>
              </a:xfrm>
              <a:prstGeom prst="line">
                <a:avLst/>
              </a:prstGeom>
              <a:noFill/>
              <a:ln w="29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45" name="Line 111"/>
              <p:cNvSpPr>
                <a:spLocks noChangeShapeType="1"/>
              </p:cNvSpPr>
              <p:nvPr/>
            </p:nvSpPr>
            <p:spPr bwMode="auto">
              <a:xfrm flipH="1">
                <a:off x="1274" y="2156"/>
                <a:ext cx="6" cy="25"/>
              </a:xfrm>
              <a:prstGeom prst="line">
                <a:avLst/>
              </a:prstGeom>
              <a:noFill/>
              <a:ln w="28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46" name="Line 112"/>
              <p:cNvSpPr>
                <a:spLocks noChangeShapeType="1"/>
              </p:cNvSpPr>
              <p:nvPr/>
            </p:nvSpPr>
            <p:spPr bwMode="auto">
              <a:xfrm flipH="1">
                <a:off x="1269" y="2181"/>
                <a:ext cx="5" cy="27"/>
              </a:xfrm>
              <a:prstGeom prst="line">
                <a:avLst/>
              </a:prstGeom>
              <a:noFill/>
              <a:ln w="27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47" name="Line 113"/>
              <p:cNvSpPr>
                <a:spLocks noChangeShapeType="1"/>
              </p:cNvSpPr>
              <p:nvPr/>
            </p:nvSpPr>
            <p:spPr bwMode="auto">
              <a:xfrm flipH="1">
                <a:off x="1268" y="2208"/>
                <a:ext cx="1" cy="5"/>
              </a:xfrm>
              <a:prstGeom prst="line">
                <a:avLst/>
              </a:prstGeom>
              <a:noFill/>
              <a:ln w="28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48" name="Line 114"/>
              <p:cNvSpPr>
                <a:spLocks noChangeShapeType="1"/>
              </p:cNvSpPr>
              <p:nvPr/>
            </p:nvSpPr>
            <p:spPr bwMode="auto">
              <a:xfrm flipH="1">
                <a:off x="1262" y="2213"/>
                <a:ext cx="6" cy="29"/>
              </a:xfrm>
              <a:prstGeom prst="line">
                <a:avLst/>
              </a:prstGeom>
              <a:noFill/>
              <a:ln w="28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49" name="Line 115"/>
              <p:cNvSpPr>
                <a:spLocks noChangeShapeType="1"/>
              </p:cNvSpPr>
              <p:nvPr/>
            </p:nvSpPr>
            <p:spPr bwMode="auto">
              <a:xfrm flipH="1">
                <a:off x="1256" y="2242"/>
                <a:ext cx="6" cy="30"/>
              </a:xfrm>
              <a:prstGeom prst="line">
                <a:avLst/>
              </a:prstGeom>
              <a:noFill/>
              <a:ln w="28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50" name="Line 116"/>
              <p:cNvSpPr>
                <a:spLocks noChangeShapeType="1"/>
              </p:cNvSpPr>
              <p:nvPr/>
            </p:nvSpPr>
            <p:spPr bwMode="auto">
              <a:xfrm flipH="1">
                <a:off x="1251" y="2272"/>
                <a:ext cx="5" cy="29"/>
              </a:xfrm>
              <a:prstGeom prst="line">
                <a:avLst/>
              </a:prstGeom>
              <a:noFill/>
              <a:ln w="27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51" name="Line 117"/>
              <p:cNvSpPr>
                <a:spLocks noChangeShapeType="1"/>
              </p:cNvSpPr>
              <p:nvPr/>
            </p:nvSpPr>
            <p:spPr bwMode="auto">
              <a:xfrm>
                <a:off x="1251" y="2301"/>
                <a:ext cx="1" cy="1"/>
              </a:xfrm>
              <a:prstGeom prst="line">
                <a:avLst/>
              </a:prstGeom>
              <a:noFill/>
              <a:ln w="24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52" name="Line 118"/>
              <p:cNvSpPr>
                <a:spLocks noChangeShapeType="1"/>
              </p:cNvSpPr>
              <p:nvPr/>
            </p:nvSpPr>
            <p:spPr bwMode="auto">
              <a:xfrm flipH="1">
                <a:off x="1246" y="2301"/>
                <a:ext cx="5" cy="24"/>
              </a:xfrm>
              <a:prstGeom prst="line">
                <a:avLst/>
              </a:prstGeom>
              <a:noFill/>
              <a:ln w="28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53" name="Line 119"/>
              <p:cNvSpPr>
                <a:spLocks noChangeShapeType="1"/>
              </p:cNvSpPr>
              <p:nvPr/>
            </p:nvSpPr>
            <p:spPr bwMode="auto">
              <a:xfrm flipH="1">
                <a:off x="1240" y="2325"/>
                <a:ext cx="6" cy="26"/>
              </a:xfrm>
              <a:prstGeom prst="line">
                <a:avLst/>
              </a:prstGeom>
              <a:noFill/>
              <a:ln w="28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54" name="Line 120"/>
              <p:cNvSpPr>
                <a:spLocks noChangeShapeType="1"/>
              </p:cNvSpPr>
              <p:nvPr/>
            </p:nvSpPr>
            <p:spPr bwMode="auto">
              <a:xfrm flipH="1">
                <a:off x="1237" y="2351"/>
                <a:ext cx="3" cy="12"/>
              </a:xfrm>
              <a:prstGeom prst="line">
                <a:avLst/>
              </a:prstGeom>
              <a:noFill/>
              <a:ln w="29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55" name="Line 121"/>
              <p:cNvSpPr>
                <a:spLocks noChangeShapeType="1"/>
              </p:cNvSpPr>
              <p:nvPr/>
            </p:nvSpPr>
            <p:spPr bwMode="auto">
              <a:xfrm flipH="1">
                <a:off x="1234" y="2363"/>
                <a:ext cx="3" cy="11"/>
              </a:xfrm>
              <a:prstGeom prst="line">
                <a:avLst/>
              </a:prstGeom>
              <a:noFill/>
              <a:ln w="29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56" name="Line 122"/>
              <p:cNvSpPr>
                <a:spLocks noChangeShapeType="1"/>
              </p:cNvSpPr>
              <p:nvPr/>
            </p:nvSpPr>
            <p:spPr bwMode="auto">
              <a:xfrm flipH="1">
                <a:off x="1232" y="2374"/>
                <a:ext cx="2" cy="10"/>
              </a:xfrm>
              <a:prstGeom prst="line">
                <a:avLst/>
              </a:prstGeom>
              <a:noFill/>
              <a:ln w="28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57" name="Line 123"/>
              <p:cNvSpPr>
                <a:spLocks noChangeShapeType="1"/>
              </p:cNvSpPr>
              <p:nvPr/>
            </p:nvSpPr>
            <p:spPr bwMode="auto">
              <a:xfrm flipH="1">
                <a:off x="1229" y="2384"/>
                <a:ext cx="3" cy="8"/>
              </a:xfrm>
              <a:prstGeom prst="line">
                <a:avLst/>
              </a:prstGeom>
              <a:noFill/>
              <a:ln w="30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58" name="Line 124"/>
              <p:cNvSpPr>
                <a:spLocks noChangeShapeType="1"/>
              </p:cNvSpPr>
              <p:nvPr/>
            </p:nvSpPr>
            <p:spPr bwMode="auto">
              <a:xfrm flipH="1">
                <a:off x="1226" y="2392"/>
                <a:ext cx="3" cy="8"/>
              </a:xfrm>
              <a:prstGeom prst="line">
                <a:avLst/>
              </a:prstGeom>
              <a:noFill/>
              <a:ln w="30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59" name="Line 125"/>
              <p:cNvSpPr>
                <a:spLocks noChangeShapeType="1"/>
              </p:cNvSpPr>
              <p:nvPr/>
            </p:nvSpPr>
            <p:spPr bwMode="auto">
              <a:xfrm flipH="1">
                <a:off x="1223" y="2400"/>
                <a:ext cx="3" cy="5"/>
              </a:xfrm>
              <a:prstGeom prst="line">
                <a:avLst/>
              </a:prstGeom>
              <a:noFill/>
              <a:ln w="32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60" name="Line 126"/>
              <p:cNvSpPr>
                <a:spLocks noChangeShapeType="1"/>
              </p:cNvSpPr>
              <p:nvPr/>
            </p:nvSpPr>
            <p:spPr bwMode="auto">
              <a:xfrm flipH="1" flipV="1">
                <a:off x="1220" y="2401"/>
                <a:ext cx="3" cy="4"/>
              </a:xfrm>
              <a:prstGeom prst="line">
                <a:avLst/>
              </a:prstGeom>
              <a:noFill/>
              <a:ln w="33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61" name="Line 127"/>
              <p:cNvSpPr>
                <a:spLocks noChangeShapeType="1"/>
              </p:cNvSpPr>
              <p:nvPr/>
            </p:nvSpPr>
            <p:spPr bwMode="auto">
              <a:xfrm flipH="1" flipV="1">
                <a:off x="1215" y="2394"/>
                <a:ext cx="5" cy="7"/>
              </a:xfrm>
              <a:prstGeom prst="line">
                <a:avLst/>
              </a:prstGeom>
              <a:noFill/>
              <a:ln w="33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62" name="Line 128"/>
              <p:cNvSpPr>
                <a:spLocks noChangeShapeType="1"/>
              </p:cNvSpPr>
              <p:nvPr/>
            </p:nvSpPr>
            <p:spPr bwMode="auto">
              <a:xfrm>
                <a:off x="1215" y="2394"/>
                <a:ext cx="1" cy="1"/>
              </a:xfrm>
              <a:prstGeom prst="line">
                <a:avLst/>
              </a:prstGeom>
              <a:noFill/>
              <a:ln w="24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63" name="Line 129"/>
              <p:cNvSpPr>
                <a:spLocks noChangeShapeType="1"/>
              </p:cNvSpPr>
              <p:nvPr/>
            </p:nvSpPr>
            <p:spPr bwMode="auto">
              <a:xfrm flipH="1" flipV="1">
                <a:off x="1213" y="2390"/>
                <a:ext cx="2" cy="4"/>
              </a:xfrm>
              <a:prstGeom prst="line">
                <a:avLst/>
              </a:prstGeom>
              <a:noFill/>
              <a:ln w="32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64" name="Line 130"/>
              <p:cNvSpPr>
                <a:spLocks noChangeShapeType="1"/>
              </p:cNvSpPr>
              <p:nvPr/>
            </p:nvSpPr>
            <p:spPr bwMode="auto">
              <a:xfrm flipH="1" flipV="1">
                <a:off x="1207" y="2381"/>
                <a:ext cx="6" cy="9"/>
              </a:xfrm>
              <a:prstGeom prst="line">
                <a:avLst/>
              </a:prstGeom>
              <a:noFill/>
              <a:ln w="33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65" name="Line 131"/>
              <p:cNvSpPr>
                <a:spLocks noChangeShapeType="1"/>
              </p:cNvSpPr>
              <p:nvPr/>
            </p:nvSpPr>
            <p:spPr bwMode="auto">
              <a:xfrm flipH="1" flipV="1">
                <a:off x="1202" y="2371"/>
                <a:ext cx="5" cy="10"/>
              </a:xfrm>
              <a:prstGeom prst="line">
                <a:avLst/>
              </a:prstGeom>
              <a:noFill/>
              <a:ln w="32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66" name="Line 132"/>
              <p:cNvSpPr>
                <a:spLocks noChangeShapeType="1"/>
              </p:cNvSpPr>
              <p:nvPr/>
            </p:nvSpPr>
            <p:spPr bwMode="auto">
              <a:xfrm flipH="1" flipV="1">
                <a:off x="1196" y="2360"/>
                <a:ext cx="6" cy="11"/>
              </a:xfrm>
              <a:prstGeom prst="line">
                <a:avLst/>
              </a:prstGeom>
              <a:noFill/>
              <a:ln w="32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67" name="Line 133"/>
              <p:cNvSpPr>
                <a:spLocks noChangeShapeType="1"/>
              </p:cNvSpPr>
              <p:nvPr/>
            </p:nvSpPr>
            <p:spPr bwMode="auto">
              <a:xfrm flipH="1" flipV="1">
                <a:off x="1184" y="2334"/>
                <a:ext cx="12" cy="26"/>
              </a:xfrm>
              <a:prstGeom prst="line">
                <a:avLst/>
              </a:prstGeom>
              <a:noFill/>
              <a:ln w="31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68" name="Line 134"/>
              <p:cNvSpPr>
                <a:spLocks noChangeShapeType="1"/>
              </p:cNvSpPr>
              <p:nvPr/>
            </p:nvSpPr>
            <p:spPr bwMode="auto">
              <a:xfrm flipH="1" flipV="1">
                <a:off x="1171" y="2306"/>
                <a:ext cx="13" cy="28"/>
              </a:xfrm>
              <a:prstGeom prst="line">
                <a:avLst/>
              </a:prstGeom>
              <a:noFill/>
              <a:ln w="31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69" name="Line 135"/>
              <p:cNvSpPr>
                <a:spLocks noChangeShapeType="1"/>
              </p:cNvSpPr>
              <p:nvPr/>
            </p:nvSpPr>
            <p:spPr bwMode="auto">
              <a:xfrm flipH="1" flipV="1">
                <a:off x="1159" y="2275"/>
                <a:ext cx="12" cy="31"/>
              </a:xfrm>
              <a:prstGeom prst="line">
                <a:avLst/>
              </a:prstGeom>
              <a:noFill/>
              <a:ln w="31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70" name="Line 136"/>
              <p:cNvSpPr>
                <a:spLocks noChangeShapeType="1"/>
              </p:cNvSpPr>
              <p:nvPr/>
            </p:nvSpPr>
            <p:spPr bwMode="auto">
              <a:xfrm flipH="1" flipV="1">
                <a:off x="1148" y="2243"/>
                <a:ext cx="11" cy="32"/>
              </a:xfrm>
              <a:prstGeom prst="line">
                <a:avLst/>
              </a:prstGeom>
              <a:noFill/>
              <a:ln w="30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71" name="Line 137"/>
              <p:cNvSpPr>
                <a:spLocks noChangeShapeType="1"/>
              </p:cNvSpPr>
              <p:nvPr/>
            </p:nvSpPr>
            <p:spPr bwMode="auto">
              <a:xfrm flipH="1" flipV="1">
                <a:off x="1138" y="2209"/>
                <a:ext cx="10" cy="34"/>
              </a:xfrm>
              <a:prstGeom prst="line">
                <a:avLst/>
              </a:prstGeom>
              <a:noFill/>
              <a:ln w="29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72" name="Line 138"/>
              <p:cNvSpPr>
                <a:spLocks noChangeShapeType="1"/>
              </p:cNvSpPr>
              <p:nvPr/>
            </p:nvSpPr>
            <p:spPr bwMode="auto">
              <a:xfrm flipH="1" flipV="1">
                <a:off x="1130" y="2179"/>
                <a:ext cx="8" cy="30"/>
              </a:xfrm>
              <a:prstGeom prst="line">
                <a:avLst/>
              </a:prstGeom>
              <a:noFill/>
              <a:ln w="29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73" name="Line 139"/>
              <p:cNvSpPr>
                <a:spLocks noChangeShapeType="1"/>
              </p:cNvSpPr>
              <p:nvPr/>
            </p:nvSpPr>
            <p:spPr bwMode="auto">
              <a:xfrm flipH="1" flipV="1">
                <a:off x="1125" y="2149"/>
                <a:ext cx="5" cy="30"/>
              </a:xfrm>
              <a:prstGeom prst="line">
                <a:avLst/>
              </a:prstGeom>
              <a:noFill/>
              <a:ln w="27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74" name="Line 140"/>
              <p:cNvSpPr>
                <a:spLocks noChangeShapeType="1"/>
              </p:cNvSpPr>
              <p:nvPr/>
            </p:nvSpPr>
            <p:spPr bwMode="auto">
              <a:xfrm flipH="1" flipV="1">
                <a:off x="1121" y="2119"/>
                <a:ext cx="4" cy="30"/>
              </a:xfrm>
              <a:prstGeom prst="line">
                <a:avLst/>
              </a:prstGeom>
              <a:noFill/>
              <a:ln w="26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75" name="Line 141"/>
              <p:cNvSpPr>
                <a:spLocks noChangeShapeType="1"/>
              </p:cNvSpPr>
              <p:nvPr/>
            </p:nvSpPr>
            <p:spPr bwMode="auto">
              <a:xfrm flipV="1">
                <a:off x="1121" y="2090"/>
                <a:ext cx="1" cy="29"/>
              </a:xfrm>
              <a:prstGeom prst="line">
                <a:avLst/>
              </a:prstGeom>
              <a:noFill/>
              <a:ln w="24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76" name="Line 142"/>
              <p:cNvSpPr>
                <a:spLocks noChangeShapeType="1"/>
              </p:cNvSpPr>
              <p:nvPr/>
            </p:nvSpPr>
            <p:spPr bwMode="auto">
              <a:xfrm flipV="1">
                <a:off x="1121" y="2077"/>
                <a:ext cx="1" cy="13"/>
              </a:xfrm>
              <a:prstGeom prst="line">
                <a:avLst/>
              </a:prstGeom>
              <a:noFill/>
              <a:ln w="25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77" name="Line 143"/>
              <p:cNvSpPr>
                <a:spLocks noChangeShapeType="1"/>
              </p:cNvSpPr>
              <p:nvPr/>
            </p:nvSpPr>
            <p:spPr bwMode="auto">
              <a:xfrm flipV="1">
                <a:off x="1122" y="2067"/>
                <a:ext cx="2" cy="10"/>
              </a:xfrm>
              <a:prstGeom prst="line">
                <a:avLst/>
              </a:prstGeom>
              <a:noFill/>
              <a:ln w="28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78" name="Line 144"/>
              <p:cNvSpPr>
                <a:spLocks noChangeShapeType="1"/>
              </p:cNvSpPr>
              <p:nvPr/>
            </p:nvSpPr>
            <p:spPr bwMode="auto">
              <a:xfrm flipV="1">
                <a:off x="1124" y="2058"/>
                <a:ext cx="2" cy="9"/>
              </a:xfrm>
              <a:prstGeom prst="line">
                <a:avLst/>
              </a:prstGeom>
              <a:noFill/>
              <a:ln w="28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79" name="Line 145"/>
              <p:cNvSpPr>
                <a:spLocks noChangeShapeType="1"/>
              </p:cNvSpPr>
              <p:nvPr/>
            </p:nvSpPr>
            <p:spPr bwMode="auto">
              <a:xfrm flipV="1">
                <a:off x="1126" y="2047"/>
                <a:ext cx="4" cy="11"/>
              </a:xfrm>
              <a:prstGeom prst="line">
                <a:avLst/>
              </a:prstGeom>
              <a:noFill/>
              <a:ln w="30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80" name="Line 146"/>
              <p:cNvSpPr>
                <a:spLocks noChangeShapeType="1"/>
              </p:cNvSpPr>
              <p:nvPr/>
            </p:nvSpPr>
            <p:spPr bwMode="auto">
              <a:xfrm flipV="1">
                <a:off x="1130" y="2041"/>
                <a:ext cx="4" cy="6"/>
              </a:xfrm>
              <a:prstGeom prst="line">
                <a:avLst/>
              </a:prstGeom>
              <a:noFill/>
              <a:ln w="33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81" name="Line 147"/>
              <p:cNvSpPr>
                <a:spLocks noChangeShapeType="1"/>
              </p:cNvSpPr>
              <p:nvPr/>
            </p:nvSpPr>
            <p:spPr bwMode="auto">
              <a:xfrm flipV="1">
                <a:off x="1134" y="2034"/>
                <a:ext cx="6" cy="7"/>
              </a:xfrm>
              <a:prstGeom prst="line">
                <a:avLst/>
              </a:prstGeom>
              <a:noFill/>
              <a:ln w="33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82" name="Line 148"/>
              <p:cNvSpPr>
                <a:spLocks noChangeShapeType="1"/>
              </p:cNvSpPr>
              <p:nvPr/>
            </p:nvSpPr>
            <p:spPr bwMode="auto">
              <a:xfrm flipV="1">
                <a:off x="1140" y="2020"/>
                <a:ext cx="16" cy="14"/>
              </a:xfrm>
              <a:prstGeom prst="line">
                <a:avLst/>
              </a:prstGeom>
              <a:noFill/>
              <a:ln w="33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83" name="Line 149"/>
              <p:cNvSpPr>
                <a:spLocks noChangeShapeType="1"/>
              </p:cNvSpPr>
              <p:nvPr/>
            </p:nvSpPr>
            <p:spPr bwMode="auto">
              <a:xfrm flipV="1">
                <a:off x="1156" y="2010"/>
                <a:ext cx="15" cy="10"/>
              </a:xfrm>
              <a:prstGeom prst="line">
                <a:avLst/>
              </a:prstGeom>
              <a:noFill/>
              <a:ln w="33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84" name="Line 150"/>
              <p:cNvSpPr>
                <a:spLocks noChangeShapeType="1"/>
              </p:cNvSpPr>
              <p:nvPr/>
            </p:nvSpPr>
            <p:spPr bwMode="auto">
              <a:xfrm flipV="1">
                <a:off x="1171" y="2000"/>
                <a:ext cx="23" cy="10"/>
              </a:xfrm>
              <a:prstGeom prst="line">
                <a:avLst/>
              </a:prstGeom>
              <a:noFill/>
              <a:ln w="31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85" name="Line 151"/>
              <p:cNvSpPr>
                <a:spLocks noChangeShapeType="1"/>
              </p:cNvSpPr>
              <p:nvPr/>
            </p:nvSpPr>
            <p:spPr bwMode="auto">
              <a:xfrm flipV="1">
                <a:off x="1194" y="1991"/>
                <a:ext cx="26" cy="9"/>
              </a:xfrm>
              <a:prstGeom prst="line">
                <a:avLst/>
              </a:prstGeom>
              <a:noFill/>
              <a:ln w="30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86" name="Line 152"/>
              <p:cNvSpPr>
                <a:spLocks noChangeShapeType="1"/>
              </p:cNvSpPr>
              <p:nvPr/>
            </p:nvSpPr>
            <p:spPr bwMode="auto">
              <a:xfrm flipV="1">
                <a:off x="1220" y="1983"/>
                <a:ext cx="29" cy="8"/>
              </a:xfrm>
              <a:prstGeom prst="line">
                <a:avLst/>
              </a:prstGeom>
              <a:noFill/>
              <a:ln w="29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87" name="Line 153"/>
              <p:cNvSpPr>
                <a:spLocks noChangeShapeType="1"/>
              </p:cNvSpPr>
              <p:nvPr/>
            </p:nvSpPr>
            <p:spPr bwMode="auto">
              <a:xfrm flipV="1">
                <a:off x="1249" y="1977"/>
                <a:ext cx="27" cy="6"/>
              </a:xfrm>
              <a:prstGeom prst="line">
                <a:avLst/>
              </a:prstGeom>
              <a:noFill/>
              <a:ln w="28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88" name="Line 154"/>
              <p:cNvSpPr>
                <a:spLocks noChangeShapeType="1"/>
              </p:cNvSpPr>
              <p:nvPr/>
            </p:nvSpPr>
            <p:spPr bwMode="auto">
              <a:xfrm>
                <a:off x="1276" y="1977"/>
                <a:ext cx="1" cy="1"/>
              </a:xfrm>
              <a:prstGeom prst="line">
                <a:avLst/>
              </a:prstGeom>
              <a:noFill/>
              <a:ln w="24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89" name="Line 155"/>
              <p:cNvSpPr>
                <a:spLocks noChangeShapeType="1"/>
              </p:cNvSpPr>
              <p:nvPr/>
            </p:nvSpPr>
            <p:spPr bwMode="auto">
              <a:xfrm flipV="1">
                <a:off x="1276" y="1972"/>
                <a:ext cx="33" cy="6"/>
              </a:xfrm>
              <a:prstGeom prst="line">
                <a:avLst/>
              </a:prstGeom>
              <a:noFill/>
              <a:ln w="27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90" name="Line 156"/>
              <p:cNvSpPr>
                <a:spLocks noChangeShapeType="1"/>
              </p:cNvSpPr>
              <p:nvPr/>
            </p:nvSpPr>
            <p:spPr bwMode="auto">
              <a:xfrm flipV="1">
                <a:off x="1309" y="1968"/>
                <a:ext cx="35" cy="4"/>
              </a:xfrm>
              <a:prstGeom prst="line">
                <a:avLst/>
              </a:prstGeom>
              <a:noFill/>
              <a:ln w="26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91" name="Line 157"/>
              <p:cNvSpPr>
                <a:spLocks noChangeShapeType="1"/>
              </p:cNvSpPr>
              <p:nvPr/>
            </p:nvSpPr>
            <p:spPr bwMode="auto">
              <a:xfrm flipV="1">
                <a:off x="1344" y="1965"/>
                <a:ext cx="38" cy="3"/>
              </a:xfrm>
              <a:prstGeom prst="line">
                <a:avLst/>
              </a:prstGeom>
              <a:noFill/>
              <a:ln w="25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92" name="Line 158"/>
              <p:cNvSpPr>
                <a:spLocks noChangeShapeType="1"/>
              </p:cNvSpPr>
              <p:nvPr/>
            </p:nvSpPr>
            <p:spPr bwMode="auto">
              <a:xfrm flipV="1">
                <a:off x="1382" y="1962"/>
                <a:ext cx="39" cy="3"/>
              </a:xfrm>
              <a:prstGeom prst="line">
                <a:avLst/>
              </a:prstGeom>
              <a:noFill/>
              <a:ln w="25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93" name="Line 159"/>
              <p:cNvSpPr>
                <a:spLocks noChangeShapeType="1"/>
              </p:cNvSpPr>
              <p:nvPr/>
            </p:nvSpPr>
            <p:spPr bwMode="auto">
              <a:xfrm flipV="1">
                <a:off x="1421" y="1961"/>
                <a:ext cx="41" cy="1"/>
              </a:xfrm>
              <a:prstGeom prst="line">
                <a:avLst/>
              </a:prstGeom>
              <a:noFill/>
              <a:ln w="24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94" name="Line 160"/>
              <p:cNvSpPr>
                <a:spLocks noChangeShapeType="1"/>
              </p:cNvSpPr>
              <p:nvPr/>
            </p:nvSpPr>
            <p:spPr bwMode="auto">
              <a:xfrm flipV="1">
                <a:off x="1462" y="1960"/>
                <a:ext cx="42" cy="1"/>
              </a:xfrm>
              <a:prstGeom prst="line">
                <a:avLst/>
              </a:prstGeom>
              <a:noFill/>
              <a:ln w="24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95" name="Line 161"/>
              <p:cNvSpPr>
                <a:spLocks noChangeShapeType="1"/>
              </p:cNvSpPr>
              <p:nvPr/>
            </p:nvSpPr>
            <p:spPr bwMode="auto">
              <a:xfrm flipV="1">
                <a:off x="1504" y="1958"/>
                <a:ext cx="86" cy="2"/>
              </a:xfrm>
              <a:prstGeom prst="line">
                <a:avLst/>
              </a:prstGeom>
              <a:noFill/>
              <a:ln w="24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96" name="Line 162"/>
              <p:cNvSpPr>
                <a:spLocks noChangeShapeType="1"/>
              </p:cNvSpPr>
              <p:nvPr/>
            </p:nvSpPr>
            <p:spPr bwMode="auto">
              <a:xfrm>
                <a:off x="1590" y="1958"/>
                <a:ext cx="88" cy="1"/>
              </a:xfrm>
              <a:prstGeom prst="line">
                <a:avLst/>
              </a:prstGeom>
              <a:noFill/>
              <a:ln w="24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97" name="Line 163"/>
              <p:cNvSpPr>
                <a:spLocks noChangeShapeType="1"/>
              </p:cNvSpPr>
              <p:nvPr/>
            </p:nvSpPr>
            <p:spPr bwMode="auto">
              <a:xfrm flipV="1">
                <a:off x="1678" y="1934"/>
                <a:ext cx="1" cy="24"/>
              </a:xfrm>
              <a:prstGeom prst="line">
                <a:avLst/>
              </a:prstGeom>
              <a:noFill/>
              <a:ln w="24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98" name="Line 164"/>
              <p:cNvSpPr>
                <a:spLocks noChangeShapeType="1"/>
              </p:cNvSpPr>
              <p:nvPr/>
            </p:nvSpPr>
            <p:spPr bwMode="auto">
              <a:xfrm flipH="1">
                <a:off x="1590" y="1934"/>
                <a:ext cx="88" cy="1"/>
              </a:xfrm>
              <a:prstGeom prst="line">
                <a:avLst/>
              </a:prstGeom>
              <a:noFill/>
              <a:ln w="24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99" name="Line 165"/>
              <p:cNvSpPr>
                <a:spLocks noChangeShapeType="1"/>
              </p:cNvSpPr>
              <p:nvPr/>
            </p:nvSpPr>
            <p:spPr bwMode="auto">
              <a:xfrm flipH="1">
                <a:off x="1504" y="1934"/>
                <a:ext cx="86" cy="2"/>
              </a:xfrm>
              <a:prstGeom prst="line">
                <a:avLst/>
              </a:prstGeom>
              <a:noFill/>
              <a:ln w="24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00" name="Line 166"/>
              <p:cNvSpPr>
                <a:spLocks noChangeShapeType="1"/>
              </p:cNvSpPr>
              <p:nvPr/>
            </p:nvSpPr>
            <p:spPr bwMode="auto">
              <a:xfrm flipH="1">
                <a:off x="1462" y="1936"/>
                <a:ext cx="42" cy="1"/>
              </a:xfrm>
              <a:prstGeom prst="line">
                <a:avLst/>
              </a:prstGeom>
              <a:noFill/>
              <a:ln w="24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01" name="Line 167"/>
              <p:cNvSpPr>
                <a:spLocks noChangeShapeType="1"/>
              </p:cNvSpPr>
              <p:nvPr/>
            </p:nvSpPr>
            <p:spPr bwMode="auto">
              <a:xfrm flipH="1">
                <a:off x="1421" y="1937"/>
                <a:ext cx="41" cy="1"/>
              </a:xfrm>
              <a:prstGeom prst="line">
                <a:avLst/>
              </a:prstGeom>
              <a:noFill/>
              <a:ln w="24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02" name="Line 168"/>
              <p:cNvSpPr>
                <a:spLocks noChangeShapeType="1"/>
              </p:cNvSpPr>
              <p:nvPr/>
            </p:nvSpPr>
            <p:spPr bwMode="auto">
              <a:xfrm flipH="1">
                <a:off x="1382" y="1938"/>
                <a:ext cx="39" cy="3"/>
              </a:xfrm>
              <a:prstGeom prst="line">
                <a:avLst/>
              </a:prstGeom>
              <a:noFill/>
              <a:ln w="25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03" name="Line 169"/>
              <p:cNvSpPr>
                <a:spLocks noChangeShapeType="1"/>
              </p:cNvSpPr>
              <p:nvPr/>
            </p:nvSpPr>
            <p:spPr bwMode="auto">
              <a:xfrm flipH="1">
                <a:off x="1344" y="1941"/>
                <a:ext cx="38" cy="3"/>
              </a:xfrm>
              <a:prstGeom prst="line">
                <a:avLst/>
              </a:prstGeom>
              <a:noFill/>
              <a:ln w="25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04" name="Line 170"/>
              <p:cNvSpPr>
                <a:spLocks noChangeShapeType="1"/>
              </p:cNvSpPr>
              <p:nvPr/>
            </p:nvSpPr>
            <p:spPr bwMode="auto">
              <a:xfrm flipH="1">
                <a:off x="1309" y="1944"/>
                <a:ext cx="35" cy="4"/>
              </a:xfrm>
              <a:prstGeom prst="line">
                <a:avLst/>
              </a:prstGeom>
              <a:noFill/>
              <a:ln w="26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05" name="Line 171"/>
              <p:cNvSpPr>
                <a:spLocks noChangeShapeType="1"/>
              </p:cNvSpPr>
              <p:nvPr/>
            </p:nvSpPr>
            <p:spPr bwMode="auto">
              <a:xfrm flipH="1">
                <a:off x="1276" y="1948"/>
                <a:ext cx="33" cy="6"/>
              </a:xfrm>
              <a:prstGeom prst="line">
                <a:avLst/>
              </a:prstGeom>
              <a:noFill/>
              <a:ln w="27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06" name="Line 172"/>
              <p:cNvSpPr>
                <a:spLocks noChangeShapeType="1"/>
              </p:cNvSpPr>
              <p:nvPr/>
            </p:nvSpPr>
            <p:spPr bwMode="auto">
              <a:xfrm flipH="1">
                <a:off x="1271" y="1954"/>
                <a:ext cx="5" cy="1"/>
              </a:xfrm>
              <a:prstGeom prst="line">
                <a:avLst/>
              </a:prstGeom>
              <a:noFill/>
              <a:ln w="28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07" name="Line 173"/>
              <p:cNvSpPr>
                <a:spLocks noChangeShapeType="1"/>
              </p:cNvSpPr>
              <p:nvPr/>
            </p:nvSpPr>
            <p:spPr bwMode="auto">
              <a:xfrm flipH="1">
                <a:off x="1240" y="1955"/>
                <a:ext cx="31" cy="6"/>
              </a:xfrm>
              <a:prstGeom prst="line">
                <a:avLst/>
              </a:prstGeom>
              <a:noFill/>
              <a:ln w="28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08" name="Line 174"/>
              <p:cNvSpPr>
                <a:spLocks noChangeShapeType="1"/>
              </p:cNvSpPr>
              <p:nvPr/>
            </p:nvSpPr>
            <p:spPr bwMode="auto">
              <a:xfrm flipH="1">
                <a:off x="1211" y="1961"/>
                <a:ext cx="29" cy="8"/>
              </a:xfrm>
              <a:prstGeom prst="line">
                <a:avLst/>
              </a:prstGeom>
              <a:noFill/>
              <a:ln w="29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09" name="Line 175"/>
              <p:cNvSpPr>
                <a:spLocks noChangeShapeType="1"/>
              </p:cNvSpPr>
              <p:nvPr/>
            </p:nvSpPr>
            <p:spPr bwMode="auto">
              <a:xfrm flipH="1">
                <a:off x="1185" y="1969"/>
                <a:ext cx="26" cy="9"/>
              </a:xfrm>
              <a:prstGeom prst="line">
                <a:avLst/>
              </a:prstGeom>
              <a:noFill/>
              <a:ln w="30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10" name="Line 176"/>
              <p:cNvSpPr>
                <a:spLocks noChangeShapeType="1"/>
              </p:cNvSpPr>
              <p:nvPr/>
            </p:nvSpPr>
            <p:spPr bwMode="auto">
              <a:xfrm flipH="1">
                <a:off x="1162" y="1978"/>
                <a:ext cx="23" cy="10"/>
              </a:xfrm>
              <a:prstGeom prst="line">
                <a:avLst/>
              </a:prstGeom>
              <a:noFill/>
              <a:ln w="31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11" name="Line 177"/>
              <p:cNvSpPr>
                <a:spLocks noChangeShapeType="1"/>
              </p:cNvSpPr>
              <p:nvPr/>
            </p:nvSpPr>
            <p:spPr bwMode="auto">
              <a:xfrm flipH="1">
                <a:off x="1143" y="1988"/>
                <a:ext cx="19" cy="12"/>
              </a:xfrm>
              <a:prstGeom prst="line">
                <a:avLst/>
              </a:prstGeom>
              <a:noFill/>
              <a:ln w="33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12" name="Line 178"/>
              <p:cNvSpPr>
                <a:spLocks noChangeShapeType="1"/>
              </p:cNvSpPr>
              <p:nvPr/>
            </p:nvSpPr>
            <p:spPr bwMode="auto">
              <a:xfrm flipH="1">
                <a:off x="1139" y="2000"/>
                <a:ext cx="4" cy="3"/>
              </a:xfrm>
              <a:prstGeom prst="line">
                <a:avLst/>
              </a:prstGeom>
              <a:noFill/>
              <a:ln w="33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13" name="Line 179"/>
              <p:cNvSpPr>
                <a:spLocks noChangeShapeType="1"/>
              </p:cNvSpPr>
              <p:nvPr/>
            </p:nvSpPr>
            <p:spPr bwMode="auto">
              <a:xfrm flipH="1">
                <a:off x="1123" y="2003"/>
                <a:ext cx="16" cy="14"/>
              </a:xfrm>
              <a:prstGeom prst="line">
                <a:avLst/>
              </a:prstGeom>
              <a:noFill/>
              <a:ln w="33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14" name="Line 180"/>
              <p:cNvSpPr>
                <a:spLocks noChangeShapeType="1"/>
              </p:cNvSpPr>
              <p:nvPr/>
            </p:nvSpPr>
            <p:spPr bwMode="auto">
              <a:xfrm flipH="1">
                <a:off x="1116" y="2017"/>
                <a:ext cx="7" cy="8"/>
              </a:xfrm>
              <a:prstGeom prst="line">
                <a:avLst/>
              </a:prstGeom>
              <a:noFill/>
              <a:ln w="33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15" name="Line 181"/>
              <p:cNvSpPr>
                <a:spLocks noChangeShapeType="1"/>
              </p:cNvSpPr>
              <p:nvPr/>
            </p:nvSpPr>
            <p:spPr bwMode="auto">
              <a:xfrm flipH="1">
                <a:off x="1114" y="2025"/>
                <a:ext cx="2" cy="4"/>
              </a:xfrm>
              <a:prstGeom prst="line">
                <a:avLst/>
              </a:prstGeom>
              <a:noFill/>
              <a:ln w="32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16" name="Line 182"/>
              <p:cNvSpPr>
                <a:spLocks noChangeShapeType="1"/>
              </p:cNvSpPr>
              <p:nvPr/>
            </p:nvSpPr>
            <p:spPr bwMode="auto">
              <a:xfrm flipH="1">
                <a:off x="1108" y="2029"/>
                <a:ext cx="6" cy="9"/>
              </a:xfrm>
              <a:prstGeom prst="line">
                <a:avLst/>
              </a:prstGeom>
              <a:noFill/>
              <a:ln w="33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17" name="Line 183"/>
              <p:cNvSpPr>
                <a:spLocks noChangeShapeType="1"/>
              </p:cNvSpPr>
              <p:nvPr/>
            </p:nvSpPr>
            <p:spPr bwMode="auto">
              <a:xfrm flipH="1">
                <a:off x="1104" y="2038"/>
                <a:ext cx="4" cy="11"/>
              </a:xfrm>
              <a:prstGeom prst="line">
                <a:avLst/>
              </a:prstGeom>
              <a:noFill/>
              <a:ln w="30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18" name="Line 184"/>
              <p:cNvSpPr>
                <a:spLocks noChangeShapeType="1"/>
              </p:cNvSpPr>
              <p:nvPr/>
            </p:nvSpPr>
            <p:spPr bwMode="auto">
              <a:xfrm flipH="1">
                <a:off x="1101" y="2049"/>
                <a:ext cx="3" cy="11"/>
              </a:xfrm>
              <a:prstGeom prst="line">
                <a:avLst/>
              </a:prstGeom>
              <a:noFill/>
              <a:ln w="29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19" name="Line 185"/>
              <p:cNvSpPr>
                <a:spLocks noChangeShapeType="1"/>
              </p:cNvSpPr>
              <p:nvPr/>
            </p:nvSpPr>
            <p:spPr bwMode="auto">
              <a:xfrm flipH="1">
                <a:off x="1100" y="2060"/>
                <a:ext cx="1" cy="4"/>
              </a:xfrm>
              <a:prstGeom prst="line">
                <a:avLst/>
              </a:prstGeom>
              <a:noFill/>
              <a:ln w="29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20" name="Line 186"/>
              <p:cNvSpPr>
                <a:spLocks noChangeShapeType="1"/>
              </p:cNvSpPr>
              <p:nvPr/>
            </p:nvSpPr>
            <p:spPr bwMode="auto">
              <a:xfrm>
                <a:off x="1100" y="2064"/>
                <a:ext cx="1" cy="1"/>
              </a:xfrm>
              <a:prstGeom prst="line">
                <a:avLst/>
              </a:prstGeom>
              <a:noFill/>
              <a:ln w="24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21" name="Line 187"/>
              <p:cNvSpPr>
                <a:spLocks noChangeShapeType="1"/>
              </p:cNvSpPr>
              <p:nvPr/>
            </p:nvSpPr>
            <p:spPr bwMode="auto">
              <a:xfrm flipH="1">
                <a:off x="1098" y="2064"/>
                <a:ext cx="2" cy="13"/>
              </a:xfrm>
              <a:prstGeom prst="line">
                <a:avLst/>
              </a:prstGeom>
              <a:noFill/>
              <a:ln w="27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22" name="Line 188"/>
              <p:cNvSpPr>
                <a:spLocks noChangeShapeType="1"/>
              </p:cNvSpPr>
              <p:nvPr/>
            </p:nvSpPr>
            <p:spPr bwMode="auto">
              <a:xfrm flipH="1">
                <a:off x="1097" y="2077"/>
                <a:ext cx="1" cy="13"/>
              </a:xfrm>
              <a:prstGeom prst="line">
                <a:avLst/>
              </a:prstGeom>
              <a:noFill/>
              <a:ln w="25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23" name="Line 189"/>
              <p:cNvSpPr>
                <a:spLocks noChangeShapeType="1"/>
              </p:cNvSpPr>
              <p:nvPr/>
            </p:nvSpPr>
            <p:spPr bwMode="auto">
              <a:xfrm>
                <a:off x="1097" y="2090"/>
                <a:ext cx="1" cy="29"/>
              </a:xfrm>
              <a:prstGeom prst="line">
                <a:avLst/>
              </a:prstGeom>
              <a:noFill/>
              <a:ln w="24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24" name="Line 190"/>
              <p:cNvSpPr>
                <a:spLocks noChangeShapeType="1"/>
              </p:cNvSpPr>
              <p:nvPr/>
            </p:nvSpPr>
            <p:spPr bwMode="auto">
              <a:xfrm>
                <a:off x="1097" y="2119"/>
                <a:ext cx="4" cy="30"/>
              </a:xfrm>
              <a:prstGeom prst="line">
                <a:avLst/>
              </a:prstGeom>
              <a:noFill/>
              <a:ln w="26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25" name="Line 191"/>
              <p:cNvSpPr>
                <a:spLocks noChangeShapeType="1"/>
              </p:cNvSpPr>
              <p:nvPr/>
            </p:nvSpPr>
            <p:spPr bwMode="auto">
              <a:xfrm>
                <a:off x="1101" y="2149"/>
                <a:ext cx="6" cy="32"/>
              </a:xfrm>
              <a:prstGeom prst="line">
                <a:avLst/>
              </a:prstGeom>
              <a:noFill/>
              <a:ln w="28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26" name="Line 192"/>
              <p:cNvSpPr>
                <a:spLocks noChangeShapeType="1"/>
              </p:cNvSpPr>
              <p:nvPr/>
            </p:nvSpPr>
            <p:spPr bwMode="auto">
              <a:xfrm>
                <a:off x="1107" y="2181"/>
                <a:ext cx="1" cy="4"/>
              </a:xfrm>
              <a:prstGeom prst="line">
                <a:avLst/>
              </a:prstGeom>
              <a:noFill/>
              <a:ln w="29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27" name="Line 193"/>
              <p:cNvSpPr>
                <a:spLocks noChangeShapeType="1"/>
              </p:cNvSpPr>
              <p:nvPr/>
            </p:nvSpPr>
            <p:spPr bwMode="auto">
              <a:xfrm>
                <a:off x="1108" y="2185"/>
                <a:ext cx="8" cy="33"/>
              </a:xfrm>
              <a:prstGeom prst="line">
                <a:avLst/>
              </a:prstGeom>
              <a:noFill/>
              <a:ln w="28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28" name="Line 194"/>
              <p:cNvSpPr>
                <a:spLocks noChangeShapeType="1"/>
              </p:cNvSpPr>
              <p:nvPr/>
            </p:nvSpPr>
            <p:spPr bwMode="auto">
              <a:xfrm>
                <a:off x="1116" y="2218"/>
                <a:ext cx="10" cy="34"/>
              </a:xfrm>
              <a:prstGeom prst="line">
                <a:avLst/>
              </a:prstGeom>
              <a:noFill/>
              <a:ln w="29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29" name="Line 195"/>
              <p:cNvSpPr>
                <a:spLocks noChangeShapeType="1"/>
              </p:cNvSpPr>
              <p:nvPr/>
            </p:nvSpPr>
            <p:spPr bwMode="auto">
              <a:xfrm>
                <a:off x="1126" y="2252"/>
                <a:ext cx="11" cy="32"/>
              </a:xfrm>
              <a:prstGeom prst="line">
                <a:avLst/>
              </a:prstGeom>
              <a:noFill/>
              <a:ln w="30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30" name="Line 196"/>
              <p:cNvSpPr>
                <a:spLocks noChangeShapeType="1"/>
              </p:cNvSpPr>
              <p:nvPr/>
            </p:nvSpPr>
            <p:spPr bwMode="auto">
              <a:xfrm>
                <a:off x="1137" y="2284"/>
                <a:ext cx="12" cy="31"/>
              </a:xfrm>
              <a:prstGeom prst="line">
                <a:avLst/>
              </a:prstGeom>
              <a:noFill/>
              <a:ln w="31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31" name="Line 197"/>
              <p:cNvSpPr>
                <a:spLocks noChangeShapeType="1"/>
              </p:cNvSpPr>
              <p:nvPr/>
            </p:nvSpPr>
            <p:spPr bwMode="auto">
              <a:xfrm>
                <a:off x="1149" y="2315"/>
                <a:ext cx="13" cy="28"/>
              </a:xfrm>
              <a:prstGeom prst="line">
                <a:avLst/>
              </a:prstGeom>
              <a:noFill/>
              <a:ln w="31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32" name="Line 198"/>
              <p:cNvSpPr>
                <a:spLocks noChangeShapeType="1"/>
              </p:cNvSpPr>
              <p:nvPr/>
            </p:nvSpPr>
            <p:spPr bwMode="auto">
              <a:xfrm>
                <a:off x="1162" y="2343"/>
                <a:ext cx="12" cy="26"/>
              </a:xfrm>
              <a:prstGeom prst="line">
                <a:avLst/>
              </a:prstGeom>
              <a:noFill/>
              <a:ln w="31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33" name="Line 199"/>
              <p:cNvSpPr>
                <a:spLocks noChangeShapeType="1"/>
              </p:cNvSpPr>
              <p:nvPr/>
            </p:nvSpPr>
            <p:spPr bwMode="auto">
              <a:xfrm>
                <a:off x="1174" y="2369"/>
                <a:ext cx="6" cy="11"/>
              </a:xfrm>
              <a:prstGeom prst="line">
                <a:avLst/>
              </a:prstGeom>
              <a:noFill/>
              <a:ln w="32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34" name="Line 200"/>
              <p:cNvSpPr>
                <a:spLocks noChangeShapeType="1"/>
              </p:cNvSpPr>
              <p:nvPr/>
            </p:nvSpPr>
            <p:spPr bwMode="auto">
              <a:xfrm>
                <a:off x="1180" y="2380"/>
                <a:ext cx="5" cy="10"/>
              </a:xfrm>
              <a:prstGeom prst="line">
                <a:avLst/>
              </a:prstGeom>
              <a:noFill/>
              <a:ln w="32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35" name="Line 201"/>
              <p:cNvSpPr>
                <a:spLocks noChangeShapeType="1"/>
              </p:cNvSpPr>
              <p:nvPr/>
            </p:nvSpPr>
            <p:spPr bwMode="auto">
              <a:xfrm>
                <a:off x="1185" y="2390"/>
                <a:ext cx="6" cy="9"/>
              </a:xfrm>
              <a:prstGeom prst="line">
                <a:avLst/>
              </a:prstGeom>
              <a:noFill/>
              <a:ln w="33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36" name="Line 202"/>
              <p:cNvSpPr>
                <a:spLocks noChangeShapeType="1"/>
              </p:cNvSpPr>
              <p:nvPr/>
            </p:nvSpPr>
            <p:spPr bwMode="auto">
              <a:xfrm>
                <a:off x="1191" y="2399"/>
                <a:ext cx="5" cy="8"/>
              </a:xfrm>
              <a:prstGeom prst="line">
                <a:avLst/>
              </a:prstGeom>
              <a:noFill/>
              <a:ln w="33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37" name="Line 203"/>
              <p:cNvSpPr>
                <a:spLocks noChangeShapeType="1"/>
              </p:cNvSpPr>
              <p:nvPr/>
            </p:nvSpPr>
            <p:spPr bwMode="auto">
              <a:xfrm>
                <a:off x="1196" y="2407"/>
                <a:ext cx="2" cy="4"/>
              </a:xfrm>
              <a:prstGeom prst="line">
                <a:avLst/>
              </a:prstGeom>
              <a:noFill/>
              <a:ln w="32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38" name="Line 204"/>
              <p:cNvSpPr>
                <a:spLocks noChangeShapeType="1"/>
              </p:cNvSpPr>
              <p:nvPr/>
            </p:nvSpPr>
            <p:spPr bwMode="auto">
              <a:xfrm>
                <a:off x="1198" y="2411"/>
                <a:ext cx="5" cy="7"/>
              </a:xfrm>
              <a:prstGeom prst="line">
                <a:avLst/>
              </a:prstGeom>
              <a:noFill/>
              <a:ln w="33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39" name="Line 205"/>
              <p:cNvSpPr>
                <a:spLocks noChangeShapeType="1"/>
              </p:cNvSpPr>
              <p:nvPr/>
            </p:nvSpPr>
            <p:spPr bwMode="auto">
              <a:xfrm>
                <a:off x="1203" y="2418"/>
                <a:ext cx="4" cy="5"/>
              </a:xfrm>
              <a:prstGeom prst="line">
                <a:avLst/>
              </a:prstGeom>
              <a:noFill/>
              <a:ln w="33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40" name="Line 206"/>
              <p:cNvSpPr>
                <a:spLocks noChangeShapeType="1"/>
              </p:cNvSpPr>
              <p:nvPr/>
            </p:nvSpPr>
            <p:spPr bwMode="auto">
              <a:xfrm>
                <a:off x="1207" y="2423"/>
                <a:ext cx="4" cy="4"/>
              </a:xfrm>
              <a:prstGeom prst="line">
                <a:avLst/>
              </a:prstGeom>
              <a:noFill/>
              <a:ln w="33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41" name="Line 207"/>
              <p:cNvSpPr>
                <a:spLocks noChangeShapeType="1"/>
              </p:cNvSpPr>
              <p:nvPr/>
            </p:nvSpPr>
            <p:spPr bwMode="auto">
              <a:xfrm>
                <a:off x="1211" y="2427"/>
                <a:ext cx="4" cy="2"/>
              </a:xfrm>
              <a:prstGeom prst="line">
                <a:avLst/>
              </a:prstGeom>
              <a:noFill/>
              <a:ln w="32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42" name="Line 208"/>
              <p:cNvSpPr>
                <a:spLocks noChangeShapeType="1"/>
              </p:cNvSpPr>
              <p:nvPr/>
            </p:nvSpPr>
            <p:spPr bwMode="auto">
              <a:xfrm>
                <a:off x="1215" y="2429"/>
                <a:ext cx="2" cy="2"/>
              </a:xfrm>
              <a:prstGeom prst="line">
                <a:avLst/>
              </a:prstGeom>
              <a:noFill/>
              <a:ln w="33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43" name="Line 209"/>
              <p:cNvSpPr>
                <a:spLocks noChangeShapeType="1"/>
              </p:cNvSpPr>
              <p:nvPr/>
            </p:nvSpPr>
            <p:spPr bwMode="auto">
              <a:xfrm>
                <a:off x="1217" y="2431"/>
                <a:ext cx="1" cy="1"/>
              </a:xfrm>
              <a:prstGeom prst="line">
                <a:avLst/>
              </a:prstGeom>
              <a:noFill/>
              <a:ln w="24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44" name="Line 210"/>
              <p:cNvSpPr>
                <a:spLocks noChangeShapeType="1"/>
              </p:cNvSpPr>
              <p:nvPr/>
            </p:nvSpPr>
            <p:spPr bwMode="auto">
              <a:xfrm>
                <a:off x="1218" y="2431"/>
                <a:ext cx="3" cy="1"/>
              </a:xfrm>
              <a:prstGeom prst="line">
                <a:avLst/>
              </a:prstGeom>
              <a:noFill/>
              <a:ln w="30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45" name="Line 211"/>
              <p:cNvSpPr>
                <a:spLocks noChangeShapeType="1"/>
              </p:cNvSpPr>
              <p:nvPr/>
            </p:nvSpPr>
            <p:spPr bwMode="auto">
              <a:xfrm>
                <a:off x="1221" y="2432"/>
                <a:ext cx="4" cy="1"/>
              </a:xfrm>
              <a:prstGeom prst="line">
                <a:avLst/>
              </a:prstGeom>
              <a:noFill/>
              <a:ln w="29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46" name="Line 212"/>
              <p:cNvSpPr>
                <a:spLocks noChangeShapeType="1"/>
              </p:cNvSpPr>
              <p:nvPr/>
            </p:nvSpPr>
            <p:spPr bwMode="auto">
              <a:xfrm flipV="1">
                <a:off x="1225" y="2432"/>
                <a:ext cx="5" cy="1"/>
              </a:xfrm>
              <a:prstGeom prst="line">
                <a:avLst/>
              </a:prstGeom>
              <a:noFill/>
              <a:ln w="28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47" name="Line 213"/>
              <p:cNvSpPr>
                <a:spLocks noChangeShapeType="1"/>
              </p:cNvSpPr>
              <p:nvPr/>
            </p:nvSpPr>
            <p:spPr bwMode="auto">
              <a:xfrm flipV="1">
                <a:off x="1230" y="2430"/>
                <a:ext cx="3" cy="2"/>
              </a:xfrm>
              <a:prstGeom prst="line">
                <a:avLst/>
              </a:prstGeom>
              <a:noFill/>
              <a:ln w="33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48" name="Line 214"/>
              <p:cNvSpPr>
                <a:spLocks noChangeShapeType="1"/>
              </p:cNvSpPr>
              <p:nvPr/>
            </p:nvSpPr>
            <p:spPr bwMode="auto">
              <a:xfrm flipV="1">
                <a:off x="1233" y="2428"/>
                <a:ext cx="4" cy="2"/>
              </a:xfrm>
              <a:prstGeom prst="line">
                <a:avLst/>
              </a:prstGeom>
              <a:noFill/>
              <a:ln w="32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49" name="Line 215"/>
              <p:cNvSpPr>
                <a:spLocks noChangeShapeType="1"/>
              </p:cNvSpPr>
              <p:nvPr/>
            </p:nvSpPr>
            <p:spPr bwMode="auto">
              <a:xfrm flipV="1">
                <a:off x="1237" y="2424"/>
                <a:ext cx="2" cy="4"/>
              </a:xfrm>
              <a:prstGeom prst="line">
                <a:avLst/>
              </a:prstGeom>
              <a:noFill/>
              <a:ln w="32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50" name="Line 216"/>
              <p:cNvSpPr>
                <a:spLocks noChangeShapeType="1"/>
              </p:cNvSpPr>
              <p:nvPr/>
            </p:nvSpPr>
            <p:spPr bwMode="auto">
              <a:xfrm flipV="1">
                <a:off x="1239" y="2420"/>
                <a:ext cx="3" cy="4"/>
              </a:xfrm>
              <a:prstGeom prst="line">
                <a:avLst/>
              </a:prstGeom>
              <a:noFill/>
              <a:ln w="33">
                <a:solidFill>
                  <a:srgbClr val="29B7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2305" name="Line 218"/>
            <p:cNvSpPr>
              <a:spLocks noChangeShapeType="1"/>
            </p:cNvSpPr>
            <p:nvPr/>
          </p:nvSpPr>
          <p:spPr bwMode="auto">
            <a:xfrm flipV="1">
              <a:off x="914400" y="3279775"/>
              <a:ext cx="4763" cy="7938"/>
            </a:xfrm>
            <a:prstGeom prst="line">
              <a:avLst/>
            </a:prstGeom>
            <a:noFill/>
            <a:ln w="32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06" name="Line 219"/>
            <p:cNvSpPr>
              <a:spLocks noChangeShapeType="1"/>
            </p:cNvSpPr>
            <p:nvPr/>
          </p:nvSpPr>
          <p:spPr bwMode="auto">
            <a:xfrm flipV="1">
              <a:off x="919163" y="3270250"/>
              <a:ext cx="4762" cy="9525"/>
            </a:xfrm>
            <a:prstGeom prst="line">
              <a:avLst/>
            </a:prstGeom>
            <a:noFill/>
            <a:ln w="32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07" name="Line 220"/>
            <p:cNvSpPr>
              <a:spLocks noChangeShapeType="1"/>
            </p:cNvSpPr>
            <p:nvPr/>
          </p:nvSpPr>
          <p:spPr bwMode="auto">
            <a:xfrm flipV="1">
              <a:off x="923925" y="3257550"/>
              <a:ext cx="4763" cy="12700"/>
            </a:xfrm>
            <a:prstGeom prst="line">
              <a:avLst/>
            </a:prstGeom>
            <a:noFill/>
            <a:ln w="30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08" name="Line 221"/>
            <p:cNvSpPr>
              <a:spLocks noChangeShapeType="1"/>
            </p:cNvSpPr>
            <p:nvPr/>
          </p:nvSpPr>
          <p:spPr bwMode="auto">
            <a:xfrm flipV="1">
              <a:off x="928688" y="3244850"/>
              <a:ext cx="4762" cy="12700"/>
            </a:xfrm>
            <a:prstGeom prst="line">
              <a:avLst/>
            </a:prstGeom>
            <a:noFill/>
            <a:ln w="30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09" name="Line 222"/>
            <p:cNvSpPr>
              <a:spLocks noChangeShapeType="1"/>
            </p:cNvSpPr>
            <p:nvPr/>
          </p:nvSpPr>
          <p:spPr bwMode="auto">
            <a:xfrm flipV="1">
              <a:off x="933450" y="3228975"/>
              <a:ext cx="3175" cy="15875"/>
            </a:xfrm>
            <a:prstGeom prst="line">
              <a:avLst/>
            </a:prstGeom>
            <a:noFill/>
            <a:ln w="28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10" name="Line 223"/>
            <p:cNvSpPr>
              <a:spLocks noChangeShapeType="1"/>
            </p:cNvSpPr>
            <p:nvPr/>
          </p:nvSpPr>
          <p:spPr bwMode="auto">
            <a:xfrm flipV="1">
              <a:off x="936625" y="3211513"/>
              <a:ext cx="4763" cy="17462"/>
            </a:xfrm>
            <a:prstGeom prst="line">
              <a:avLst/>
            </a:prstGeom>
            <a:noFill/>
            <a:ln w="29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11" name="Line 224"/>
            <p:cNvSpPr>
              <a:spLocks noChangeShapeType="1"/>
            </p:cNvSpPr>
            <p:nvPr/>
          </p:nvSpPr>
          <p:spPr bwMode="auto">
            <a:xfrm flipV="1">
              <a:off x="941388" y="3192463"/>
              <a:ext cx="4762" cy="19050"/>
            </a:xfrm>
            <a:prstGeom prst="line">
              <a:avLst/>
            </a:prstGeom>
            <a:noFill/>
            <a:ln w="29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12" name="Line 225"/>
            <p:cNvSpPr>
              <a:spLocks noChangeShapeType="1"/>
            </p:cNvSpPr>
            <p:nvPr/>
          </p:nvSpPr>
          <p:spPr bwMode="auto">
            <a:xfrm flipV="1">
              <a:off x="946150" y="3151188"/>
              <a:ext cx="9525" cy="41275"/>
            </a:xfrm>
            <a:prstGeom prst="line">
              <a:avLst/>
            </a:prstGeom>
            <a:noFill/>
            <a:ln w="28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13" name="Line 226"/>
            <p:cNvSpPr>
              <a:spLocks noChangeShapeType="1"/>
            </p:cNvSpPr>
            <p:nvPr/>
          </p:nvSpPr>
          <p:spPr bwMode="auto">
            <a:xfrm flipV="1">
              <a:off x="955675" y="3105150"/>
              <a:ext cx="9525" cy="46038"/>
            </a:xfrm>
            <a:prstGeom prst="line">
              <a:avLst/>
            </a:prstGeom>
            <a:noFill/>
            <a:ln w="28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14" name="Line 227"/>
            <p:cNvSpPr>
              <a:spLocks noChangeShapeType="1"/>
            </p:cNvSpPr>
            <p:nvPr/>
          </p:nvSpPr>
          <p:spPr bwMode="auto">
            <a:xfrm flipV="1">
              <a:off x="965200" y="3098800"/>
              <a:ext cx="1588" cy="6350"/>
            </a:xfrm>
            <a:prstGeom prst="line">
              <a:avLst/>
            </a:prstGeom>
            <a:noFill/>
            <a:ln w="29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15" name="Line 228"/>
            <p:cNvSpPr>
              <a:spLocks noChangeShapeType="1"/>
            </p:cNvSpPr>
            <p:nvPr/>
          </p:nvSpPr>
          <p:spPr bwMode="auto">
            <a:xfrm>
              <a:off x="966788" y="3098800"/>
              <a:ext cx="1587" cy="1588"/>
            </a:xfrm>
            <a:prstGeom prst="line">
              <a:avLst/>
            </a:prstGeom>
            <a:noFill/>
            <a:ln w="24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16" name="Line 229"/>
            <p:cNvSpPr>
              <a:spLocks noChangeShapeType="1"/>
            </p:cNvSpPr>
            <p:nvPr/>
          </p:nvSpPr>
          <p:spPr bwMode="auto">
            <a:xfrm flipV="1">
              <a:off x="966788" y="3052763"/>
              <a:ext cx="7937" cy="46037"/>
            </a:xfrm>
            <a:prstGeom prst="line">
              <a:avLst/>
            </a:prstGeom>
            <a:noFill/>
            <a:ln w="27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17" name="Line 230"/>
            <p:cNvSpPr>
              <a:spLocks noChangeShapeType="1"/>
            </p:cNvSpPr>
            <p:nvPr/>
          </p:nvSpPr>
          <p:spPr bwMode="auto">
            <a:xfrm flipV="1">
              <a:off x="974725" y="3005138"/>
              <a:ext cx="7938" cy="47625"/>
            </a:xfrm>
            <a:prstGeom prst="line">
              <a:avLst/>
            </a:prstGeom>
            <a:noFill/>
            <a:ln w="27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18" name="Line 231"/>
            <p:cNvSpPr>
              <a:spLocks noChangeShapeType="1"/>
            </p:cNvSpPr>
            <p:nvPr/>
          </p:nvSpPr>
          <p:spPr bwMode="auto">
            <a:xfrm flipV="1">
              <a:off x="982663" y="2959100"/>
              <a:ext cx="9525" cy="46038"/>
            </a:xfrm>
            <a:prstGeom prst="line">
              <a:avLst/>
            </a:prstGeom>
            <a:noFill/>
            <a:ln w="28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19" name="Line 232"/>
            <p:cNvSpPr>
              <a:spLocks noChangeShapeType="1"/>
            </p:cNvSpPr>
            <p:nvPr/>
          </p:nvSpPr>
          <p:spPr bwMode="auto">
            <a:xfrm>
              <a:off x="992188" y="2959100"/>
              <a:ext cx="1587" cy="1588"/>
            </a:xfrm>
            <a:prstGeom prst="line">
              <a:avLst/>
            </a:prstGeom>
            <a:noFill/>
            <a:ln w="24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20" name="Line 233"/>
            <p:cNvSpPr>
              <a:spLocks noChangeShapeType="1"/>
            </p:cNvSpPr>
            <p:nvPr/>
          </p:nvSpPr>
          <p:spPr bwMode="auto">
            <a:xfrm flipV="1">
              <a:off x="992188" y="2922588"/>
              <a:ext cx="6350" cy="36512"/>
            </a:xfrm>
            <a:prstGeom prst="line">
              <a:avLst/>
            </a:prstGeom>
            <a:noFill/>
            <a:ln w="27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21" name="Line 234"/>
            <p:cNvSpPr>
              <a:spLocks noChangeShapeType="1"/>
            </p:cNvSpPr>
            <p:nvPr/>
          </p:nvSpPr>
          <p:spPr bwMode="auto">
            <a:xfrm flipV="1">
              <a:off x="998538" y="2882900"/>
              <a:ext cx="9525" cy="39688"/>
            </a:xfrm>
            <a:prstGeom prst="line">
              <a:avLst/>
            </a:prstGeom>
            <a:noFill/>
            <a:ln w="28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22" name="Line 235"/>
            <p:cNvSpPr>
              <a:spLocks noChangeShapeType="1"/>
            </p:cNvSpPr>
            <p:nvPr/>
          </p:nvSpPr>
          <p:spPr bwMode="auto">
            <a:xfrm flipV="1">
              <a:off x="1008063" y="2863850"/>
              <a:ext cx="4762" cy="19050"/>
            </a:xfrm>
            <a:prstGeom prst="line">
              <a:avLst/>
            </a:prstGeom>
            <a:noFill/>
            <a:ln w="29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23" name="Line 236"/>
            <p:cNvSpPr>
              <a:spLocks noChangeShapeType="1"/>
            </p:cNvSpPr>
            <p:nvPr/>
          </p:nvSpPr>
          <p:spPr bwMode="auto">
            <a:xfrm flipV="1">
              <a:off x="1012825" y="2847975"/>
              <a:ext cx="4763" cy="15875"/>
            </a:xfrm>
            <a:prstGeom prst="line">
              <a:avLst/>
            </a:prstGeom>
            <a:noFill/>
            <a:ln w="29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24" name="Line 237"/>
            <p:cNvSpPr>
              <a:spLocks noChangeShapeType="1"/>
            </p:cNvSpPr>
            <p:nvPr/>
          </p:nvSpPr>
          <p:spPr bwMode="auto">
            <a:xfrm flipV="1">
              <a:off x="1017588" y="2835275"/>
              <a:ext cx="4762" cy="12700"/>
            </a:xfrm>
            <a:prstGeom prst="line">
              <a:avLst/>
            </a:prstGeom>
            <a:noFill/>
            <a:ln w="30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25" name="Line 238"/>
            <p:cNvSpPr>
              <a:spLocks noChangeShapeType="1"/>
            </p:cNvSpPr>
            <p:nvPr/>
          </p:nvSpPr>
          <p:spPr bwMode="auto">
            <a:xfrm flipV="1">
              <a:off x="1022350" y="2822575"/>
              <a:ext cx="4763" cy="12700"/>
            </a:xfrm>
            <a:prstGeom prst="line">
              <a:avLst/>
            </a:prstGeom>
            <a:noFill/>
            <a:ln w="30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26" name="Line 239"/>
            <p:cNvSpPr>
              <a:spLocks noChangeShapeType="1"/>
            </p:cNvSpPr>
            <p:nvPr/>
          </p:nvSpPr>
          <p:spPr bwMode="auto">
            <a:xfrm flipV="1">
              <a:off x="1027113" y="2811463"/>
              <a:ext cx="4762" cy="11112"/>
            </a:xfrm>
            <a:prstGeom prst="line">
              <a:avLst/>
            </a:prstGeom>
            <a:noFill/>
            <a:ln w="31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27" name="Line 240"/>
            <p:cNvSpPr>
              <a:spLocks noChangeShapeType="1"/>
            </p:cNvSpPr>
            <p:nvPr/>
          </p:nvSpPr>
          <p:spPr bwMode="auto">
            <a:xfrm flipV="1">
              <a:off x="1031875" y="2809875"/>
              <a:ext cx="1588" cy="1588"/>
            </a:xfrm>
            <a:prstGeom prst="line">
              <a:avLst/>
            </a:prstGeom>
            <a:noFill/>
            <a:ln w="24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28" name="Line 241"/>
            <p:cNvSpPr>
              <a:spLocks noChangeShapeType="1"/>
            </p:cNvSpPr>
            <p:nvPr/>
          </p:nvSpPr>
          <p:spPr bwMode="auto">
            <a:xfrm>
              <a:off x="1031875" y="2809875"/>
              <a:ext cx="1588" cy="1588"/>
            </a:xfrm>
            <a:prstGeom prst="line">
              <a:avLst/>
            </a:prstGeom>
            <a:noFill/>
            <a:ln w="24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29" name="Line 242"/>
            <p:cNvSpPr>
              <a:spLocks noChangeShapeType="1"/>
            </p:cNvSpPr>
            <p:nvPr/>
          </p:nvSpPr>
          <p:spPr bwMode="auto">
            <a:xfrm>
              <a:off x="1031875" y="2811463"/>
              <a:ext cx="4763" cy="9525"/>
            </a:xfrm>
            <a:prstGeom prst="line">
              <a:avLst/>
            </a:prstGeom>
            <a:noFill/>
            <a:ln w="32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30" name="Line 243"/>
            <p:cNvSpPr>
              <a:spLocks noChangeShapeType="1"/>
            </p:cNvSpPr>
            <p:nvPr/>
          </p:nvSpPr>
          <p:spPr bwMode="auto">
            <a:xfrm>
              <a:off x="1036638" y="2820988"/>
              <a:ext cx="9525" cy="20637"/>
            </a:xfrm>
            <a:prstGeom prst="line">
              <a:avLst/>
            </a:prstGeom>
            <a:noFill/>
            <a:ln w="31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31" name="Line 244"/>
            <p:cNvSpPr>
              <a:spLocks noChangeShapeType="1"/>
            </p:cNvSpPr>
            <p:nvPr/>
          </p:nvSpPr>
          <p:spPr bwMode="auto">
            <a:xfrm>
              <a:off x="1046163" y="2841625"/>
              <a:ext cx="9525" cy="28575"/>
            </a:xfrm>
            <a:prstGeom prst="line">
              <a:avLst/>
            </a:prstGeom>
            <a:noFill/>
            <a:ln w="30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32" name="Line 245"/>
            <p:cNvSpPr>
              <a:spLocks noChangeShapeType="1"/>
            </p:cNvSpPr>
            <p:nvPr/>
          </p:nvSpPr>
          <p:spPr bwMode="auto">
            <a:xfrm>
              <a:off x="1055688" y="2870200"/>
              <a:ext cx="7937" cy="31750"/>
            </a:xfrm>
            <a:prstGeom prst="line">
              <a:avLst/>
            </a:prstGeom>
            <a:noFill/>
            <a:ln w="29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33" name="Line 246"/>
            <p:cNvSpPr>
              <a:spLocks noChangeShapeType="1"/>
            </p:cNvSpPr>
            <p:nvPr/>
          </p:nvSpPr>
          <p:spPr bwMode="auto">
            <a:xfrm>
              <a:off x="1063625" y="2901950"/>
              <a:ext cx="9525" cy="34925"/>
            </a:xfrm>
            <a:prstGeom prst="line">
              <a:avLst/>
            </a:prstGeom>
            <a:noFill/>
            <a:ln w="29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34" name="Line 247"/>
            <p:cNvSpPr>
              <a:spLocks noChangeShapeType="1"/>
            </p:cNvSpPr>
            <p:nvPr/>
          </p:nvSpPr>
          <p:spPr bwMode="auto">
            <a:xfrm>
              <a:off x="1073150" y="2936875"/>
              <a:ext cx="9525" cy="36513"/>
            </a:xfrm>
            <a:prstGeom prst="line">
              <a:avLst/>
            </a:prstGeom>
            <a:noFill/>
            <a:ln w="29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35" name="Line 248"/>
            <p:cNvSpPr>
              <a:spLocks noChangeShapeType="1"/>
            </p:cNvSpPr>
            <p:nvPr/>
          </p:nvSpPr>
          <p:spPr bwMode="auto">
            <a:xfrm>
              <a:off x="1082675" y="2973388"/>
              <a:ext cx="7938" cy="36512"/>
            </a:xfrm>
            <a:prstGeom prst="line">
              <a:avLst/>
            </a:prstGeom>
            <a:noFill/>
            <a:ln w="28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36" name="Line 249"/>
            <p:cNvSpPr>
              <a:spLocks noChangeShapeType="1"/>
            </p:cNvSpPr>
            <p:nvPr/>
          </p:nvSpPr>
          <p:spPr bwMode="auto">
            <a:xfrm>
              <a:off x="1090613" y="3009900"/>
              <a:ext cx="9525" cy="34925"/>
            </a:xfrm>
            <a:prstGeom prst="line">
              <a:avLst/>
            </a:prstGeom>
            <a:noFill/>
            <a:ln w="29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37" name="Line 250"/>
            <p:cNvSpPr>
              <a:spLocks noChangeShapeType="1"/>
            </p:cNvSpPr>
            <p:nvPr/>
          </p:nvSpPr>
          <p:spPr bwMode="auto">
            <a:xfrm>
              <a:off x="1100138" y="3044825"/>
              <a:ext cx="9525" cy="33338"/>
            </a:xfrm>
            <a:prstGeom prst="line">
              <a:avLst/>
            </a:prstGeom>
            <a:noFill/>
            <a:ln w="29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38" name="Line 251"/>
            <p:cNvSpPr>
              <a:spLocks noChangeShapeType="1"/>
            </p:cNvSpPr>
            <p:nvPr/>
          </p:nvSpPr>
          <p:spPr bwMode="auto">
            <a:xfrm>
              <a:off x="1109663" y="3078163"/>
              <a:ext cx="9525" cy="30162"/>
            </a:xfrm>
            <a:prstGeom prst="line">
              <a:avLst/>
            </a:prstGeom>
            <a:noFill/>
            <a:ln w="30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39" name="Line 252"/>
            <p:cNvSpPr>
              <a:spLocks noChangeShapeType="1"/>
            </p:cNvSpPr>
            <p:nvPr/>
          </p:nvSpPr>
          <p:spPr bwMode="auto">
            <a:xfrm>
              <a:off x="1119188" y="3108325"/>
              <a:ext cx="7937" cy="25400"/>
            </a:xfrm>
            <a:prstGeom prst="line">
              <a:avLst/>
            </a:prstGeom>
            <a:noFill/>
            <a:ln w="30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40" name="Line 253"/>
            <p:cNvSpPr>
              <a:spLocks noChangeShapeType="1"/>
            </p:cNvSpPr>
            <p:nvPr/>
          </p:nvSpPr>
          <p:spPr bwMode="auto">
            <a:xfrm>
              <a:off x="1127125" y="3133725"/>
              <a:ext cx="4763" cy="9525"/>
            </a:xfrm>
            <a:prstGeom prst="line">
              <a:avLst/>
            </a:prstGeom>
            <a:noFill/>
            <a:ln w="32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41" name="Line 254"/>
            <p:cNvSpPr>
              <a:spLocks noChangeShapeType="1"/>
            </p:cNvSpPr>
            <p:nvPr/>
          </p:nvSpPr>
          <p:spPr bwMode="auto">
            <a:xfrm>
              <a:off x="1131888" y="3143250"/>
              <a:ext cx="4762" cy="9525"/>
            </a:xfrm>
            <a:prstGeom prst="line">
              <a:avLst/>
            </a:prstGeom>
            <a:noFill/>
            <a:ln w="32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42" name="Line 255"/>
            <p:cNvSpPr>
              <a:spLocks noChangeShapeType="1"/>
            </p:cNvSpPr>
            <p:nvPr/>
          </p:nvSpPr>
          <p:spPr bwMode="auto">
            <a:xfrm>
              <a:off x="1136650" y="3152775"/>
              <a:ext cx="4763" cy="7938"/>
            </a:xfrm>
            <a:prstGeom prst="line">
              <a:avLst/>
            </a:prstGeom>
            <a:noFill/>
            <a:ln w="32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43" name="Line 256"/>
            <p:cNvSpPr>
              <a:spLocks noChangeShapeType="1"/>
            </p:cNvSpPr>
            <p:nvPr/>
          </p:nvSpPr>
          <p:spPr bwMode="auto">
            <a:xfrm>
              <a:off x="1141413" y="3160713"/>
              <a:ext cx="3175" cy="6350"/>
            </a:xfrm>
            <a:prstGeom prst="line">
              <a:avLst/>
            </a:prstGeom>
            <a:noFill/>
            <a:ln w="32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44" name="Line 257"/>
            <p:cNvSpPr>
              <a:spLocks noChangeShapeType="1"/>
            </p:cNvSpPr>
            <p:nvPr/>
          </p:nvSpPr>
          <p:spPr bwMode="auto">
            <a:xfrm>
              <a:off x="1144588" y="3167063"/>
              <a:ext cx="4762" cy="4762"/>
            </a:xfrm>
            <a:prstGeom prst="line">
              <a:avLst/>
            </a:prstGeom>
            <a:noFill/>
            <a:ln w="33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45" name="Line 258"/>
            <p:cNvSpPr>
              <a:spLocks noChangeShapeType="1"/>
            </p:cNvSpPr>
            <p:nvPr/>
          </p:nvSpPr>
          <p:spPr bwMode="auto">
            <a:xfrm>
              <a:off x="1149350" y="3171825"/>
              <a:ext cx="4763" cy="3175"/>
            </a:xfrm>
            <a:prstGeom prst="line">
              <a:avLst/>
            </a:prstGeom>
            <a:noFill/>
            <a:ln w="33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46" name="Line 259"/>
            <p:cNvSpPr>
              <a:spLocks noChangeShapeType="1"/>
            </p:cNvSpPr>
            <p:nvPr/>
          </p:nvSpPr>
          <p:spPr bwMode="auto">
            <a:xfrm>
              <a:off x="1154113" y="3175000"/>
              <a:ext cx="6350" cy="4763"/>
            </a:xfrm>
            <a:prstGeom prst="line">
              <a:avLst/>
            </a:prstGeom>
            <a:noFill/>
            <a:ln w="33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47" name="Line 260"/>
            <p:cNvSpPr>
              <a:spLocks noChangeShapeType="1"/>
            </p:cNvSpPr>
            <p:nvPr/>
          </p:nvSpPr>
          <p:spPr bwMode="auto">
            <a:xfrm>
              <a:off x="1160463" y="3179763"/>
              <a:ext cx="6350" cy="1587"/>
            </a:xfrm>
            <a:prstGeom prst="line">
              <a:avLst/>
            </a:prstGeom>
            <a:noFill/>
            <a:ln w="29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48" name="Line 261"/>
            <p:cNvSpPr>
              <a:spLocks noChangeShapeType="1"/>
            </p:cNvSpPr>
            <p:nvPr/>
          </p:nvSpPr>
          <p:spPr bwMode="auto">
            <a:xfrm>
              <a:off x="1166813" y="3181350"/>
              <a:ext cx="4762" cy="1588"/>
            </a:xfrm>
            <a:prstGeom prst="line">
              <a:avLst/>
            </a:prstGeom>
            <a:noFill/>
            <a:ln w="24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49" name="Line 262"/>
            <p:cNvSpPr>
              <a:spLocks noChangeShapeType="1"/>
            </p:cNvSpPr>
            <p:nvPr/>
          </p:nvSpPr>
          <p:spPr bwMode="auto">
            <a:xfrm>
              <a:off x="1171575" y="3181350"/>
              <a:ext cx="4763" cy="1588"/>
            </a:xfrm>
            <a:prstGeom prst="line">
              <a:avLst/>
            </a:prstGeom>
            <a:noFill/>
            <a:ln w="24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50" name="Line 263"/>
            <p:cNvSpPr>
              <a:spLocks noChangeShapeType="1"/>
            </p:cNvSpPr>
            <p:nvPr/>
          </p:nvSpPr>
          <p:spPr bwMode="auto">
            <a:xfrm flipV="1">
              <a:off x="1176338" y="3179763"/>
              <a:ext cx="7937" cy="1587"/>
            </a:xfrm>
            <a:prstGeom prst="line">
              <a:avLst/>
            </a:prstGeom>
            <a:noFill/>
            <a:ln w="28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51" name="Line 264"/>
            <p:cNvSpPr>
              <a:spLocks noChangeShapeType="1"/>
            </p:cNvSpPr>
            <p:nvPr/>
          </p:nvSpPr>
          <p:spPr bwMode="auto">
            <a:xfrm flipV="1">
              <a:off x="1184275" y="3175000"/>
              <a:ext cx="6350" cy="4763"/>
            </a:xfrm>
            <a:prstGeom prst="line">
              <a:avLst/>
            </a:prstGeom>
            <a:noFill/>
            <a:ln w="33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52" name="Line 265"/>
            <p:cNvSpPr>
              <a:spLocks noChangeShapeType="1"/>
            </p:cNvSpPr>
            <p:nvPr/>
          </p:nvSpPr>
          <p:spPr bwMode="auto">
            <a:xfrm flipV="1">
              <a:off x="1190625" y="3171825"/>
              <a:ext cx="3175" cy="3175"/>
            </a:xfrm>
            <a:prstGeom prst="line">
              <a:avLst/>
            </a:prstGeom>
            <a:noFill/>
            <a:ln w="33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53" name="Line 266"/>
            <p:cNvSpPr>
              <a:spLocks noChangeShapeType="1"/>
            </p:cNvSpPr>
            <p:nvPr/>
          </p:nvSpPr>
          <p:spPr bwMode="auto">
            <a:xfrm flipV="1">
              <a:off x="1193800" y="3167063"/>
              <a:ext cx="4763" cy="4762"/>
            </a:xfrm>
            <a:prstGeom prst="line">
              <a:avLst/>
            </a:prstGeom>
            <a:noFill/>
            <a:ln w="33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54" name="Line 267"/>
            <p:cNvSpPr>
              <a:spLocks noChangeShapeType="1"/>
            </p:cNvSpPr>
            <p:nvPr/>
          </p:nvSpPr>
          <p:spPr bwMode="auto">
            <a:xfrm flipV="1">
              <a:off x="1198563" y="3160713"/>
              <a:ext cx="4762" cy="6350"/>
            </a:xfrm>
            <a:prstGeom prst="line">
              <a:avLst/>
            </a:prstGeom>
            <a:noFill/>
            <a:ln w="33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55" name="Line 268"/>
            <p:cNvSpPr>
              <a:spLocks noChangeShapeType="1"/>
            </p:cNvSpPr>
            <p:nvPr/>
          </p:nvSpPr>
          <p:spPr bwMode="auto">
            <a:xfrm flipV="1">
              <a:off x="1203325" y="3154363"/>
              <a:ext cx="4763" cy="6350"/>
            </a:xfrm>
            <a:prstGeom prst="line">
              <a:avLst/>
            </a:prstGeom>
            <a:noFill/>
            <a:ln w="33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56" name="Line 269"/>
            <p:cNvSpPr>
              <a:spLocks noChangeShapeType="1"/>
            </p:cNvSpPr>
            <p:nvPr/>
          </p:nvSpPr>
          <p:spPr bwMode="auto">
            <a:xfrm flipV="1">
              <a:off x="1208088" y="3144838"/>
              <a:ext cx="3175" cy="9525"/>
            </a:xfrm>
            <a:prstGeom prst="line">
              <a:avLst/>
            </a:prstGeom>
            <a:noFill/>
            <a:ln w="30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57" name="Line 270"/>
            <p:cNvSpPr>
              <a:spLocks noChangeShapeType="1"/>
            </p:cNvSpPr>
            <p:nvPr/>
          </p:nvSpPr>
          <p:spPr bwMode="auto">
            <a:xfrm flipV="1">
              <a:off x="1211263" y="3135313"/>
              <a:ext cx="4762" cy="9525"/>
            </a:xfrm>
            <a:prstGeom prst="line">
              <a:avLst/>
            </a:prstGeom>
            <a:noFill/>
            <a:ln w="32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58" name="Line 271"/>
            <p:cNvSpPr>
              <a:spLocks noChangeShapeType="1"/>
            </p:cNvSpPr>
            <p:nvPr/>
          </p:nvSpPr>
          <p:spPr bwMode="auto">
            <a:xfrm flipV="1">
              <a:off x="1216025" y="3111500"/>
              <a:ext cx="9525" cy="23813"/>
            </a:xfrm>
            <a:prstGeom prst="line">
              <a:avLst/>
            </a:prstGeom>
            <a:noFill/>
            <a:ln w="31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59" name="Line 272"/>
            <p:cNvSpPr>
              <a:spLocks noChangeShapeType="1"/>
            </p:cNvSpPr>
            <p:nvPr/>
          </p:nvSpPr>
          <p:spPr bwMode="auto">
            <a:xfrm flipV="1">
              <a:off x="1225550" y="3082925"/>
              <a:ext cx="9525" cy="28575"/>
            </a:xfrm>
            <a:prstGeom prst="line">
              <a:avLst/>
            </a:prstGeom>
            <a:noFill/>
            <a:ln w="30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60" name="Line 273"/>
            <p:cNvSpPr>
              <a:spLocks noChangeShapeType="1"/>
            </p:cNvSpPr>
            <p:nvPr/>
          </p:nvSpPr>
          <p:spPr bwMode="auto">
            <a:xfrm flipV="1">
              <a:off x="1235075" y="3049588"/>
              <a:ext cx="7938" cy="33337"/>
            </a:xfrm>
            <a:prstGeom prst="line">
              <a:avLst/>
            </a:prstGeom>
            <a:noFill/>
            <a:ln w="28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61" name="Line 274"/>
            <p:cNvSpPr>
              <a:spLocks noChangeShapeType="1"/>
            </p:cNvSpPr>
            <p:nvPr/>
          </p:nvSpPr>
          <p:spPr bwMode="auto">
            <a:xfrm flipV="1">
              <a:off x="1243013" y="3016250"/>
              <a:ext cx="9525" cy="33338"/>
            </a:xfrm>
            <a:prstGeom prst="line">
              <a:avLst/>
            </a:prstGeom>
            <a:noFill/>
            <a:ln w="29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62" name="Line 275"/>
            <p:cNvSpPr>
              <a:spLocks noChangeShapeType="1"/>
            </p:cNvSpPr>
            <p:nvPr/>
          </p:nvSpPr>
          <p:spPr bwMode="auto">
            <a:xfrm flipV="1">
              <a:off x="1252538" y="2981325"/>
              <a:ext cx="9525" cy="34925"/>
            </a:xfrm>
            <a:prstGeom prst="line">
              <a:avLst/>
            </a:prstGeom>
            <a:noFill/>
            <a:ln w="29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63" name="Line 276"/>
            <p:cNvSpPr>
              <a:spLocks noChangeShapeType="1"/>
            </p:cNvSpPr>
            <p:nvPr/>
          </p:nvSpPr>
          <p:spPr bwMode="auto">
            <a:xfrm flipV="1">
              <a:off x="1262063" y="2946400"/>
              <a:ext cx="7937" cy="34925"/>
            </a:xfrm>
            <a:prstGeom prst="line">
              <a:avLst/>
            </a:prstGeom>
            <a:noFill/>
            <a:ln w="28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64" name="Line 277"/>
            <p:cNvSpPr>
              <a:spLocks noChangeShapeType="1"/>
            </p:cNvSpPr>
            <p:nvPr/>
          </p:nvSpPr>
          <p:spPr bwMode="auto">
            <a:xfrm flipV="1">
              <a:off x="1270000" y="2911475"/>
              <a:ext cx="9525" cy="34925"/>
            </a:xfrm>
            <a:prstGeom prst="line">
              <a:avLst/>
            </a:prstGeom>
            <a:noFill/>
            <a:ln w="29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65" name="Line 278"/>
            <p:cNvSpPr>
              <a:spLocks noChangeShapeType="1"/>
            </p:cNvSpPr>
            <p:nvPr/>
          </p:nvSpPr>
          <p:spPr bwMode="auto">
            <a:xfrm flipV="1">
              <a:off x="1279525" y="2879725"/>
              <a:ext cx="9525" cy="31750"/>
            </a:xfrm>
            <a:prstGeom prst="line">
              <a:avLst/>
            </a:prstGeom>
            <a:noFill/>
            <a:ln w="29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66" name="Line 279"/>
            <p:cNvSpPr>
              <a:spLocks noChangeShapeType="1"/>
            </p:cNvSpPr>
            <p:nvPr/>
          </p:nvSpPr>
          <p:spPr bwMode="auto">
            <a:xfrm flipV="1">
              <a:off x="1289050" y="2851150"/>
              <a:ext cx="9525" cy="28575"/>
            </a:xfrm>
            <a:prstGeom prst="line">
              <a:avLst/>
            </a:prstGeom>
            <a:noFill/>
            <a:ln w="30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67" name="Line 280"/>
            <p:cNvSpPr>
              <a:spLocks noChangeShapeType="1"/>
            </p:cNvSpPr>
            <p:nvPr/>
          </p:nvSpPr>
          <p:spPr bwMode="auto">
            <a:xfrm flipV="1">
              <a:off x="1298575" y="2828925"/>
              <a:ext cx="7938" cy="22225"/>
            </a:xfrm>
            <a:prstGeom prst="line">
              <a:avLst/>
            </a:prstGeom>
            <a:noFill/>
            <a:ln w="30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68" name="Line 281"/>
            <p:cNvSpPr>
              <a:spLocks noChangeShapeType="1"/>
            </p:cNvSpPr>
            <p:nvPr/>
          </p:nvSpPr>
          <p:spPr bwMode="auto">
            <a:xfrm flipV="1">
              <a:off x="1306513" y="2817813"/>
              <a:ext cx="4762" cy="11112"/>
            </a:xfrm>
            <a:prstGeom prst="line">
              <a:avLst/>
            </a:prstGeom>
            <a:noFill/>
            <a:ln w="31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69" name="Line 282"/>
            <p:cNvSpPr>
              <a:spLocks noChangeShapeType="1"/>
            </p:cNvSpPr>
            <p:nvPr/>
          </p:nvSpPr>
          <p:spPr bwMode="auto">
            <a:xfrm flipV="1">
              <a:off x="1311275" y="2809875"/>
              <a:ext cx="4763" cy="7938"/>
            </a:xfrm>
            <a:prstGeom prst="line">
              <a:avLst/>
            </a:prstGeom>
            <a:noFill/>
            <a:ln w="32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70" name="Line 283"/>
            <p:cNvSpPr>
              <a:spLocks noChangeShapeType="1"/>
            </p:cNvSpPr>
            <p:nvPr/>
          </p:nvSpPr>
          <p:spPr bwMode="auto">
            <a:xfrm>
              <a:off x="1316038" y="2809875"/>
              <a:ext cx="1587" cy="1588"/>
            </a:xfrm>
            <a:prstGeom prst="line">
              <a:avLst/>
            </a:prstGeom>
            <a:noFill/>
            <a:ln w="24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71" name="Line 284"/>
            <p:cNvSpPr>
              <a:spLocks noChangeShapeType="1"/>
            </p:cNvSpPr>
            <p:nvPr/>
          </p:nvSpPr>
          <p:spPr bwMode="auto">
            <a:xfrm>
              <a:off x="1316038" y="2809875"/>
              <a:ext cx="1587" cy="1588"/>
            </a:xfrm>
            <a:prstGeom prst="line">
              <a:avLst/>
            </a:prstGeom>
            <a:noFill/>
            <a:ln w="24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72" name="Line 285"/>
            <p:cNvSpPr>
              <a:spLocks noChangeShapeType="1"/>
            </p:cNvSpPr>
            <p:nvPr/>
          </p:nvSpPr>
          <p:spPr bwMode="auto">
            <a:xfrm flipV="1">
              <a:off x="1316038" y="2808288"/>
              <a:ext cx="1587" cy="1587"/>
            </a:xfrm>
            <a:prstGeom prst="line">
              <a:avLst/>
            </a:prstGeom>
            <a:noFill/>
            <a:ln w="33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73" name="Line 286"/>
            <p:cNvSpPr>
              <a:spLocks noChangeShapeType="1"/>
            </p:cNvSpPr>
            <p:nvPr/>
          </p:nvSpPr>
          <p:spPr bwMode="auto">
            <a:xfrm>
              <a:off x="1317625" y="2808288"/>
              <a:ext cx="1588" cy="3175"/>
            </a:xfrm>
            <a:prstGeom prst="line">
              <a:avLst/>
            </a:prstGeom>
            <a:noFill/>
            <a:ln w="32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74" name="Line 287"/>
            <p:cNvSpPr>
              <a:spLocks noChangeShapeType="1"/>
            </p:cNvSpPr>
            <p:nvPr/>
          </p:nvSpPr>
          <p:spPr bwMode="auto">
            <a:xfrm>
              <a:off x="1319213" y="2811463"/>
              <a:ext cx="7937" cy="15875"/>
            </a:xfrm>
            <a:prstGeom prst="line">
              <a:avLst/>
            </a:prstGeom>
            <a:noFill/>
            <a:ln w="32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75" name="Line 288"/>
            <p:cNvSpPr>
              <a:spLocks noChangeShapeType="1"/>
            </p:cNvSpPr>
            <p:nvPr/>
          </p:nvSpPr>
          <p:spPr bwMode="auto">
            <a:xfrm>
              <a:off x="1327150" y="2827338"/>
              <a:ext cx="7938" cy="20637"/>
            </a:xfrm>
            <a:prstGeom prst="line">
              <a:avLst/>
            </a:prstGeom>
            <a:noFill/>
            <a:ln w="31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76" name="Line 289"/>
            <p:cNvSpPr>
              <a:spLocks noChangeShapeType="1"/>
            </p:cNvSpPr>
            <p:nvPr/>
          </p:nvSpPr>
          <p:spPr bwMode="auto">
            <a:xfrm>
              <a:off x="1335088" y="2847975"/>
              <a:ext cx="9525" cy="26988"/>
            </a:xfrm>
            <a:prstGeom prst="line">
              <a:avLst/>
            </a:prstGeom>
            <a:noFill/>
            <a:ln w="30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77" name="Line 290"/>
            <p:cNvSpPr>
              <a:spLocks noChangeShapeType="1"/>
            </p:cNvSpPr>
            <p:nvPr/>
          </p:nvSpPr>
          <p:spPr bwMode="auto">
            <a:xfrm>
              <a:off x="1344613" y="2874963"/>
              <a:ext cx="9525" cy="30162"/>
            </a:xfrm>
            <a:prstGeom prst="line">
              <a:avLst/>
            </a:prstGeom>
            <a:noFill/>
            <a:ln w="30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78" name="Line 291"/>
            <p:cNvSpPr>
              <a:spLocks noChangeShapeType="1"/>
            </p:cNvSpPr>
            <p:nvPr/>
          </p:nvSpPr>
          <p:spPr bwMode="auto">
            <a:xfrm>
              <a:off x="1354138" y="2905125"/>
              <a:ext cx="9525" cy="33338"/>
            </a:xfrm>
            <a:prstGeom prst="line">
              <a:avLst/>
            </a:prstGeom>
            <a:noFill/>
            <a:ln w="29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79" name="Line 292"/>
            <p:cNvSpPr>
              <a:spLocks noChangeShapeType="1"/>
            </p:cNvSpPr>
            <p:nvPr/>
          </p:nvSpPr>
          <p:spPr bwMode="auto">
            <a:xfrm>
              <a:off x="1363663" y="2938463"/>
              <a:ext cx="7937" cy="34925"/>
            </a:xfrm>
            <a:prstGeom prst="line">
              <a:avLst/>
            </a:prstGeom>
            <a:noFill/>
            <a:ln w="28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80" name="Line 293"/>
            <p:cNvSpPr>
              <a:spLocks noChangeShapeType="1"/>
            </p:cNvSpPr>
            <p:nvPr/>
          </p:nvSpPr>
          <p:spPr bwMode="auto">
            <a:xfrm>
              <a:off x="1371600" y="2973388"/>
              <a:ext cx="9525" cy="33337"/>
            </a:xfrm>
            <a:prstGeom prst="line">
              <a:avLst/>
            </a:prstGeom>
            <a:noFill/>
            <a:ln w="29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81" name="Line 294"/>
            <p:cNvSpPr>
              <a:spLocks noChangeShapeType="1"/>
            </p:cNvSpPr>
            <p:nvPr/>
          </p:nvSpPr>
          <p:spPr bwMode="auto">
            <a:xfrm>
              <a:off x="1381125" y="3006725"/>
              <a:ext cx="9525" cy="33338"/>
            </a:xfrm>
            <a:prstGeom prst="line">
              <a:avLst/>
            </a:prstGeom>
            <a:noFill/>
            <a:ln w="29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82" name="Line 295"/>
            <p:cNvSpPr>
              <a:spLocks noChangeShapeType="1"/>
            </p:cNvSpPr>
            <p:nvPr/>
          </p:nvSpPr>
          <p:spPr bwMode="auto">
            <a:xfrm>
              <a:off x="1390650" y="3040063"/>
              <a:ext cx="7938" cy="31750"/>
            </a:xfrm>
            <a:prstGeom prst="line">
              <a:avLst/>
            </a:prstGeom>
            <a:noFill/>
            <a:ln w="29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83" name="Line 296"/>
            <p:cNvSpPr>
              <a:spLocks noChangeShapeType="1"/>
            </p:cNvSpPr>
            <p:nvPr/>
          </p:nvSpPr>
          <p:spPr bwMode="auto">
            <a:xfrm>
              <a:off x="1398588" y="3071813"/>
              <a:ext cx="9525" cy="30162"/>
            </a:xfrm>
            <a:prstGeom prst="line">
              <a:avLst/>
            </a:prstGeom>
            <a:noFill/>
            <a:ln w="30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84" name="Line 297"/>
            <p:cNvSpPr>
              <a:spLocks noChangeShapeType="1"/>
            </p:cNvSpPr>
            <p:nvPr/>
          </p:nvSpPr>
          <p:spPr bwMode="auto">
            <a:xfrm>
              <a:off x="1408113" y="3101975"/>
              <a:ext cx="9525" cy="25400"/>
            </a:xfrm>
            <a:prstGeom prst="line">
              <a:avLst/>
            </a:prstGeom>
            <a:noFill/>
            <a:ln w="30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85" name="Line 298"/>
            <p:cNvSpPr>
              <a:spLocks noChangeShapeType="1"/>
            </p:cNvSpPr>
            <p:nvPr/>
          </p:nvSpPr>
          <p:spPr bwMode="auto">
            <a:xfrm>
              <a:off x="1417638" y="3127375"/>
              <a:ext cx="9525" cy="20638"/>
            </a:xfrm>
            <a:prstGeom prst="line">
              <a:avLst/>
            </a:prstGeom>
            <a:noFill/>
            <a:ln w="31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86" name="Line 299"/>
            <p:cNvSpPr>
              <a:spLocks noChangeShapeType="1"/>
            </p:cNvSpPr>
            <p:nvPr/>
          </p:nvSpPr>
          <p:spPr bwMode="auto">
            <a:xfrm>
              <a:off x="1427163" y="3148013"/>
              <a:ext cx="4762" cy="7937"/>
            </a:xfrm>
            <a:prstGeom prst="line">
              <a:avLst/>
            </a:prstGeom>
            <a:noFill/>
            <a:ln w="32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87" name="Line 300"/>
            <p:cNvSpPr>
              <a:spLocks noChangeShapeType="1"/>
            </p:cNvSpPr>
            <p:nvPr/>
          </p:nvSpPr>
          <p:spPr bwMode="auto">
            <a:xfrm>
              <a:off x="1431925" y="3155950"/>
              <a:ext cx="3175" cy="6350"/>
            </a:xfrm>
            <a:prstGeom prst="line">
              <a:avLst/>
            </a:prstGeom>
            <a:noFill/>
            <a:ln w="32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88" name="Line 301"/>
            <p:cNvSpPr>
              <a:spLocks noChangeShapeType="1"/>
            </p:cNvSpPr>
            <p:nvPr/>
          </p:nvSpPr>
          <p:spPr bwMode="auto">
            <a:xfrm>
              <a:off x="1435100" y="3162300"/>
              <a:ext cx="4763" cy="6350"/>
            </a:xfrm>
            <a:prstGeom prst="line">
              <a:avLst/>
            </a:prstGeom>
            <a:noFill/>
            <a:ln w="33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89" name="Line 302"/>
            <p:cNvSpPr>
              <a:spLocks noChangeShapeType="1"/>
            </p:cNvSpPr>
            <p:nvPr/>
          </p:nvSpPr>
          <p:spPr bwMode="auto">
            <a:xfrm>
              <a:off x="1439863" y="3168650"/>
              <a:ext cx="4762" cy="4763"/>
            </a:xfrm>
            <a:prstGeom prst="line">
              <a:avLst/>
            </a:prstGeom>
            <a:noFill/>
            <a:ln w="33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90" name="Line 303"/>
            <p:cNvSpPr>
              <a:spLocks noChangeShapeType="1"/>
            </p:cNvSpPr>
            <p:nvPr/>
          </p:nvSpPr>
          <p:spPr bwMode="auto">
            <a:xfrm>
              <a:off x="1444625" y="3173413"/>
              <a:ext cx="6350" cy="3175"/>
            </a:xfrm>
            <a:prstGeom prst="line">
              <a:avLst/>
            </a:prstGeom>
            <a:noFill/>
            <a:ln w="32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91" name="Line 304"/>
            <p:cNvSpPr>
              <a:spLocks noChangeShapeType="1"/>
            </p:cNvSpPr>
            <p:nvPr/>
          </p:nvSpPr>
          <p:spPr bwMode="auto">
            <a:xfrm>
              <a:off x="1450975" y="3176588"/>
              <a:ext cx="3175" cy="3175"/>
            </a:xfrm>
            <a:prstGeom prst="line">
              <a:avLst/>
            </a:prstGeom>
            <a:noFill/>
            <a:ln w="33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92" name="Line 305"/>
            <p:cNvSpPr>
              <a:spLocks noChangeShapeType="1"/>
            </p:cNvSpPr>
            <p:nvPr/>
          </p:nvSpPr>
          <p:spPr bwMode="auto">
            <a:xfrm>
              <a:off x="1454150" y="3179763"/>
              <a:ext cx="9525" cy="3175"/>
            </a:xfrm>
            <a:prstGeom prst="line">
              <a:avLst/>
            </a:prstGeom>
            <a:noFill/>
            <a:ln w="30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93" name="Line 306"/>
            <p:cNvSpPr>
              <a:spLocks noChangeShapeType="1"/>
            </p:cNvSpPr>
            <p:nvPr/>
          </p:nvSpPr>
          <p:spPr bwMode="auto">
            <a:xfrm>
              <a:off x="1463675" y="3182938"/>
              <a:ext cx="7938" cy="1587"/>
            </a:xfrm>
            <a:prstGeom prst="line">
              <a:avLst/>
            </a:prstGeom>
            <a:noFill/>
            <a:ln w="28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94" name="Line 307"/>
            <p:cNvSpPr>
              <a:spLocks noChangeShapeType="1"/>
            </p:cNvSpPr>
            <p:nvPr/>
          </p:nvSpPr>
          <p:spPr bwMode="auto">
            <a:xfrm flipV="1">
              <a:off x="1471613" y="3182938"/>
              <a:ext cx="9525" cy="1587"/>
            </a:xfrm>
            <a:prstGeom prst="line">
              <a:avLst/>
            </a:prstGeom>
            <a:noFill/>
            <a:ln w="27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95" name="Line 308"/>
            <p:cNvSpPr>
              <a:spLocks noChangeShapeType="1"/>
            </p:cNvSpPr>
            <p:nvPr/>
          </p:nvSpPr>
          <p:spPr bwMode="auto">
            <a:xfrm flipV="1">
              <a:off x="1481138" y="3181350"/>
              <a:ext cx="6350" cy="1588"/>
            </a:xfrm>
            <a:prstGeom prst="line">
              <a:avLst/>
            </a:prstGeom>
            <a:noFill/>
            <a:ln w="29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96" name="Line 309"/>
            <p:cNvSpPr>
              <a:spLocks noChangeShapeType="1"/>
            </p:cNvSpPr>
            <p:nvPr/>
          </p:nvSpPr>
          <p:spPr bwMode="auto">
            <a:xfrm flipV="1">
              <a:off x="1487488" y="3176588"/>
              <a:ext cx="9525" cy="4762"/>
            </a:xfrm>
            <a:prstGeom prst="line">
              <a:avLst/>
            </a:prstGeom>
            <a:noFill/>
            <a:ln w="32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97" name="Line 310"/>
            <p:cNvSpPr>
              <a:spLocks noChangeShapeType="1"/>
            </p:cNvSpPr>
            <p:nvPr/>
          </p:nvSpPr>
          <p:spPr bwMode="auto">
            <a:xfrm flipV="1">
              <a:off x="1497013" y="3171825"/>
              <a:ext cx="6350" cy="4763"/>
            </a:xfrm>
            <a:prstGeom prst="line">
              <a:avLst/>
            </a:prstGeom>
            <a:noFill/>
            <a:ln w="33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98" name="Line 311"/>
            <p:cNvSpPr>
              <a:spLocks noChangeShapeType="1"/>
            </p:cNvSpPr>
            <p:nvPr/>
          </p:nvSpPr>
          <p:spPr bwMode="auto">
            <a:xfrm flipV="1">
              <a:off x="1503363" y="3165475"/>
              <a:ext cx="7937" cy="6350"/>
            </a:xfrm>
            <a:prstGeom prst="line">
              <a:avLst/>
            </a:prstGeom>
            <a:noFill/>
            <a:ln w="33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99" name="Line 312"/>
            <p:cNvSpPr>
              <a:spLocks noChangeShapeType="1"/>
            </p:cNvSpPr>
            <p:nvPr/>
          </p:nvSpPr>
          <p:spPr bwMode="auto">
            <a:xfrm flipV="1">
              <a:off x="1511300" y="3154363"/>
              <a:ext cx="9525" cy="11112"/>
            </a:xfrm>
            <a:prstGeom prst="line">
              <a:avLst/>
            </a:prstGeom>
            <a:noFill/>
            <a:ln w="33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00" name="Line 313"/>
            <p:cNvSpPr>
              <a:spLocks noChangeShapeType="1"/>
            </p:cNvSpPr>
            <p:nvPr/>
          </p:nvSpPr>
          <p:spPr bwMode="auto">
            <a:xfrm flipV="1">
              <a:off x="1520825" y="3141663"/>
              <a:ext cx="9525" cy="12700"/>
            </a:xfrm>
            <a:prstGeom prst="line">
              <a:avLst/>
            </a:prstGeom>
            <a:noFill/>
            <a:ln w="33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01" name="Line 314"/>
            <p:cNvSpPr>
              <a:spLocks noChangeShapeType="1"/>
            </p:cNvSpPr>
            <p:nvPr/>
          </p:nvSpPr>
          <p:spPr bwMode="auto">
            <a:xfrm flipV="1">
              <a:off x="1530350" y="3135313"/>
              <a:ext cx="3175" cy="6350"/>
            </a:xfrm>
            <a:prstGeom prst="line">
              <a:avLst/>
            </a:prstGeom>
            <a:noFill/>
            <a:ln w="32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02" name="Line 315"/>
            <p:cNvSpPr>
              <a:spLocks noChangeShapeType="1"/>
            </p:cNvSpPr>
            <p:nvPr/>
          </p:nvSpPr>
          <p:spPr bwMode="auto">
            <a:xfrm flipV="1">
              <a:off x="1533525" y="3119438"/>
              <a:ext cx="9525" cy="15875"/>
            </a:xfrm>
            <a:prstGeom prst="line">
              <a:avLst/>
            </a:prstGeom>
            <a:noFill/>
            <a:ln w="32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03" name="Line 316"/>
            <p:cNvSpPr>
              <a:spLocks noChangeShapeType="1"/>
            </p:cNvSpPr>
            <p:nvPr/>
          </p:nvSpPr>
          <p:spPr bwMode="auto">
            <a:xfrm flipV="1">
              <a:off x="1543050" y="3101975"/>
              <a:ext cx="9525" cy="17463"/>
            </a:xfrm>
            <a:prstGeom prst="line">
              <a:avLst/>
            </a:prstGeom>
            <a:noFill/>
            <a:ln w="32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04" name="Line 317"/>
            <p:cNvSpPr>
              <a:spLocks noChangeShapeType="1"/>
            </p:cNvSpPr>
            <p:nvPr/>
          </p:nvSpPr>
          <p:spPr bwMode="auto">
            <a:xfrm flipV="1">
              <a:off x="1552575" y="3082925"/>
              <a:ext cx="7938" cy="19050"/>
            </a:xfrm>
            <a:prstGeom prst="line">
              <a:avLst/>
            </a:prstGeom>
            <a:noFill/>
            <a:ln w="31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05" name="Line 318"/>
            <p:cNvSpPr>
              <a:spLocks noChangeShapeType="1"/>
            </p:cNvSpPr>
            <p:nvPr/>
          </p:nvSpPr>
          <p:spPr bwMode="auto">
            <a:xfrm flipV="1">
              <a:off x="1560513" y="3062288"/>
              <a:ext cx="9525" cy="20637"/>
            </a:xfrm>
            <a:prstGeom prst="line">
              <a:avLst/>
            </a:prstGeom>
            <a:noFill/>
            <a:ln w="31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06" name="Line 319"/>
            <p:cNvSpPr>
              <a:spLocks noChangeShapeType="1"/>
            </p:cNvSpPr>
            <p:nvPr/>
          </p:nvSpPr>
          <p:spPr bwMode="auto">
            <a:xfrm flipV="1">
              <a:off x="1570038" y="3017838"/>
              <a:ext cx="19050" cy="44450"/>
            </a:xfrm>
            <a:prstGeom prst="line">
              <a:avLst/>
            </a:prstGeom>
            <a:noFill/>
            <a:ln w="31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07" name="Line 320"/>
            <p:cNvSpPr>
              <a:spLocks noChangeShapeType="1"/>
            </p:cNvSpPr>
            <p:nvPr/>
          </p:nvSpPr>
          <p:spPr bwMode="auto">
            <a:xfrm flipV="1">
              <a:off x="1589088" y="2968625"/>
              <a:ext cx="17462" cy="49213"/>
            </a:xfrm>
            <a:prstGeom prst="line">
              <a:avLst/>
            </a:prstGeom>
            <a:noFill/>
            <a:ln w="30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08" name="Line 321"/>
            <p:cNvSpPr>
              <a:spLocks noChangeShapeType="1"/>
            </p:cNvSpPr>
            <p:nvPr/>
          </p:nvSpPr>
          <p:spPr bwMode="auto">
            <a:xfrm flipV="1">
              <a:off x="1606550" y="2916238"/>
              <a:ext cx="17463" cy="52387"/>
            </a:xfrm>
            <a:prstGeom prst="line">
              <a:avLst/>
            </a:prstGeom>
            <a:noFill/>
            <a:ln w="30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09" name="Line 322"/>
            <p:cNvSpPr>
              <a:spLocks noChangeShapeType="1"/>
            </p:cNvSpPr>
            <p:nvPr/>
          </p:nvSpPr>
          <p:spPr bwMode="auto">
            <a:xfrm>
              <a:off x="1174750" y="3143250"/>
              <a:ext cx="1588" cy="1588"/>
            </a:xfrm>
            <a:prstGeom prst="line">
              <a:avLst/>
            </a:prstGeom>
            <a:noFill/>
            <a:ln w="24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10" name="Line 323"/>
            <p:cNvSpPr>
              <a:spLocks noChangeShapeType="1"/>
            </p:cNvSpPr>
            <p:nvPr/>
          </p:nvSpPr>
          <p:spPr bwMode="auto">
            <a:xfrm flipH="1">
              <a:off x="1174750" y="3143250"/>
              <a:ext cx="1588" cy="1588"/>
            </a:xfrm>
            <a:prstGeom prst="line">
              <a:avLst/>
            </a:prstGeom>
            <a:noFill/>
            <a:ln w="24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11" name="Line 324"/>
            <p:cNvSpPr>
              <a:spLocks noChangeShapeType="1"/>
            </p:cNvSpPr>
            <p:nvPr/>
          </p:nvSpPr>
          <p:spPr bwMode="auto">
            <a:xfrm>
              <a:off x="1174750" y="3143250"/>
              <a:ext cx="1588" cy="1588"/>
            </a:xfrm>
            <a:prstGeom prst="line">
              <a:avLst/>
            </a:prstGeom>
            <a:noFill/>
            <a:ln w="24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12" name="Line 325"/>
            <p:cNvSpPr>
              <a:spLocks noChangeShapeType="1"/>
            </p:cNvSpPr>
            <p:nvPr/>
          </p:nvSpPr>
          <p:spPr bwMode="auto">
            <a:xfrm>
              <a:off x="890588" y="3270250"/>
              <a:ext cx="4762" cy="1588"/>
            </a:xfrm>
            <a:prstGeom prst="line">
              <a:avLst/>
            </a:prstGeom>
            <a:noFill/>
            <a:ln w="30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13" name="Line 326"/>
            <p:cNvSpPr>
              <a:spLocks noChangeShapeType="1"/>
            </p:cNvSpPr>
            <p:nvPr/>
          </p:nvSpPr>
          <p:spPr bwMode="auto">
            <a:xfrm flipH="1" flipV="1">
              <a:off x="890588" y="3270250"/>
              <a:ext cx="4762" cy="1588"/>
            </a:xfrm>
            <a:prstGeom prst="line">
              <a:avLst/>
            </a:prstGeom>
            <a:noFill/>
            <a:ln w="30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14" name="Line 327"/>
            <p:cNvSpPr>
              <a:spLocks noChangeShapeType="1"/>
            </p:cNvSpPr>
            <p:nvPr/>
          </p:nvSpPr>
          <p:spPr bwMode="auto">
            <a:xfrm>
              <a:off x="890588" y="3270250"/>
              <a:ext cx="1587" cy="1588"/>
            </a:xfrm>
            <a:prstGeom prst="line">
              <a:avLst/>
            </a:prstGeom>
            <a:noFill/>
            <a:ln w="24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15" name="Line 328"/>
            <p:cNvSpPr>
              <a:spLocks noChangeShapeType="1"/>
            </p:cNvSpPr>
            <p:nvPr/>
          </p:nvSpPr>
          <p:spPr bwMode="auto">
            <a:xfrm>
              <a:off x="890588" y="3270250"/>
              <a:ext cx="1587" cy="1588"/>
            </a:xfrm>
            <a:prstGeom prst="line">
              <a:avLst/>
            </a:prstGeom>
            <a:noFill/>
            <a:ln w="24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16" name="Line 329"/>
            <p:cNvSpPr>
              <a:spLocks noChangeShapeType="1"/>
            </p:cNvSpPr>
            <p:nvPr/>
          </p:nvSpPr>
          <p:spPr bwMode="auto">
            <a:xfrm>
              <a:off x="890588" y="3270250"/>
              <a:ext cx="1587" cy="1588"/>
            </a:xfrm>
            <a:prstGeom prst="line">
              <a:avLst/>
            </a:prstGeom>
            <a:noFill/>
            <a:ln w="24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17" name="Line 330"/>
            <p:cNvSpPr>
              <a:spLocks noChangeShapeType="1"/>
            </p:cNvSpPr>
            <p:nvPr/>
          </p:nvSpPr>
          <p:spPr bwMode="auto">
            <a:xfrm>
              <a:off x="1038225" y="2803525"/>
              <a:ext cx="1588" cy="1588"/>
            </a:xfrm>
            <a:prstGeom prst="line">
              <a:avLst/>
            </a:prstGeom>
            <a:noFill/>
            <a:ln w="24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18" name="Line 331"/>
            <p:cNvSpPr>
              <a:spLocks noChangeShapeType="1"/>
            </p:cNvSpPr>
            <p:nvPr/>
          </p:nvSpPr>
          <p:spPr bwMode="auto">
            <a:xfrm flipH="1">
              <a:off x="1038225" y="2803525"/>
              <a:ext cx="1588" cy="1588"/>
            </a:xfrm>
            <a:prstGeom prst="line">
              <a:avLst/>
            </a:prstGeom>
            <a:noFill/>
            <a:ln w="24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19" name="Line 332"/>
            <p:cNvSpPr>
              <a:spLocks noChangeShapeType="1"/>
            </p:cNvSpPr>
            <p:nvPr/>
          </p:nvSpPr>
          <p:spPr bwMode="auto">
            <a:xfrm>
              <a:off x="1038225" y="2803525"/>
              <a:ext cx="1588" cy="1588"/>
            </a:xfrm>
            <a:prstGeom prst="line">
              <a:avLst/>
            </a:prstGeom>
            <a:noFill/>
            <a:ln w="24">
              <a:solidFill>
                <a:srgbClr val="29B72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23" name="Group 384"/>
            <p:cNvGrpSpPr>
              <a:grpSpLocks/>
            </p:cNvGrpSpPr>
            <p:nvPr/>
          </p:nvGrpSpPr>
          <p:grpSpPr bwMode="auto">
            <a:xfrm>
              <a:off x="2063750" y="2306638"/>
              <a:ext cx="228600" cy="912812"/>
              <a:chOff x="1966" y="1802"/>
              <a:chExt cx="144" cy="575"/>
            </a:xfrm>
          </p:grpSpPr>
          <p:sp>
            <p:nvSpPr>
              <p:cNvPr id="13000" name="Freeform 333"/>
              <p:cNvSpPr>
                <a:spLocks/>
              </p:cNvSpPr>
              <p:nvPr/>
            </p:nvSpPr>
            <p:spPr bwMode="auto">
              <a:xfrm>
                <a:off x="1966" y="1802"/>
                <a:ext cx="144" cy="575"/>
              </a:xfrm>
              <a:custGeom>
                <a:avLst/>
                <a:gdLst>
                  <a:gd name="T0" fmla="*/ 72 w 144"/>
                  <a:gd name="T1" fmla="*/ 0 h 575"/>
                  <a:gd name="T2" fmla="*/ 57 w 144"/>
                  <a:gd name="T3" fmla="*/ 1 h 575"/>
                  <a:gd name="T4" fmla="*/ 44 w 144"/>
                  <a:gd name="T5" fmla="*/ 3 h 575"/>
                  <a:gd name="T6" fmla="*/ 32 w 144"/>
                  <a:gd name="T7" fmla="*/ 6 h 575"/>
                  <a:gd name="T8" fmla="*/ 21 w 144"/>
                  <a:gd name="T9" fmla="*/ 10 h 575"/>
                  <a:gd name="T10" fmla="*/ 12 w 144"/>
                  <a:gd name="T11" fmla="*/ 15 h 575"/>
                  <a:gd name="T12" fmla="*/ 6 w 144"/>
                  <a:gd name="T13" fmla="*/ 21 h 575"/>
                  <a:gd name="T14" fmla="*/ 1 w 144"/>
                  <a:gd name="T15" fmla="*/ 27 h 575"/>
                  <a:gd name="T16" fmla="*/ 0 w 144"/>
                  <a:gd name="T17" fmla="*/ 34 h 575"/>
                  <a:gd name="T18" fmla="*/ 0 w 144"/>
                  <a:gd name="T19" fmla="*/ 541 h 575"/>
                  <a:gd name="T20" fmla="*/ 1 w 144"/>
                  <a:gd name="T21" fmla="*/ 548 h 575"/>
                  <a:gd name="T22" fmla="*/ 6 w 144"/>
                  <a:gd name="T23" fmla="*/ 554 h 575"/>
                  <a:gd name="T24" fmla="*/ 12 w 144"/>
                  <a:gd name="T25" fmla="*/ 560 h 575"/>
                  <a:gd name="T26" fmla="*/ 21 w 144"/>
                  <a:gd name="T27" fmla="*/ 565 h 575"/>
                  <a:gd name="T28" fmla="*/ 32 w 144"/>
                  <a:gd name="T29" fmla="*/ 569 h 575"/>
                  <a:gd name="T30" fmla="*/ 44 w 144"/>
                  <a:gd name="T31" fmla="*/ 572 h 575"/>
                  <a:gd name="T32" fmla="*/ 57 w 144"/>
                  <a:gd name="T33" fmla="*/ 574 h 575"/>
                  <a:gd name="T34" fmla="*/ 72 w 144"/>
                  <a:gd name="T35" fmla="*/ 575 h 575"/>
                  <a:gd name="T36" fmla="*/ 87 w 144"/>
                  <a:gd name="T37" fmla="*/ 574 h 575"/>
                  <a:gd name="T38" fmla="*/ 100 w 144"/>
                  <a:gd name="T39" fmla="*/ 572 h 575"/>
                  <a:gd name="T40" fmla="*/ 112 w 144"/>
                  <a:gd name="T41" fmla="*/ 569 h 575"/>
                  <a:gd name="T42" fmla="*/ 123 w 144"/>
                  <a:gd name="T43" fmla="*/ 565 h 575"/>
                  <a:gd name="T44" fmla="*/ 132 w 144"/>
                  <a:gd name="T45" fmla="*/ 560 h 575"/>
                  <a:gd name="T46" fmla="*/ 138 w 144"/>
                  <a:gd name="T47" fmla="*/ 554 h 575"/>
                  <a:gd name="T48" fmla="*/ 143 w 144"/>
                  <a:gd name="T49" fmla="*/ 548 h 575"/>
                  <a:gd name="T50" fmla="*/ 144 w 144"/>
                  <a:gd name="T51" fmla="*/ 541 h 575"/>
                  <a:gd name="T52" fmla="*/ 144 w 144"/>
                  <a:gd name="T53" fmla="*/ 34 h 575"/>
                  <a:gd name="T54" fmla="*/ 143 w 144"/>
                  <a:gd name="T55" fmla="*/ 27 h 575"/>
                  <a:gd name="T56" fmla="*/ 138 w 144"/>
                  <a:gd name="T57" fmla="*/ 21 h 575"/>
                  <a:gd name="T58" fmla="*/ 132 w 144"/>
                  <a:gd name="T59" fmla="*/ 15 h 575"/>
                  <a:gd name="T60" fmla="*/ 123 w 144"/>
                  <a:gd name="T61" fmla="*/ 10 h 575"/>
                  <a:gd name="T62" fmla="*/ 112 w 144"/>
                  <a:gd name="T63" fmla="*/ 6 h 575"/>
                  <a:gd name="T64" fmla="*/ 100 w 144"/>
                  <a:gd name="T65" fmla="*/ 3 h 575"/>
                  <a:gd name="T66" fmla="*/ 87 w 144"/>
                  <a:gd name="T67" fmla="*/ 1 h 575"/>
                  <a:gd name="T68" fmla="*/ 72 w 144"/>
                  <a:gd name="T69" fmla="*/ 0 h 575"/>
                  <a:gd name="T70" fmla="*/ 72 w 144"/>
                  <a:gd name="T71" fmla="*/ 0 h 57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44"/>
                  <a:gd name="T109" fmla="*/ 0 h 575"/>
                  <a:gd name="T110" fmla="*/ 144 w 144"/>
                  <a:gd name="T111" fmla="*/ 575 h 575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44" h="575">
                    <a:moveTo>
                      <a:pt x="72" y="0"/>
                    </a:moveTo>
                    <a:lnTo>
                      <a:pt x="57" y="1"/>
                    </a:lnTo>
                    <a:lnTo>
                      <a:pt x="44" y="3"/>
                    </a:lnTo>
                    <a:lnTo>
                      <a:pt x="32" y="6"/>
                    </a:lnTo>
                    <a:lnTo>
                      <a:pt x="21" y="10"/>
                    </a:lnTo>
                    <a:lnTo>
                      <a:pt x="12" y="15"/>
                    </a:lnTo>
                    <a:lnTo>
                      <a:pt x="6" y="21"/>
                    </a:lnTo>
                    <a:lnTo>
                      <a:pt x="1" y="27"/>
                    </a:lnTo>
                    <a:lnTo>
                      <a:pt x="0" y="34"/>
                    </a:lnTo>
                    <a:lnTo>
                      <a:pt x="0" y="541"/>
                    </a:lnTo>
                    <a:lnTo>
                      <a:pt x="1" y="548"/>
                    </a:lnTo>
                    <a:lnTo>
                      <a:pt x="6" y="554"/>
                    </a:lnTo>
                    <a:lnTo>
                      <a:pt x="12" y="560"/>
                    </a:lnTo>
                    <a:lnTo>
                      <a:pt x="21" y="565"/>
                    </a:lnTo>
                    <a:lnTo>
                      <a:pt x="32" y="569"/>
                    </a:lnTo>
                    <a:lnTo>
                      <a:pt x="44" y="572"/>
                    </a:lnTo>
                    <a:lnTo>
                      <a:pt x="57" y="574"/>
                    </a:lnTo>
                    <a:lnTo>
                      <a:pt x="72" y="575"/>
                    </a:lnTo>
                    <a:lnTo>
                      <a:pt x="87" y="574"/>
                    </a:lnTo>
                    <a:lnTo>
                      <a:pt x="100" y="572"/>
                    </a:lnTo>
                    <a:lnTo>
                      <a:pt x="112" y="569"/>
                    </a:lnTo>
                    <a:lnTo>
                      <a:pt x="123" y="565"/>
                    </a:lnTo>
                    <a:lnTo>
                      <a:pt x="132" y="560"/>
                    </a:lnTo>
                    <a:lnTo>
                      <a:pt x="138" y="554"/>
                    </a:lnTo>
                    <a:lnTo>
                      <a:pt x="143" y="548"/>
                    </a:lnTo>
                    <a:lnTo>
                      <a:pt x="144" y="541"/>
                    </a:lnTo>
                    <a:lnTo>
                      <a:pt x="144" y="34"/>
                    </a:lnTo>
                    <a:lnTo>
                      <a:pt x="143" y="27"/>
                    </a:lnTo>
                    <a:lnTo>
                      <a:pt x="138" y="21"/>
                    </a:lnTo>
                    <a:lnTo>
                      <a:pt x="132" y="15"/>
                    </a:lnTo>
                    <a:lnTo>
                      <a:pt x="123" y="10"/>
                    </a:lnTo>
                    <a:lnTo>
                      <a:pt x="112" y="6"/>
                    </a:lnTo>
                    <a:lnTo>
                      <a:pt x="100" y="3"/>
                    </a:lnTo>
                    <a:lnTo>
                      <a:pt x="87" y="1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56686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01" name="Freeform 334"/>
              <p:cNvSpPr>
                <a:spLocks/>
              </p:cNvSpPr>
              <p:nvPr/>
            </p:nvSpPr>
            <p:spPr bwMode="auto">
              <a:xfrm>
                <a:off x="1967" y="1807"/>
                <a:ext cx="141" cy="564"/>
              </a:xfrm>
              <a:custGeom>
                <a:avLst/>
                <a:gdLst>
                  <a:gd name="T0" fmla="*/ 71 w 141"/>
                  <a:gd name="T1" fmla="*/ 0 h 564"/>
                  <a:gd name="T2" fmla="*/ 56 w 141"/>
                  <a:gd name="T3" fmla="*/ 1 h 564"/>
                  <a:gd name="T4" fmla="*/ 43 w 141"/>
                  <a:gd name="T5" fmla="*/ 3 h 564"/>
                  <a:gd name="T6" fmla="*/ 31 w 141"/>
                  <a:gd name="T7" fmla="*/ 6 h 564"/>
                  <a:gd name="T8" fmla="*/ 21 w 141"/>
                  <a:gd name="T9" fmla="*/ 10 h 564"/>
                  <a:gd name="T10" fmla="*/ 12 w 141"/>
                  <a:gd name="T11" fmla="*/ 15 h 564"/>
                  <a:gd name="T12" fmla="*/ 6 w 141"/>
                  <a:gd name="T13" fmla="*/ 20 h 564"/>
                  <a:gd name="T14" fmla="*/ 1 w 141"/>
                  <a:gd name="T15" fmla="*/ 26 h 564"/>
                  <a:gd name="T16" fmla="*/ 0 w 141"/>
                  <a:gd name="T17" fmla="*/ 33 h 564"/>
                  <a:gd name="T18" fmla="*/ 0 w 141"/>
                  <a:gd name="T19" fmla="*/ 531 h 564"/>
                  <a:gd name="T20" fmla="*/ 1 w 141"/>
                  <a:gd name="T21" fmla="*/ 538 h 564"/>
                  <a:gd name="T22" fmla="*/ 6 w 141"/>
                  <a:gd name="T23" fmla="*/ 544 h 564"/>
                  <a:gd name="T24" fmla="*/ 12 w 141"/>
                  <a:gd name="T25" fmla="*/ 549 h 564"/>
                  <a:gd name="T26" fmla="*/ 21 w 141"/>
                  <a:gd name="T27" fmla="*/ 554 h 564"/>
                  <a:gd name="T28" fmla="*/ 31 w 141"/>
                  <a:gd name="T29" fmla="*/ 558 h 564"/>
                  <a:gd name="T30" fmla="*/ 43 w 141"/>
                  <a:gd name="T31" fmla="*/ 561 h 564"/>
                  <a:gd name="T32" fmla="*/ 56 w 141"/>
                  <a:gd name="T33" fmla="*/ 563 h 564"/>
                  <a:gd name="T34" fmla="*/ 71 w 141"/>
                  <a:gd name="T35" fmla="*/ 564 h 564"/>
                  <a:gd name="T36" fmla="*/ 85 w 141"/>
                  <a:gd name="T37" fmla="*/ 563 h 564"/>
                  <a:gd name="T38" fmla="*/ 98 w 141"/>
                  <a:gd name="T39" fmla="*/ 561 h 564"/>
                  <a:gd name="T40" fmla="*/ 110 w 141"/>
                  <a:gd name="T41" fmla="*/ 558 h 564"/>
                  <a:gd name="T42" fmla="*/ 121 w 141"/>
                  <a:gd name="T43" fmla="*/ 554 h 564"/>
                  <a:gd name="T44" fmla="*/ 129 w 141"/>
                  <a:gd name="T45" fmla="*/ 549 h 564"/>
                  <a:gd name="T46" fmla="*/ 136 w 141"/>
                  <a:gd name="T47" fmla="*/ 544 h 564"/>
                  <a:gd name="T48" fmla="*/ 140 w 141"/>
                  <a:gd name="T49" fmla="*/ 538 h 564"/>
                  <a:gd name="T50" fmla="*/ 141 w 141"/>
                  <a:gd name="T51" fmla="*/ 531 h 564"/>
                  <a:gd name="T52" fmla="*/ 141 w 141"/>
                  <a:gd name="T53" fmla="*/ 33 h 564"/>
                  <a:gd name="T54" fmla="*/ 140 w 141"/>
                  <a:gd name="T55" fmla="*/ 26 h 564"/>
                  <a:gd name="T56" fmla="*/ 136 w 141"/>
                  <a:gd name="T57" fmla="*/ 20 h 564"/>
                  <a:gd name="T58" fmla="*/ 129 w 141"/>
                  <a:gd name="T59" fmla="*/ 15 h 564"/>
                  <a:gd name="T60" fmla="*/ 121 w 141"/>
                  <a:gd name="T61" fmla="*/ 10 h 564"/>
                  <a:gd name="T62" fmla="*/ 110 w 141"/>
                  <a:gd name="T63" fmla="*/ 6 h 564"/>
                  <a:gd name="T64" fmla="*/ 98 w 141"/>
                  <a:gd name="T65" fmla="*/ 3 h 564"/>
                  <a:gd name="T66" fmla="*/ 85 w 141"/>
                  <a:gd name="T67" fmla="*/ 1 h 564"/>
                  <a:gd name="T68" fmla="*/ 71 w 141"/>
                  <a:gd name="T69" fmla="*/ 0 h 564"/>
                  <a:gd name="T70" fmla="*/ 71 w 141"/>
                  <a:gd name="T71" fmla="*/ 0 h 56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41"/>
                  <a:gd name="T109" fmla="*/ 0 h 564"/>
                  <a:gd name="T110" fmla="*/ 141 w 141"/>
                  <a:gd name="T111" fmla="*/ 564 h 564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41" h="564">
                    <a:moveTo>
                      <a:pt x="71" y="0"/>
                    </a:moveTo>
                    <a:lnTo>
                      <a:pt x="56" y="1"/>
                    </a:lnTo>
                    <a:lnTo>
                      <a:pt x="43" y="3"/>
                    </a:lnTo>
                    <a:lnTo>
                      <a:pt x="31" y="6"/>
                    </a:lnTo>
                    <a:lnTo>
                      <a:pt x="21" y="10"/>
                    </a:lnTo>
                    <a:lnTo>
                      <a:pt x="12" y="15"/>
                    </a:lnTo>
                    <a:lnTo>
                      <a:pt x="6" y="20"/>
                    </a:lnTo>
                    <a:lnTo>
                      <a:pt x="1" y="26"/>
                    </a:lnTo>
                    <a:lnTo>
                      <a:pt x="0" y="33"/>
                    </a:lnTo>
                    <a:lnTo>
                      <a:pt x="0" y="531"/>
                    </a:lnTo>
                    <a:lnTo>
                      <a:pt x="1" y="538"/>
                    </a:lnTo>
                    <a:lnTo>
                      <a:pt x="6" y="544"/>
                    </a:lnTo>
                    <a:lnTo>
                      <a:pt x="12" y="549"/>
                    </a:lnTo>
                    <a:lnTo>
                      <a:pt x="21" y="554"/>
                    </a:lnTo>
                    <a:lnTo>
                      <a:pt x="31" y="558"/>
                    </a:lnTo>
                    <a:lnTo>
                      <a:pt x="43" y="561"/>
                    </a:lnTo>
                    <a:lnTo>
                      <a:pt x="56" y="563"/>
                    </a:lnTo>
                    <a:lnTo>
                      <a:pt x="71" y="564"/>
                    </a:lnTo>
                    <a:lnTo>
                      <a:pt x="85" y="563"/>
                    </a:lnTo>
                    <a:lnTo>
                      <a:pt x="98" y="561"/>
                    </a:lnTo>
                    <a:lnTo>
                      <a:pt x="110" y="558"/>
                    </a:lnTo>
                    <a:lnTo>
                      <a:pt x="121" y="554"/>
                    </a:lnTo>
                    <a:lnTo>
                      <a:pt x="129" y="549"/>
                    </a:lnTo>
                    <a:lnTo>
                      <a:pt x="136" y="544"/>
                    </a:lnTo>
                    <a:lnTo>
                      <a:pt x="140" y="538"/>
                    </a:lnTo>
                    <a:lnTo>
                      <a:pt x="141" y="531"/>
                    </a:lnTo>
                    <a:lnTo>
                      <a:pt x="141" y="33"/>
                    </a:lnTo>
                    <a:lnTo>
                      <a:pt x="140" y="26"/>
                    </a:lnTo>
                    <a:lnTo>
                      <a:pt x="136" y="20"/>
                    </a:lnTo>
                    <a:lnTo>
                      <a:pt x="129" y="15"/>
                    </a:lnTo>
                    <a:lnTo>
                      <a:pt x="121" y="10"/>
                    </a:lnTo>
                    <a:lnTo>
                      <a:pt x="110" y="6"/>
                    </a:lnTo>
                    <a:lnTo>
                      <a:pt x="98" y="3"/>
                    </a:lnTo>
                    <a:lnTo>
                      <a:pt x="85" y="1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56686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02" name="Freeform 335"/>
              <p:cNvSpPr>
                <a:spLocks/>
              </p:cNvSpPr>
              <p:nvPr/>
            </p:nvSpPr>
            <p:spPr bwMode="auto">
              <a:xfrm>
                <a:off x="1968" y="1813"/>
                <a:ext cx="139" cy="552"/>
              </a:xfrm>
              <a:custGeom>
                <a:avLst/>
                <a:gdLst>
                  <a:gd name="T0" fmla="*/ 70 w 139"/>
                  <a:gd name="T1" fmla="*/ 0 h 552"/>
                  <a:gd name="T2" fmla="*/ 56 w 139"/>
                  <a:gd name="T3" fmla="*/ 1 h 552"/>
                  <a:gd name="T4" fmla="*/ 43 w 139"/>
                  <a:gd name="T5" fmla="*/ 3 h 552"/>
                  <a:gd name="T6" fmla="*/ 31 w 139"/>
                  <a:gd name="T7" fmla="*/ 5 h 552"/>
                  <a:gd name="T8" fmla="*/ 20 w 139"/>
                  <a:gd name="T9" fmla="*/ 9 h 552"/>
                  <a:gd name="T10" fmla="*/ 12 w 139"/>
                  <a:gd name="T11" fmla="*/ 14 h 552"/>
                  <a:gd name="T12" fmla="*/ 5 w 139"/>
                  <a:gd name="T13" fmla="*/ 20 h 552"/>
                  <a:gd name="T14" fmla="*/ 1 w 139"/>
                  <a:gd name="T15" fmla="*/ 26 h 552"/>
                  <a:gd name="T16" fmla="*/ 0 w 139"/>
                  <a:gd name="T17" fmla="*/ 33 h 552"/>
                  <a:gd name="T18" fmla="*/ 0 w 139"/>
                  <a:gd name="T19" fmla="*/ 519 h 552"/>
                  <a:gd name="T20" fmla="*/ 1 w 139"/>
                  <a:gd name="T21" fmla="*/ 526 h 552"/>
                  <a:gd name="T22" fmla="*/ 5 w 139"/>
                  <a:gd name="T23" fmla="*/ 532 h 552"/>
                  <a:gd name="T24" fmla="*/ 12 w 139"/>
                  <a:gd name="T25" fmla="*/ 538 h 552"/>
                  <a:gd name="T26" fmla="*/ 20 w 139"/>
                  <a:gd name="T27" fmla="*/ 543 h 552"/>
                  <a:gd name="T28" fmla="*/ 31 w 139"/>
                  <a:gd name="T29" fmla="*/ 547 h 552"/>
                  <a:gd name="T30" fmla="*/ 43 w 139"/>
                  <a:gd name="T31" fmla="*/ 550 h 552"/>
                  <a:gd name="T32" fmla="*/ 56 w 139"/>
                  <a:gd name="T33" fmla="*/ 551 h 552"/>
                  <a:gd name="T34" fmla="*/ 70 w 139"/>
                  <a:gd name="T35" fmla="*/ 552 h 552"/>
                  <a:gd name="T36" fmla="*/ 84 w 139"/>
                  <a:gd name="T37" fmla="*/ 551 h 552"/>
                  <a:gd name="T38" fmla="*/ 97 w 139"/>
                  <a:gd name="T39" fmla="*/ 550 h 552"/>
                  <a:gd name="T40" fmla="*/ 109 w 139"/>
                  <a:gd name="T41" fmla="*/ 547 h 552"/>
                  <a:gd name="T42" fmla="*/ 119 w 139"/>
                  <a:gd name="T43" fmla="*/ 543 h 552"/>
                  <a:gd name="T44" fmla="*/ 127 w 139"/>
                  <a:gd name="T45" fmla="*/ 538 h 552"/>
                  <a:gd name="T46" fmla="*/ 134 w 139"/>
                  <a:gd name="T47" fmla="*/ 532 h 552"/>
                  <a:gd name="T48" fmla="*/ 138 w 139"/>
                  <a:gd name="T49" fmla="*/ 526 h 552"/>
                  <a:gd name="T50" fmla="*/ 139 w 139"/>
                  <a:gd name="T51" fmla="*/ 519 h 552"/>
                  <a:gd name="T52" fmla="*/ 139 w 139"/>
                  <a:gd name="T53" fmla="*/ 33 h 552"/>
                  <a:gd name="T54" fmla="*/ 138 w 139"/>
                  <a:gd name="T55" fmla="*/ 26 h 552"/>
                  <a:gd name="T56" fmla="*/ 134 w 139"/>
                  <a:gd name="T57" fmla="*/ 20 h 552"/>
                  <a:gd name="T58" fmla="*/ 127 w 139"/>
                  <a:gd name="T59" fmla="*/ 14 h 552"/>
                  <a:gd name="T60" fmla="*/ 119 w 139"/>
                  <a:gd name="T61" fmla="*/ 9 h 552"/>
                  <a:gd name="T62" fmla="*/ 109 w 139"/>
                  <a:gd name="T63" fmla="*/ 5 h 552"/>
                  <a:gd name="T64" fmla="*/ 97 w 139"/>
                  <a:gd name="T65" fmla="*/ 3 h 552"/>
                  <a:gd name="T66" fmla="*/ 84 w 139"/>
                  <a:gd name="T67" fmla="*/ 1 h 552"/>
                  <a:gd name="T68" fmla="*/ 70 w 139"/>
                  <a:gd name="T69" fmla="*/ 0 h 552"/>
                  <a:gd name="T70" fmla="*/ 70 w 139"/>
                  <a:gd name="T71" fmla="*/ 0 h 55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39"/>
                  <a:gd name="T109" fmla="*/ 0 h 552"/>
                  <a:gd name="T110" fmla="*/ 139 w 139"/>
                  <a:gd name="T111" fmla="*/ 552 h 552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39" h="552">
                    <a:moveTo>
                      <a:pt x="70" y="0"/>
                    </a:moveTo>
                    <a:lnTo>
                      <a:pt x="56" y="1"/>
                    </a:lnTo>
                    <a:lnTo>
                      <a:pt x="43" y="3"/>
                    </a:lnTo>
                    <a:lnTo>
                      <a:pt x="31" y="5"/>
                    </a:lnTo>
                    <a:lnTo>
                      <a:pt x="20" y="9"/>
                    </a:lnTo>
                    <a:lnTo>
                      <a:pt x="12" y="14"/>
                    </a:lnTo>
                    <a:lnTo>
                      <a:pt x="5" y="20"/>
                    </a:lnTo>
                    <a:lnTo>
                      <a:pt x="1" y="26"/>
                    </a:lnTo>
                    <a:lnTo>
                      <a:pt x="0" y="33"/>
                    </a:lnTo>
                    <a:lnTo>
                      <a:pt x="0" y="519"/>
                    </a:lnTo>
                    <a:lnTo>
                      <a:pt x="1" y="526"/>
                    </a:lnTo>
                    <a:lnTo>
                      <a:pt x="5" y="532"/>
                    </a:lnTo>
                    <a:lnTo>
                      <a:pt x="12" y="538"/>
                    </a:lnTo>
                    <a:lnTo>
                      <a:pt x="20" y="543"/>
                    </a:lnTo>
                    <a:lnTo>
                      <a:pt x="31" y="547"/>
                    </a:lnTo>
                    <a:lnTo>
                      <a:pt x="43" y="550"/>
                    </a:lnTo>
                    <a:lnTo>
                      <a:pt x="56" y="551"/>
                    </a:lnTo>
                    <a:lnTo>
                      <a:pt x="70" y="552"/>
                    </a:lnTo>
                    <a:lnTo>
                      <a:pt x="84" y="551"/>
                    </a:lnTo>
                    <a:lnTo>
                      <a:pt x="97" y="550"/>
                    </a:lnTo>
                    <a:lnTo>
                      <a:pt x="109" y="547"/>
                    </a:lnTo>
                    <a:lnTo>
                      <a:pt x="119" y="543"/>
                    </a:lnTo>
                    <a:lnTo>
                      <a:pt x="127" y="538"/>
                    </a:lnTo>
                    <a:lnTo>
                      <a:pt x="134" y="532"/>
                    </a:lnTo>
                    <a:lnTo>
                      <a:pt x="138" y="526"/>
                    </a:lnTo>
                    <a:lnTo>
                      <a:pt x="139" y="519"/>
                    </a:lnTo>
                    <a:lnTo>
                      <a:pt x="139" y="33"/>
                    </a:lnTo>
                    <a:lnTo>
                      <a:pt x="138" y="26"/>
                    </a:lnTo>
                    <a:lnTo>
                      <a:pt x="134" y="20"/>
                    </a:lnTo>
                    <a:lnTo>
                      <a:pt x="127" y="14"/>
                    </a:lnTo>
                    <a:lnTo>
                      <a:pt x="119" y="9"/>
                    </a:lnTo>
                    <a:lnTo>
                      <a:pt x="109" y="5"/>
                    </a:lnTo>
                    <a:lnTo>
                      <a:pt x="97" y="3"/>
                    </a:lnTo>
                    <a:lnTo>
                      <a:pt x="84" y="1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57696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03" name="Freeform 336"/>
              <p:cNvSpPr>
                <a:spLocks/>
              </p:cNvSpPr>
              <p:nvPr/>
            </p:nvSpPr>
            <p:spPr bwMode="auto">
              <a:xfrm>
                <a:off x="1970" y="1819"/>
                <a:ext cx="135" cy="540"/>
              </a:xfrm>
              <a:custGeom>
                <a:avLst/>
                <a:gdLst>
                  <a:gd name="T0" fmla="*/ 68 w 135"/>
                  <a:gd name="T1" fmla="*/ 0 h 540"/>
                  <a:gd name="T2" fmla="*/ 54 w 135"/>
                  <a:gd name="T3" fmla="*/ 1 h 540"/>
                  <a:gd name="T4" fmla="*/ 41 w 135"/>
                  <a:gd name="T5" fmla="*/ 3 h 540"/>
                  <a:gd name="T6" fmla="*/ 30 w 135"/>
                  <a:gd name="T7" fmla="*/ 5 h 540"/>
                  <a:gd name="T8" fmla="*/ 20 w 135"/>
                  <a:gd name="T9" fmla="*/ 9 h 540"/>
                  <a:gd name="T10" fmla="*/ 12 w 135"/>
                  <a:gd name="T11" fmla="*/ 14 h 540"/>
                  <a:gd name="T12" fmla="*/ 5 w 135"/>
                  <a:gd name="T13" fmla="*/ 19 h 540"/>
                  <a:gd name="T14" fmla="*/ 1 w 135"/>
                  <a:gd name="T15" fmla="*/ 25 h 540"/>
                  <a:gd name="T16" fmla="*/ 0 w 135"/>
                  <a:gd name="T17" fmla="*/ 32 h 540"/>
                  <a:gd name="T18" fmla="*/ 0 w 135"/>
                  <a:gd name="T19" fmla="*/ 508 h 540"/>
                  <a:gd name="T20" fmla="*/ 1 w 135"/>
                  <a:gd name="T21" fmla="*/ 515 h 540"/>
                  <a:gd name="T22" fmla="*/ 5 w 135"/>
                  <a:gd name="T23" fmla="*/ 521 h 540"/>
                  <a:gd name="T24" fmla="*/ 12 w 135"/>
                  <a:gd name="T25" fmla="*/ 526 h 540"/>
                  <a:gd name="T26" fmla="*/ 20 w 135"/>
                  <a:gd name="T27" fmla="*/ 531 h 540"/>
                  <a:gd name="T28" fmla="*/ 30 w 135"/>
                  <a:gd name="T29" fmla="*/ 535 h 540"/>
                  <a:gd name="T30" fmla="*/ 41 w 135"/>
                  <a:gd name="T31" fmla="*/ 538 h 540"/>
                  <a:gd name="T32" fmla="*/ 54 w 135"/>
                  <a:gd name="T33" fmla="*/ 539 h 540"/>
                  <a:gd name="T34" fmla="*/ 68 w 135"/>
                  <a:gd name="T35" fmla="*/ 540 h 540"/>
                  <a:gd name="T36" fmla="*/ 82 w 135"/>
                  <a:gd name="T37" fmla="*/ 539 h 540"/>
                  <a:gd name="T38" fmla="*/ 94 w 135"/>
                  <a:gd name="T39" fmla="*/ 538 h 540"/>
                  <a:gd name="T40" fmla="*/ 105 w 135"/>
                  <a:gd name="T41" fmla="*/ 535 h 540"/>
                  <a:gd name="T42" fmla="*/ 115 w 135"/>
                  <a:gd name="T43" fmla="*/ 531 h 540"/>
                  <a:gd name="T44" fmla="*/ 124 w 135"/>
                  <a:gd name="T45" fmla="*/ 526 h 540"/>
                  <a:gd name="T46" fmla="*/ 130 w 135"/>
                  <a:gd name="T47" fmla="*/ 521 h 540"/>
                  <a:gd name="T48" fmla="*/ 134 w 135"/>
                  <a:gd name="T49" fmla="*/ 515 h 540"/>
                  <a:gd name="T50" fmla="*/ 135 w 135"/>
                  <a:gd name="T51" fmla="*/ 508 h 540"/>
                  <a:gd name="T52" fmla="*/ 135 w 135"/>
                  <a:gd name="T53" fmla="*/ 32 h 540"/>
                  <a:gd name="T54" fmla="*/ 134 w 135"/>
                  <a:gd name="T55" fmla="*/ 25 h 540"/>
                  <a:gd name="T56" fmla="*/ 130 w 135"/>
                  <a:gd name="T57" fmla="*/ 19 h 540"/>
                  <a:gd name="T58" fmla="*/ 124 w 135"/>
                  <a:gd name="T59" fmla="*/ 14 h 540"/>
                  <a:gd name="T60" fmla="*/ 115 w 135"/>
                  <a:gd name="T61" fmla="*/ 9 h 540"/>
                  <a:gd name="T62" fmla="*/ 105 w 135"/>
                  <a:gd name="T63" fmla="*/ 5 h 540"/>
                  <a:gd name="T64" fmla="*/ 94 w 135"/>
                  <a:gd name="T65" fmla="*/ 3 h 540"/>
                  <a:gd name="T66" fmla="*/ 82 w 135"/>
                  <a:gd name="T67" fmla="*/ 1 h 540"/>
                  <a:gd name="T68" fmla="*/ 68 w 135"/>
                  <a:gd name="T69" fmla="*/ 0 h 540"/>
                  <a:gd name="T70" fmla="*/ 68 w 135"/>
                  <a:gd name="T71" fmla="*/ 0 h 540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35"/>
                  <a:gd name="T109" fmla="*/ 0 h 540"/>
                  <a:gd name="T110" fmla="*/ 135 w 135"/>
                  <a:gd name="T111" fmla="*/ 540 h 540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35" h="540">
                    <a:moveTo>
                      <a:pt x="68" y="0"/>
                    </a:moveTo>
                    <a:lnTo>
                      <a:pt x="54" y="1"/>
                    </a:lnTo>
                    <a:lnTo>
                      <a:pt x="41" y="3"/>
                    </a:lnTo>
                    <a:lnTo>
                      <a:pt x="30" y="5"/>
                    </a:lnTo>
                    <a:lnTo>
                      <a:pt x="20" y="9"/>
                    </a:lnTo>
                    <a:lnTo>
                      <a:pt x="12" y="14"/>
                    </a:lnTo>
                    <a:lnTo>
                      <a:pt x="5" y="19"/>
                    </a:lnTo>
                    <a:lnTo>
                      <a:pt x="1" y="25"/>
                    </a:lnTo>
                    <a:lnTo>
                      <a:pt x="0" y="32"/>
                    </a:lnTo>
                    <a:lnTo>
                      <a:pt x="0" y="508"/>
                    </a:lnTo>
                    <a:lnTo>
                      <a:pt x="1" y="515"/>
                    </a:lnTo>
                    <a:lnTo>
                      <a:pt x="5" y="521"/>
                    </a:lnTo>
                    <a:lnTo>
                      <a:pt x="12" y="526"/>
                    </a:lnTo>
                    <a:lnTo>
                      <a:pt x="20" y="531"/>
                    </a:lnTo>
                    <a:lnTo>
                      <a:pt x="30" y="535"/>
                    </a:lnTo>
                    <a:lnTo>
                      <a:pt x="41" y="538"/>
                    </a:lnTo>
                    <a:lnTo>
                      <a:pt x="54" y="539"/>
                    </a:lnTo>
                    <a:lnTo>
                      <a:pt x="68" y="540"/>
                    </a:lnTo>
                    <a:lnTo>
                      <a:pt x="82" y="539"/>
                    </a:lnTo>
                    <a:lnTo>
                      <a:pt x="94" y="538"/>
                    </a:lnTo>
                    <a:lnTo>
                      <a:pt x="105" y="535"/>
                    </a:lnTo>
                    <a:lnTo>
                      <a:pt x="115" y="531"/>
                    </a:lnTo>
                    <a:lnTo>
                      <a:pt x="124" y="526"/>
                    </a:lnTo>
                    <a:lnTo>
                      <a:pt x="130" y="521"/>
                    </a:lnTo>
                    <a:lnTo>
                      <a:pt x="134" y="515"/>
                    </a:lnTo>
                    <a:lnTo>
                      <a:pt x="135" y="508"/>
                    </a:lnTo>
                    <a:lnTo>
                      <a:pt x="135" y="32"/>
                    </a:lnTo>
                    <a:lnTo>
                      <a:pt x="134" y="25"/>
                    </a:lnTo>
                    <a:lnTo>
                      <a:pt x="130" y="19"/>
                    </a:lnTo>
                    <a:lnTo>
                      <a:pt x="124" y="14"/>
                    </a:lnTo>
                    <a:lnTo>
                      <a:pt x="115" y="9"/>
                    </a:lnTo>
                    <a:lnTo>
                      <a:pt x="105" y="5"/>
                    </a:lnTo>
                    <a:lnTo>
                      <a:pt x="94" y="3"/>
                    </a:lnTo>
                    <a:lnTo>
                      <a:pt x="82" y="1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586B6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04" name="Freeform 337"/>
              <p:cNvSpPr>
                <a:spLocks/>
              </p:cNvSpPr>
              <p:nvPr/>
            </p:nvSpPr>
            <p:spPr bwMode="auto">
              <a:xfrm>
                <a:off x="1971" y="1825"/>
                <a:ext cx="133" cy="528"/>
              </a:xfrm>
              <a:custGeom>
                <a:avLst/>
                <a:gdLst>
                  <a:gd name="T0" fmla="*/ 67 w 133"/>
                  <a:gd name="T1" fmla="*/ 0 h 528"/>
                  <a:gd name="T2" fmla="*/ 54 w 133"/>
                  <a:gd name="T3" fmla="*/ 1 h 528"/>
                  <a:gd name="T4" fmla="*/ 41 w 133"/>
                  <a:gd name="T5" fmla="*/ 2 h 528"/>
                  <a:gd name="T6" fmla="*/ 30 w 133"/>
                  <a:gd name="T7" fmla="*/ 5 h 528"/>
                  <a:gd name="T8" fmla="*/ 20 w 133"/>
                  <a:gd name="T9" fmla="*/ 9 h 528"/>
                  <a:gd name="T10" fmla="*/ 11 w 133"/>
                  <a:gd name="T11" fmla="*/ 14 h 528"/>
                  <a:gd name="T12" fmla="*/ 5 w 133"/>
                  <a:gd name="T13" fmla="*/ 19 h 528"/>
                  <a:gd name="T14" fmla="*/ 1 w 133"/>
                  <a:gd name="T15" fmla="*/ 25 h 528"/>
                  <a:gd name="T16" fmla="*/ 0 w 133"/>
                  <a:gd name="T17" fmla="*/ 31 h 528"/>
                  <a:gd name="T18" fmla="*/ 0 w 133"/>
                  <a:gd name="T19" fmla="*/ 497 h 528"/>
                  <a:gd name="T20" fmla="*/ 1 w 133"/>
                  <a:gd name="T21" fmla="*/ 503 h 528"/>
                  <a:gd name="T22" fmla="*/ 5 w 133"/>
                  <a:gd name="T23" fmla="*/ 509 h 528"/>
                  <a:gd name="T24" fmla="*/ 11 w 133"/>
                  <a:gd name="T25" fmla="*/ 514 h 528"/>
                  <a:gd name="T26" fmla="*/ 20 w 133"/>
                  <a:gd name="T27" fmla="*/ 519 h 528"/>
                  <a:gd name="T28" fmla="*/ 30 w 133"/>
                  <a:gd name="T29" fmla="*/ 523 h 528"/>
                  <a:gd name="T30" fmla="*/ 41 w 133"/>
                  <a:gd name="T31" fmla="*/ 526 h 528"/>
                  <a:gd name="T32" fmla="*/ 54 w 133"/>
                  <a:gd name="T33" fmla="*/ 527 h 528"/>
                  <a:gd name="T34" fmla="*/ 67 w 133"/>
                  <a:gd name="T35" fmla="*/ 528 h 528"/>
                  <a:gd name="T36" fmla="*/ 80 w 133"/>
                  <a:gd name="T37" fmla="*/ 527 h 528"/>
                  <a:gd name="T38" fmla="*/ 93 w 133"/>
                  <a:gd name="T39" fmla="*/ 526 h 528"/>
                  <a:gd name="T40" fmla="*/ 104 w 133"/>
                  <a:gd name="T41" fmla="*/ 523 h 528"/>
                  <a:gd name="T42" fmla="*/ 114 w 133"/>
                  <a:gd name="T43" fmla="*/ 519 h 528"/>
                  <a:gd name="T44" fmla="*/ 122 w 133"/>
                  <a:gd name="T45" fmla="*/ 514 h 528"/>
                  <a:gd name="T46" fmla="*/ 128 w 133"/>
                  <a:gd name="T47" fmla="*/ 509 h 528"/>
                  <a:gd name="T48" fmla="*/ 132 w 133"/>
                  <a:gd name="T49" fmla="*/ 503 h 528"/>
                  <a:gd name="T50" fmla="*/ 133 w 133"/>
                  <a:gd name="T51" fmla="*/ 497 h 528"/>
                  <a:gd name="T52" fmla="*/ 133 w 133"/>
                  <a:gd name="T53" fmla="*/ 31 h 528"/>
                  <a:gd name="T54" fmla="*/ 132 w 133"/>
                  <a:gd name="T55" fmla="*/ 25 h 528"/>
                  <a:gd name="T56" fmla="*/ 128 w 133"/>
                  <a:gd name="T57" fmla="*/ 19 h 528"/>
                  <a:gd name="T58" fmla="*/ 122 w 133"/>
                  <a:gd name="T59" fmla="*/ 14 h 528"/>
                  <a:gd name="T60" fmla="*/ 114 w 133"/>
                  <a:gd name="T61" fmla="*/ 9 h 528"/>
                  <a:gd name="T62" fmla="*/ 104 w 133"/>
                  <a:gd name="T63" fmla="*/ 5 h 528"/>
                  <a:gd name="T64" fmla="*/ 93 w 133"/>
                  <a:gd name="T65" fmla="*/ 2 h 528"/>
                  <a:gd name="T66" fmla="*/ 80 w 133"/>
                  <a:gd name="T67" fmla="*/ 1 h 528"/>
                  <a:gd name="T68" fmla="*/ 67 w 133"/>
                  <a:gd name="T69" fmla="*/ 0 h 528"/>
                  <a:gd name="T70" fmla="*/ 67 w 133"/>
                  <a:gd name="T71" fmla="*/ 0 h 528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33"/>
                  <a:gd name="T109" fmla="*/ 0 h 528"/>
                  <a:gd name="T110" fmla="*/ 133 w 133"/>
                  <a:gd name="T111" fmla="*/ 528 h 528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33" h="528">
                    <a:moveTo>
                      <a:pt x="67" y="0"/>
                    </a:moveTo>
                    <a:lnTo>
                      <a:pt x="54" y="1"/>
                    </a:lnTo>
                    <a:lnTo>
                      <a:pt x="41" y="2"/>
                    </a:lnTo>
                    <a:lnTo>
                      <a:pt x="30" y="5"/>
                    </a:lnTo>
                    <a:lnTo>
                      <a:pt x="20" y="9"/>
                    </a:lnTo>
                    <a:lnTo>
                      <a:pt x="11" y="14"/>
                    </a:lnTo>
                    <a:lnTo>
                      <a:pt x="5" y="19"/>
                    </a:lnTo>
                    <a:lnTo>
                      <a:pt x="1" y="25"/>
                    </a:lnTo>
                    <a:lnTo>
                      <a:pt x="0" y="31"/>
                    </a:lnTo>
                    <a:lnTo>
                      <a:pt x="0" y="497"/>
                    </a:lnTo>
                    <a:lnTo>
                      <a:pt x="1" y="503"/>
                    </a:lnTo>
                    <a:lnTo>
                      <a:pt x="5" y="509"/>
                    </a:lnTo>
                    <a:lnTo>
                      <a:pt x="11" y="514"/>
                    </a:lnTo>
                    <a:lnTo>
                      <a:pt x="20" y="519"/>
                    </a:lnTo>
                    <a:lnTo>
                      <a:pt x="30" y="523"/>
                    </a:lnTo>
                    <a:lnTo>
                      <a:pt x="41" y="526"/>
                    </a:lnTo>
                    <a:lnTo>
                      <a:pt x="54" y="527"/>
                    </a:lnTo>
                    <a:lnTo>
                      <a:pt x="67" y="528"/>
                    </a:lnTo>
                    <a:lnTo>
                      <a:pt x="80" y="527"/>
                    </a:lnTo>
                    <a:lnTo>
                      <a:pt x="93" y="526"/>
                    </a:lnTo>
                    <a:lnTo>
                      <a:pt x="104" y="523"/>
                    </a:lnTo>
                    <a:lnTo>
                      <a:pt x="114" y="519"/>
                    </a:lnTo>
                    <a:lnTo>
                      <a:pt x="122" y="514"/>
                    </a:lnTo>
                    <a:lnTo>
                      <a:pt x="128" y="509"/>
                    </a:lnTo>
                    <a:lnTo>
                      <a:pt x="132" y="503"/>
                    </a:lnTo>
                    <a:lnTo>
                      <a:pt x="133" y="497"/>
                    </a:lnTo>
                    <a:lnTo>
                      <a:pt x="133" y="31"/>
                    </a:lnTo>
                    <a:lnTo>
                      <a:pt x="132" y="25"/>
                    </a:lnTo>
                    <a:lnTo>
                      <a:pt x="128" y="19"/>
                    </a:lnTo>
                    <a:lnTo>
                      <a:pt x="122" y="14"/>
                    </a:lnTo>
                    <a:lnTo>
                      <a:pt x="114" y="9"/>
                    </a:lnTo>
                    <a:lnTo>
                      <a:pt x="104" y="5"/>
                    </a:lnTo>
                    <a:lnTo>
                      <a:pt x="93" y="2"/>
                    </a:lnTo>
                    <a:lnTo>
                      <a:pt x="80" y="1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596C6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05" name="Freeform 338"/>
              <p:cNvSpPr>
                <a:spLocks/>
              </p:cNvSpPr>
              <p:nvPr/>
            </p:nvSpPr>
            <p:spPr bwMode="auto">
              <a:xfrm>
                <a:off x="1973" y="1830"/>
                <a:ext cx="129" cy="518"/>
              </a:xfrm>
              <a:custGeom>
                <a:avLst/>
                <a:gdLst>
                  <a:gd name="T0" fmla="*/ 65 w 129"/>
                  <a:gd name="T1" fmla="*/ 0 h 518"/>
                  <a:gd name="T2" fmla="*/ 52 w 129"/>
                  <a:gd name="T3" fmla="*/ 1 h 518"/>
                  <a:gd name="T4" fmla="*/ 40 w 129"/>
                  <a:gd name="T5" fmla="*/ 2 h 518"/>
                  <a:gd name="T6" fmla="*/ 29 w 129"/>
                  <a:gd name="T7" fmla="*/ 5 h 518"/>
                  <a:gd name="T8" fmla="*/ 19 w 129"/>
                  <a:gd name="T9" fmla="*/ 9 h 518"/>
                  <a:gd name="T10" fmla="*/ 11 w 129"/>
                  <a:gd name="T11" fmla="*/ 14 h 518"/>
                  <a:gd name="T12" fmla="*/ 5 w 129"/>
                  <a:gd name="T13" fmla="*/ 19 h 518"/>
                  <a:gd name="T14" fmla="*/ 1 w 129"/>
                  <a:gd name="T15" fmla="*/ 25 h 518"/>
                  <a:gd name="T16" fmla="*/ 0 w 129"/>
                  <a:gd name="T17" fmla="*/ 31 h 518"/>
                  <a:gd name="T18" fmla="*/ 0 w 129"/>
                  <a:gd name="T19" fmla="*/ 488 h 518"/>
                  <a:gd name="T20" fmla="*/ 1 w 129"/>
                  <a:gd name="T21" fmla="*/ 494 h 518"/>
                  <a:gd name="T22" fmla="*/ 5 w 129"/>
                  <a:gd name="T23" fmla="*/ 500 h 518"/>
                  <a:gd name="T24" fmla="*/ 11 w 129"/>
                  <a:gd name="T25" fmla="*/ 505 h 518"/>
                  <a:gd name="T26" fmla="*/ 19 w 129"/>
                  <a:gd name="T27" fmla="*/ 509 h 518"/>
                  <a:gd name="T28" fmla="*/ 29 w 129"/>
                  <a:gd name="T29" fmla="*/ 513 h 518"/>
                  <a:gd name="T30" fmla="*/ 40 w 129"/>
                  <a:gd name="T31" fmla="*/ 516 h 518"/>
                  <a:gd name="T32" fmla="*/ 52 w 129"/>
                  <a:gd name="T33" fmla="*/ 517 h 518"/>
                  <a:gd name="T34" fmla="*/ 65 w 129"/>
                  <a:gd name="T35" fmla="*/ 518 h 518"/>
                  <a:gd name="T36" fmla="*/ 78 w 129"/>
                  <a:gd name="T37" fmla="*/ 517 h 518"/>
                  <a:gd name="T38" fmla="*/ 90 w 129"/>
                  <a:gd name="T39" fmla="*/ 516 h 518"/>
                  <a:gd name="T40" fmla="*/ 101 w 129"/>
                  <a:gd name="T41" fmla="*/ 513 h 518"/>
                  <a:gd name="T42" fmla="*/ 110 w 129"/>
                  <a:gd name="T43" fmla="*/ 509 h 518"/>
                  <a:gd name="T44" fmla="*/ 118 w 129"/>
                  <a:gd name="T45" fmla="*/ 505 h 518"/>
                  <a:gd name="T46" fmla="*/ 124 w 129"/>
                  <a:gd name="T47" fmla="*/ 500 h 518"/>
                  <a:gd name="T48" fmla="*/ 128 w 129"/>
                  <a:gd name="T49" fmla="*/ 494 h 518"/>
                  <a:gd name="T50" fmla="*/ 129 w 129"/>
                  <a:gd name="T51" fmla="*/ 488 h 518"/>
                  <a:gd name="T52" fmla="*/ 129 w 129"/>
                  <a:gd name="T53" fmla="*/ 31 h 518"/>
                  <a:gd name="T54" fmla="*/ 128 w 129"/>
                  <a:gd name="T55" fmla="*/ 25 h 518"/>
                  <a:gd name="T56" fmla="*/ 124 w 129"/>
                  <a:gd name="T57" fmla="*/ 19 h 518"/>
                  <a:gd name="T58" fmla="*/ 118 w 129"/>
                  <a:gd name="T59" fmla="*/ 14 h 518"/>
                  <a:gd name="T60" fmla="*/ 110 w 129"/>
                  <a:gd name="T61" fmla="*/ 9 h 518"/>
                  <a:gd name="T62" fmla="*/ 101 w 129"/>
                  <a:gd name="T63" fmla="*/ 5 h 518"/>
                  <a:gd name="T64" fmla="*/ 90 w 129"/>
                  <a:gd name="T65" fmla="*/ 2 h 518"/>
                  <a:gd name="T66" fmla="*/ 78 w 129"/>
                  <a:gd name="T67" fmla="*/ 1 h 518"/>
                  <a:gd name="T68" fmla="*/ 65 w 129"/>
                  <a:gd name="T69" fmla="*/ 0 h 518"/>
                  <a:gd name="T70" fmla="*/ 65 w 129"/>
                  <a:gd name="T71" fmla="*/ 0 h 518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29"/>
                  <a:gd name="T109" fmla="*/ 0 h 518"/>
                  <a:gd name="T110" fmla="*/ 129 w 129"/>
                  <a:gd name="T111" fmla="*/ 518 h 518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29" h="518">
                    <a:moveTo>
                      <a:pt x="65" y="0"/>
                    </a:moveTo>
                    <a:lnTo>
                      <a:pt x="52" y="1"/>
                    </a:lnTo>
                    <a:lnTo>
                      <a:pt x="40" y="2"/>
                    </a:lnTo>
                    <a:lnTo>
                      <a:pt x="29" y="5"/>
                    </a:lnTo>
                    <a:lnTo>
                      <a:pt x="19" y="9"/>
                    </a:lnTo>
                    <a:lnTo>
                      <a:pt x="11" y="14"/>
                    </a:lnTo>
                    <a:lnTo>
                      <a:pt x="5" y="19"/>
                    </a:lnTo>
                    <a:lnTo>
                      <a:pt x="1" y="25"/>
                    </a:lnTo>
                    <a:lnTo>
                      <a:pt x="0" y="31"/>
                    </a:lnTo>
                    <a:lnTo>
                      <a:pt x="0" y="488"/>
                    </a:lnTo>
                    <a:lnTo>
                      <a:pt x="1" y="494"/>
                    </a:lnTo>
                    <a:lnTo>
                      <a:pt x="5" y="500"/>
                    </a:lnTo>
                    <a:lnTo>
                      <a:pt x="11" y="505"/>
                    </a:lnTo>
                    <a:lnTo>
                      <a:pt x="19" y="509"/>
                    </a:lnTo>
                    <a:lnTo>
                      <a:pt x="29" y="513"/>
                    </a:lnTo>
                    <a:lnTo>
                      <a:pt x="40" y="516"/>
                    </a:lnTo>
                    <a:lnTo>
                      <a:pt x="52" y="517"/>
                    </a:lnTo>
                    <a:lnTo>
                      <a:pt x="65" y="518"/>
                    </a:lnTo>
                    <a:lnTo>
                      <a:pt x="78" y="517"/>
                    </a:lnTo>
                    <a:lnTo>
                      <a:pt x="90" y="516"/>
                    </a:lnTo>
                    <a:lnTo>
                      <a:pt x="101" y="513"/>
                    </a:lnTo>
                    <a:lnTo>
                      <a:pt x="110" y="509"/>
                    </a:lnTo>
                    <a:lnTo>
                      <a:pt x="118" y="505"/>
                    </a:lnTo>
                    <a:lnTo>
                      <a:pt x="124" y="500"/>
                    </a:lnTo>
                    <a:lnTo>
                      <a:pt x="128" y="494"/>
                    </a:lnTo>
                    <a:lnTo>
                      <a:pt x="129" y="488"/>
                    </a:lnTo>
                    <a:lnTo>
                      <a:pt x="129" y="31"/>
                    </a:lnTo>
                    <a:lnTo>
                      <a:pt x="128" y="25"/>
                    </a:lnTo>
                    <a:lnTo>
                      <a:pt x="124" y="19"/>
                    </a:lnTo>
                    <a:lnTo>
                      <a:pt x="118" y="14"/>
                    </a:lnTo>
                    <a:lnTo>
                      <a:pt x="110" y="9"/>
                    </a:lnTo>
                    <a:lnTo>
                      <a:pt x="101" y="5"/>
                    </a:lnTo>
                    <a:lnTo>
                      <a:pt x="90" y="2"/>
                    </a:lnTo>
                    <a:lnTo>
                      <a:pt x="78" y="1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5B6E6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06" name="Freeform 339"/>
              <p:cNvSpPr>
                <a:spLocks/>
              </p:cNvSpPr>
              <p:nvPr/>
            </p:nvSpPr>
            <p:spPr bwMode="auto">
              <a:xfrm>
                <a:off x="1974" y="1836"/>
                <a:ext cx="127" cy="506"/>
              </a:xfrm>
              <a:custGeom>
                <a:avLst/>
                <a:gdLst>
                  <a:gd name="T0" fmla="*/ 64 w 127"/>
                  <a:gd name="T1" fmla="*/ 0 h 506"/>
                  <a:gd name="T2" fmla="*/ 51 w 127"/>
                  <a:gd name="T3" fmla="*/ 1 h 506"/>
                  <a:gd name="T4" fmla="*/ 39 w 127"/>
                  <a:gd name="T5" fmla="*/ 2 h 506"/>
                  <a:gd name="T6" fmla="*/ 28 w 127"/>
                  <a:gd name="T7" fmla="*/ 5 h 506"/>
                  <a:gd name="T8" fmla="*/ 19 w 127"/>
                  <a:gd name="T9" fmla="*/ 9 h 506"/>
                  <a:gd name="T10" fmla="*/ 11 w 127"/>
                  <a:gd name="T11" fmla="*/ 13 h 506"/>
                  <a:gd name="T12" fmla="*/ 5 w 127"/>
                  <a:gd name="T13" fmla="*/ 18 h 506"/>
                  <a:gd name="T14" fmla="*/ 1 w 127"/>
                  <a:gd name="T15" fmla="*/ 24 h 506"/>
                  <a:gd name="T16" fmla="*/ 0 w 127"/>
                  <a:gd name="T17" fmla="*/ 30 h 506"/>
                  <a:gd name="T18" fmla="*/ 0 w 127"/>
                  <a:gd name="T19" fmla="*/ 476 h 506"/>
                  <a:gd name="T20" fmla="*/ 1 w 127"/>
                  <a:gd name="T21" fmla="*/ 482 h 506"/>
                  <a:gd name="T22" fmla="*/ 5 w 127"/>
                  <a:gd name="T23" fmla="*/ 488 h 506"/>
                  <a:gd name="T24" fmla="*/ 11 w 127"/>
                  <a:gd name="T25" fmla="*/ 493 h 506"/>
                  <a:gd name="T26" fmla="*/ 19 w 127"/>
                  <a:gd name="T27" fmla="*/ 497 h 506"/>
                  <a:gd name="T28" fmla="*/ 28 w 127"/>
                  <a:gd name="T29" fmla="*/ 501 h 506"/>
                  <a:gd name="T30" fmla="*/ 39 w 127"/>
                  <a:gd name="T31" fmla="*/ 504 h 506"/>
                  <a:gd name="T32" fmla="*/ 51 w 127"/>
                  <a:gd name="T33" fmla="*/ 505 h 506"/>
                  <a:gd name="T34" fmla="*/ 64 w 127"/>
                  <a:gd name="T35" fmla="*/ 506 h 506"/>
                  <a:gd name="T36" fmla="*/ 77 w 127"/>
                  <a:gd name="T37" fmla="*/ 505 h 506"/>
                  <a:gd name="T38" fmla="*/ 89 w 127"/>
                  <a:gd name="T39" fmla="*/ 504 h 506"/>
                  <a:gd name="T40" fmla="*/ 99 w 127"/>
                  <a:gd name="T41" fmla="*/ 501 h 506"/>
                  <a:gd name="T42" fmla="*/ 109 w 127"/>
                  <a:gd name="T43" fmla="*/ 497 h 506"/>
                  <a:gd name="T44" fmla="*/ 116 w 127"/>
                  <a:gd name="T45" fmla="*/ 493 h 506"/>
                  <a:gd name="T46" fmla="*/ 122 w 127"/>
                  <a:gd name="T47" fmla="*/ 488 h 506"/>
                  <a:gd name="T48" fmla="*/ 126 w 127"/>
                  <a:gd name="T49" fmla="*/ 482 h 506"/>
                  <a:gd name="T50" fmla="*/ 127 w 127"/>
                  <a:gd name="T51" fmla="*/ 476 h 506"/>
                  <a:gd name="T52" fmla="*/ 127 w 127"/>
                  <a:gd name="T53" fmla="*/ 30 h 506"/>
                  <a:gd name="T54" fmla="*/ 126 w 127"/>
                  <a:gd name="T55" fmla="*/ 24 h 506"/>
                  <a:gd name="T56" fmla="*/ 122 w 127"/>
                  <a:gd name="T57" fmla="*/ 18 h 506"/>
                  <a:gd name="T58" fmla="*/ 116 w 127"/>
                  <a:gd name="T59" fmla="*/ 13 h 506"/>
                  <a:gd name="T60" fmla="*/ 109 w 127"/>
                  <a:gd name="T61" fmla="*/ 9 h 506"/>
                  <a:gd name="T62" fmla="*/ 99 w 127"/>
                  <a:gd name="T63" fmla="*/ 5 h 506"/>
                  <a:gd name="T64" fmla="*/ 89 w 127"/>
                  <a:gd name="T65" fmla="*/ 2 h 506"/>
                  <a:gd name="T66" fmla="*/ 77 w 127"/>
                  <a:gd name="T67" fmla="*/ 1 h 506"/>
                  <a:gd name="T68" fmla="*/ 64 w 127"/>
                  <a:gd name="T69" fmla="*/ 0 h 506"/>
                  <a:gd name="T70" fmla="*/ 64 w 127"/>
                  <a:gd name="T71" fmla="*/ 0 h 50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27"/>
                  <a:gd name="T109" fmla="*/ 0 h 506"/>
                  <a:gd name="T110" fmla="*/ 127 w 127"/>
                  <a:gd name="T111" fmla="*/ 506 h 50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27" h="506">
                    <a:moveTo>
                      <a:pt x="64" y="0"/>
                    </a:moveTo>
                    <a:lnTo>
                      <a:pt x="51" y="1"/>
                    </a:lnTo>
                    <a:lnTo>
                      <a:pt x="39" y="2"/>
                    </a:lnTo>
                    <a:lnTo>
                      <a:pt x="28" y="5"/>
                    </a:lnTo>
                    <a:lnTo>
                      <a:pt x="19" y="9"/>
                    </a:lnTo>
                    <a:lnTo>
                      <a:pt x="11" y="13"/>
                    </a:lnTo>
                    <a:lnTo>
                      <a:pt x="5" y="18"/>
                    </a:lnTo>
                    <a:lnTo>
                      <a:pt x="1" y="24"/>
                    </a:lnTo>
                    <a:lnTo>
                      <a:pt x="0" y="30"/>
                    </a:lnTo>
                    <a:lnTo>
                      <a:pt x="0" y="476"/>
                    </a:lnTo>
                    <a:lnTo>
                      <a:pt x="1" y="482"/>
                    </a:lnTo>
                    <a:lnTo>
                      <a:pt x="5" y="488"/>
                    </a:lnTo>
                    <a:lnTo>
                      <a:pt x="11" y="493"/>
                    </a:lnTo>
                    <a:lnTo>
                      <a:pt x="19" y="497"/>
                    </a:lnTo>
                    <a:lnTo>
                      <a:pt x="28" y="501"/>
                    </a:lnTo>
                    <a:lnTo>
                      <a:pt x="39" y="504"/>
                    </a:lnTo>
                    <a:lnTo>
                      <a:pt x="51" y="505"/>
                    </a:lnTo>
                    <a:lnTo>
                      <a:pt x="64" y="506"/>
                    </a:lnTo>
                    <a:lnTo>
                      <a:pt x="77" y="505"/>
                    </a:lnTo>
                    <a:lnTo>
                      <a:pt x="89" y="504"/>
                    </a:lnTo>
                    <a:lnTo>
                      <a:pt x="99" y="501"/>
                    </a:lnTo>
                    <a:lnTo>
                      <a:pt x="109" y="497"/>
                    </a:lnTo>
                    <a:lnTo>
                      <a:pt x="116" y="493"/>
                    </a:lnTo>
                    <a:lnTo>
                      <a:pt x="122" y="488"/>
                    </a:lnTo>
                    <a:lnTo>
                      <a:pt x="126" y="482"/>
                    </a:lnTo>
                    <a:lnTo>
                      <a:pt x="127" y="476"/>
                    </a:lnTo>
                    <a:lnTo>
                      <a:pt x="127" y="30"/>
                    </a:lnTo>
                    <a:lnTo>
                      <a:pt x="126" y="24"/>
                    </a:lnTo>
                    <a:lnTo>
                      <a:pt x="122" y="18"/>
                    </a:lnTo>
                    <a:lnTo>
                      <a:pt x="116" y="13"/>
                    </a:lnTo>
                    <a:lnTo>
                      <a:pt x="109" y="9"/>
                    </a:lnTo>
                    <a:lnTo>
                      <a:pt x="99" y="5"/>
                    </a:lnTo>
                    <a:lnTo>
                      <a:pt x="89" y="2"/>
                    </a:lnTo>
                    <a:lnTo>
                      <a:pt x="77" y="1"/>
                    </a:lnTo>
                    <a:lnTo>
                      <a:pt x="64" y="0"/>
                    </a:lnTo>
                    <a:close/>
                  </a:path>
                </a:pathLst>
              </a:custGeom>
              <a:solidFill>
                <a:srgbClr val="5C6F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07" name="Freeform 340"/>
              <p:cNvSpPr>
                <a:spLocks/>
              </p:cNvSpPr>
              <p:nvPr/>
            </p:nvSpPr>
            <p:spPr bwMode="auto">
              <a:xfrm>
                <a:off x="1976" y="1842"/>
                <a:ext cx="123" cy="494"/>
              </a:xfrm>
              <a:custGeom>
                <a:avLst/>
                <a:gdLst>
                  <a:gd name="T0" fmla="*/ 62 w 123"/>
                  <a:gd name="T1" fmla="*/ 0 h 494"/>
                  <a:gd name="T2" fmla="*/ 49 w 123"/>
                  <a:gd name="T3" fmla="*/ 1 h 494"/>
                  <a:gd name="T4" fmla="*/ 38 w 123"/>
                  <a:gd name="T5" fmla="*/ 2 h 494"/>
                  <a:gd name="T6" fmla="*/ 27 w 123"/>
                  <a:gd name="T7" fmla="*/ 5 h 494"/>
                  <a:gd name="T8" fmla="*/ 18 w 123"/>
                  <a:gd name="T9" fmla="*/ 9 h 494"/>
                  <a:gd name="T10" fmla="*/ 10 w 123"/>
                  <a:gd name="T11" fmla="*/ 13 h 494"/>
                  <a:gd name="T12" fmla="*/ 5 w 123"/>
                  <a:gd name="T13" fmla="*/ 18 h 494"/>
                  <a:gd name="T14" fmla="*/ 1 w 123"/>
                  <a:gd name="T15" fmla="*/ 23 h 494"/>
                  <a:gd name="T16" fmla="*/ 0 w 123"/>
                  <a:gd name="T17" fmla="*/ 29 h 494"/>
                  <a:gd name="T18" fmla="*/ 0 w 123"/>
                  <a:gd name="T19" fmla="*/ 465 h 494"/>
                  <a:gd name="T20" fmla="*/ 1 w 123"/>
                  <a:gd name="T21" fmla="*/ 471 h 494"/>
                  <a:gd name="T22" fmla="*/ 5 w 123"/>
                  <a:gd name="T23" fmla="*/ 476 h 494"/>
                  <a:gd name="T24" fmla="*/ 10 w 123"/>
                  <a:gd name="T25" fmla="*/ 481 h 494"/>
                  <a:gd name="T26" fmla="*/ 18 w 123"/>
                  <a:gd name="T27" fmla="*/ 486 h 494"/>
                  <a:gd name="T28" fmla="*/ 27 w 123"/>
                  <a:gd name="T29" fmla="*/ 489 h 494"/>
                  <a:gd name="T30" fmla="*/ 38 w 123"/>
                  <a:gd name="T31" fmla="*/ 492 h 494"/>
                  <a:gd name="T32" fmla="*/ 49 w 123"/>
                  <a:gd name="T33" fmla="*/ 493 h 494"/>
                  <a:gd name="T34" fmla="*/ 62 w 123"/>
                  <a:gd name="T35" fmla="*/ 494 h 494"/>
                  <a:gd name="T36" fmla="*/ 74 w 123"/>
                  <a:gd name="T37" fmla="*/ 493 h 494"/>
                  <a:gd name="T38" fmla="*/ 86 w 123"/>
                  <a:gd name="T39" fmla="*/ 492 h 494"/>
                  <a:gd name="T40" fmla="*/ 96 w 123"/>
                  <a:gd name="T41" fmla="*/ 489 h 494"/>
                  <a:gd name="T42" fmla="*/ 105 w 123"/>
                  <a:gd name="T43" fmla="*/ 486 h 494"/>
                  <a:gd name="T44" fmla="*/ 113 w 123"/>
                  <a:gd name="T45" fmla="*/ 481 h 494"/>
                  <a:gd name="T46" fmla="*/ 118 w 123"/>
                  <a:gd name="T47" fmla="*/ 476 h 494"/>
                  <a:gd name="T48" fmla="*/ 122 w 123"/>
                  <a:gd name="T49" fmla="*/ 471 h 494"/>
                  <a:gd name="T50" fmla="*/ 123 w 123"/>
                  <a:gd name="T51" fmla="*/ 465 h 494"/>
                  <a:gd name="T52" fmla="*/ 123 w 123"/>
                  <a:gd name="T53" fmla="*/ 29 h 494"/>
                  <a:gd name="T54" fmla="*/ 122 w 123"/>
                  <a:gd name="T55" fmla="*/ 23 h 494"/>
                  <a:gd name="T56" fmla="*/ 118 w 123"/>
                  <a:gd name="T57" fmla="*/ 18 h 494"/>
                  <a:gd name="T58" fmla="*/ 113 w 123"/>
                  <a:gd name="T59" fmla="*/ 13 h 494"/>
                  <a:gd name="T60" fmla="*/ 105 w 123"/>
                  <a:gd name="T61" fmla="*/ 9 h 494"/>
                  <a:gd name="T62" fmla="*/ 96 w 123"/>
                  <a:gd name="T63" fmla="*/ 5 h 494"/>
                  <a:gd name="T64" fmla="*/ 86 w 123"/>
                  <a:gd name="T65" fmla="*/ 2 h 494"/>
                  <a:gd name="T66" fmla="*/ 74 w 123"/>
                  <a:gd name="T67" fmla="*/ 1 h 494"/>
                  <a:gd name="T68" fmla="*/ 62 w 123"/>
                  <a:gd name="T69" fmla="*/ 0 h 494"/>
                  <a:gd name="T70" fmla="*/ 62 w 123"/>
                  <a:gd name="T71" fmla="*/ 0 h 49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23"/>
                  <a:gd name="T109" fmla="*/ 0 h 494"/>
                  <a:gd name="T110" fmla="*/ 123 w 123"/>
                  <a:gd name="T111" fmla="*/ 494 h 494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23" h="494">
                    <a:moveTo>
                      <a:pt x="62" y="0"/>
                    </a:moveTo>
                    <a:lnTo>
                      <a:pt x="49" y="1"/>
                    </a:lnTo>
                    <a:lnTo>
                      <a:pt x="38" y="2"/>
                    </a:lnTo>
                    <a:lnTo>
                      <a:pt x="27" y="5"/>
                    </a:lnTo>
                    <a:lnTo>
                      <a:pt x="18" y="9"/>
                    </a:lnTo>
                    <a:lnTo>
                      <a:pt x="10" y="13"/>
                    </a:lnTo>
                    <a:lnTo>
                      <a:pt x="5" y="18"/>
                    </a:lnTo>
                    <a:lnTo>
                      <a:pt x="1" y="23"/>
                    </a:lnTo>
                    <a:lnTo>
                      <a:pt x="0" y="29"/>
                    </a:lnTo>
                    <a:lnTo>
                      <a:pt x="0" y="465"/>
                    </a:lnTo>
                    <a:lnTo>
                      <a:pt x="1" y="471"/>
                    </a:lnTo>
                    <a:lnTo>
                      <a:pt x="5" y="476"/>
                    </a:lnTo>
                    <a:lnTo>
                      <a:pt x="10" y="481"/>
                    </a:lnTo>
                    <a:lnTo>
                      <a:pt x="18" y="486"/>
                    </a:lnTo>
                    <a:lnTo>
                      <a:pt x="27" y="489"/>
                    </a:lnTo>
                    <a:lnTo>
                      <a:pt x="38" y="492"/>
                    </a:lnTo>
                    <a:lnTo>
                      <a:pt x="49" y="493"/>
                    </a:lnTo>
                    <a:lnTo>
                      <a:pt x="62" y="494"/>
                    </a:lnTo>
                    <a:lnTo>
                      <a:pt x="74" y="493"/>
                    </a:lnTo>
                    <a:lnTo>
                      <a:pt x="86" y="492"/>
                    </a:lnTo>
                    <a:lnTo>
                      <a:pt x="96" y="489"/>
                    </a:lnTo>
                    <a:lnTo>
                      <a:pt x="105" y="486"/>
                    </a:lnTo>
                    <a:lnTo>
                      <a:pt x="113" y="481"/>
                    </a:lnTo>
                    <a:lnTo>
                      <a:pt x="118" y="476"/>
                    </a:lnTo>
                    <a:lnTo>
                      <a:pt x="122" y="471"/>
                    </a:lnTo>
                    <a:lnTo>
                      <a:pt x="123" y="465"/>
                    </a:lnTo>
                    <a:lnTo>
                      <a:pt x="123" y="29"/>
                    </a:lnTo>
                    <a:lnTo>
                      <a:pt x="122" y="23"/>
                    </a:lnTo>
                    <a:lnTo>
                      <a:pt x="118" y="18"/>
                    </a:lnTo>
                    <a:lnTo>
                      <a:pt x="113" y="13"/>
                    </a:lnTo>
                    <a:lnTo>
                      <a:pt x="105" y="9"/>
                    </a:lnTo>
                    <a:lnTo>
                      <a:pt x="96" y="5"/>
                    </a:lnTo>
                    <a:lnTo>
                      <a:pt x="86" y="2"/>
                    </a:lnTo>
                    <a:lnTo>
                      <a:pt x="74" y="1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5E717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08" name="Freeform 341"/>
              <p:cNvSpPr>
                <a:spLocks/>
              </p:cNvSpPr>
              <p:nvPr/>
            </p:nvSpPr>
            <p:spPr bwMode="auto">
              <a:xfrm>
                <a:off x="1977" y="1848"/>
                <a:ext cx="121" cy="482"/>
              </a:xfrm>
              <a:custGeom>
                <a:avLst/>
                <a:gdLst>
                  <a:gd name="T0" fmla="*/ 61 w 121"/>
                  <a:gd name="T1" fmla="*/ 0 h 482"/>
                  <a:gd name="T2" fmla="*/ 49 w 121"/>
                  <a:gd name="T3" fmla="*/ 1 h 482"/>
                  <a:gd name="T4" fmla="*/ 37 w 121"/>
                  <a:gd name="T5" fmla="*/ 2 h 482"/>
                  <a:gd name="T6" fmla="*/ 27 w 121"/>
                  <a:gd name="T7" fmla="*/ 5 h 482"/>
                  <a:gd name="T8" fmla="*/ 18 w 121"/>
                  <a:gd name="T9" fmla="*/ 9 h 482"/>
                  <a:gd name="T10" fmla="*/ 10 w 121"/>
                  <a:gd name="T11" fmla="*/ 13 h 482"/>
                  <a:gd name="T12" fmla="*/ 5 w 121"/>
                  <a:gd name="T13" fmla="*/ 18 h 482"/>
                  <a:gd name="T14" fmla="*/ 1 w 121"/>
                  <a:gd name="T15" fmla="*/ 23 h 482"/>
                  <a:gd name="T16" fmla="*/ 0 w 121"/>
                  <a:gd name="T17" fmla="*/ 29 h 482"/>
                  <a:gd name="T18" fmla="*/ 0 w 121"/>
                  <a:gd name="T19" fmla="*/ 454 h 482"/>
                  <a:gd name="T20" fmla="*/ 1 w 121"/>
                  <a:gd name="T21" fmla="*/ 460 h 482"/>
                  <a:gd name="T22" fmla="*/ 5 w 121"/>
                  <a:gd name="T23" fmla="*/ 465 h 482"/>
                  <a:gd name="T24" fmla="*/ 10 w 121"/>
                  <a:gd name="T25" fmla="*/ 470 h 482"/>
                  <a:gd name="T26" fmla="*/ 18 w 121"/>
                  <a:gd name="T27" fmla="*/ 474 h 482"/>
                  <a:gd name="T28" fmla="*/ 27 w 121"/>
                  <a:gd name="T29" fmla="*/ 477 h 482"/>
                  <a:gd name="T30" fmla="*/ 37 w 121"/>
                  <a:gd name="T31" fmla="*/ 480 h 482"/>
                  <a:gd name="T32" fmla="*/ 49 w 121"/>
                  <a:gd name="T33" fmla="*/ 481 h 482"/>
                  <a:gd name="T34" fmla="*/ 61 w 121"/>
                  <a:gd name="T35" fmla="*/ 482 h 482"/>
                  <a:gd name="T36" fmla="*/ 73 w 121"/>
                  <a:gd name="T37" fmla="*/ 481 h 482"/>
                  <a:gd name="T38" fmla="*/ 84 w 121"/>
                  <a:gd name="T39" fmla="*/ 480 h 482"/>
                  <a:gd name="T40" fmla="*/ 95 w 121"/>
                  <a:gd name="T41" fmla="*/ 477 h 482"/>
                  <a:gd name="T42" fmla="*/ 103 w 121"/>
                  <a:gd name="T43" fmla="*/ 474 h 482"/>
                  <a:gd name="T44" fmla="*/ 111 w 121"/>
                  <a:gd name="T45" fmla="*/ 470 h 482"/>
                  <a:gd name="T46" fmla="*/ 116 w 121"/>
                  <a:gd name="T47" fmla="*/ 465 h 482"/>
                  <a:gd name="T48" fmla="*/ 120 w 121"/>
                  <a:gd name="T49" fmla="*/ 460 h 482"/>
                  <a:gd name="T50" fmla="*/ 121 w 121"/>
                  <a:gd name="T51" fmla="*/ 454 h 482"/>
                  <a:gd name="T52" fmla="*/ 121 w 121"/>
                  <a:gd name="T53" fmla="*/ 29 h 482"/>
                  <a:gd name="T54" fmla="*/ 120 w 121"/>
                  <a:gd name="T55" fmla="*/ 23 h 482"/>
                  <a:gd name="T56" fmla="*/ 116 w 121"/>
                  <a:gd name="T57" fmla="*/ 18 h 482"/>
                  <a:gd name="T58" fmla="*/ 111 w 121"/>
                  <a:gd name="T59" fmla="*/ 13 h 482"/>
                  <a:gd name="T60" fmla="*/ 103 w 121"/>
                  <a:gd name="T61" fmla="*/ 9 h 482"/>
                  <a:gd name="T62" fmla="*/ 95 w 121"/>
                  <a:gd name="T63" fmla="*/ 5 h 482"/>
                  <a:gd name="T64" fmla="*/ 84 w 121"/>
                  <a:gd name="T65" fmla="*/ 2 h 482"/>
                  <a:gd name="T66" fmla="*/ 73 w 121"/>
                  <a:gd name="T67" fmla="*/ 1 h 482"/>
                  <a:gd name="T68" fmla="*/ 61 w 121"/>
                  <a:gd name="T69" fmla="*/ 0 h 482"/>
                  <a:gd name="T70" fmla="*/ 61 w 121"/>
                  <a:gd name="T71" fmla="*/ 0 h 48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21"/>
                  <a:gd name="T109" fmla="*/ 0 h 482"/>
                  <a:gd name="T110" fmla="*/ 121 w 121"/>
                  <a:gd name="T111" fmla="*/ 482 h 482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21" h="482">
                    <a:moveTo>
                      <a:pt x="61" y="0"/>
                    </a:moveTo>
                    <a:lnTo>
                      <a:pt x="49" y="1"/>
                    </a:lnTo>
                    <a:lnTo>
                      <a:pt x="37" y="2"/>
                    </a:lnTo>
                    <a:lnTo>
                      <a:pt x="27" y="5"/>
                    </a:lnTo>
                    <a:lnTo>
                      <a:pt x="18" y="9"/>
                    </a:lnTo>
                    <a:lnTo>
                      <a:pt x="10" y="13"/>
                    </a:lnTo>
                    <a:lnTo>
                      <a:pt x="5" y="18"/>
                    </a:lnTo>
                    <a:lnTo>
                      <a:pt x="1" y="23"/>
                    </a:lnTo>
                    <a:lnTo>
                      <a:pt x="0" y="29"/>
                    </a:lnTo>
                    <a:lnTo>
                      <a:pt x="0" y="454"/>
                    </a:lnTo>
                    <a:lnTo>
                      <a:pt x="1" y="460"/>
                    </a:lnTo>
                    <a:lnTo>
                      <a:pt x="5" y="465"/>
                    </a:lnTo>
                    <a:lnTo>
                      <a:pt x="10" y="470"/>
                    </a:lnTo>
                    <a:lnTo>
                      <a:pt x="18" y="474"/>
                    </a:lnTo>
                    <a:lnTo>
                      <a:pt x="27" y="477"/>
                    </a:lnTo>
                    <a:lnTo>
                      <a:pt x="37" y="480"/>
                    </a:lnTo>
                    <a:lnTo>
                      <a:pt x="49" y="481"/>
                    </a:lnTo>
                    <a:lnTo>
                      <a:pt x="61" y="482"/>
                    </a:lnTo>
                    <a:lnTo>
                      <a:pt x="73" y="481"/>
                    </a:lnTo>
                    <a:lnTo>
                      <a:pt x="84" y="480"/>
                    </a:lnTo>
                    <a:lnTo>
                      <a:pt x="95" y="477"/>
                    </a:lnTo>
                    <a:lnTo>
                      <a:pt x="103" y="474"/>
                    </a:lnTo>
                    <a:lnTo>
                      <a:pt x="111" y="470"/>
                    </a:lnTo>
                    <a:lnTo>
                      <a:pt x="116" y="465"/>
                    </a:lnTo>
                    <a:lnTo>
                      <a:pt x="120" y="460"/>
                    </a:lnTo>
                    <a:lnTo>
                      <a:pt x="121" y="454"/>
                    </a:lnTo>
                    <a:lnTo>
                      <a:pt x="121" y="29"/>
                    </a:lnTo>
                    <a:lnTo>
                      <a:pt x="120" y="23"/>
                    </a:lnTo>
                    <a:lnTo>
                      <a:pt x="116" y="18"/>
                    </a:lnTo>
                    <a:lnTo>
                      <a:pt x="111" y="13"/>
                    </a:lnTo>
                    <a:lnTo>
                      <a:pt x="103" y="9"/>
                    </a:lnTo>
                    <a:lnTo>
                      <a:pt x="95" y="5"/>
                    </a:lnTo>
                    <a:lnTo>
                      <a:pt x="84" y="2"/>
                    </a:lnTo>
                    <a:lnTo>
                      <a:pt x="73" y="1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5F737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09" name="Freeform 342"/>
              <p:cNvSpPr>
                <a:spLocks/>
              </p:cNvSpPr>
              <p:nvPr/>
            </p:nvSpPr>
            <p:spPr bwMode="auto">
              <a:xfrm>
                <a:off x="1979" y="1854"/>
                <a:ext cx="117" cy="470"/>
              </a:xfrm>
              <a:custGeom>
                <a:avLst/>
                <a:gdLst>
                  <a:gd name="T0" fmla="*/ 59 w 117"/>
                  <a:gd name="T1" fmla="*/ 0 h 470"/>
                  <a:gd name="T2" fmla="*/ 47 w 117"/>
                  <a:gd name="T3" fmla="*/ 1 h 470"/>
                  <a:gd name="T4" fmla="*/ 36 w 117"/>
                  <a:gd name="T5" fmla="*/ 2 h 470"/>
                  <a:gd name="T6" fmla="*/ 26 w 117"/>
                  <a:gd name="T7" fmla="*/ 5 h 470"/>
                  <a:gd name="T8" fmla="*/ 17 w 117"/>
                  <a:gd name="T9" fmla="*/ 8 h 470"/>
                  <a:gd name="T10" fmla="*/ 10 w 117"/>
                  <a:gd name="T11" fmla="*/ 12 h 470"/>
                  <a:gd name="T12" fmla="*/ 5 w 117"/>
                  <a:gd name="T13" fmla="*/ 17 h 470"/>
                  <a:gd name="T14" fmla="*/ 1 w 117"/>
                  <a:gd name="T15" fmla="*/ 22 h 470"/>
                  <a:gd name="T16" fmla="*/ 0 w 117"/>
                  <a:gd name="T17" fmla="*/ 28 h 470"/>
                  <a:gd name="T18" fmla="*/ 0 w 117"/>
                  <a:gd name="T19" fmla="*/ 443 h 470"/>
                  <a:gd name="T20" fmla="*/ 1 w 117"/>
                  <a:gd name="T21" fmla="*/ 448 h 470"/>
                  <a:gd name="T22" fmla="*/ 5 w 117"/>
                  <a:gd name="T23" fmla="*/ 454 h 470"/>
                  <a:gd name="T24" fmla="*/ 10 w 117"/>
                  <a:gd name="T25" fmla="*/ 458 h 470"/>
                  <a:gd name="T26" fmla="*/ 17 w 117"/>
                  <a:gd name="T27" fmla="*/ 462 h 470"/>
                  <a:gd name="T28" fmla="*/ 26 w 117"/>
                  <a:gd name="T29" fmla="*/ 465 h 470"/>
                  <a:gd name="T30" fmla="*/ 36 w 117"/>
                  <a:gd name="T31" fmla="*/ 468 h 470"/>
                  <a:gd name="T32" fmla="*/ 47 w 117"/>
                  <a:gd name="T33" fmla="*/ 469 h 470"/>
                  <a:gd name="T34" fmla="*/ 59 w 117"/>
                  <a:gd name="T35" fmla="*/ 470 h 470"/>
                  <a:gd name="T36" fmla="*/ 71 w 117"/>
                  <a:gd name="T37" fmla="*/ 469 h 470"/>
                  <a:gd name="T38" fmla="*/ 82 w 117"/>
                  <a:gd name="T39" fmla="*/ 468 h 470"/>
                  <a:gd name="T40" fmla="*/ 91 w 117"/>
                  <a:gd name="T41" fmla="*/ 465 h 470"/>
                  <a:gd name="T42" fmla="*/ 100 w 117"/>
                  <a:gd name="T43" fmla="*/ 462 h 470"/>
                  <a:gd name="T44" fmla="*/ 107 w 117"/>
                  <a:gd name="T45" fmla="*/ 458 h 470"/>
                  <a:gd name="T46" fmla="*/ 112 w 117"/>
                  <a:gd name="T47" fmla="*/ 454 h 470"/>
                  <a:gd name="T48" fmla="*/ 116 w 117"/>
                  <a:gd name="T49" fmla="*/ 448 h 470"/>
                  <a:gd name="T50" fmla="*/ 117 w 117"/>
                  <a:gd name="T51" fmla="*/ 443 h 470"/>
                  <a:gd name="T52" fmla="*/ 117 w 117"/>
                  <a:gd name="T53" fmla="*/ 28 h 470"/>
                  <a:gd name="T54" fmla="*/ 116 w 117"/>
                  <a:gd name="T55" fmla="*/ 22 h 470"/>
                  <a:gd name="T56" fmla="*/ 112 w 117"/>
                  <a:gd name="T57" fmla="*/ 17 h 470"/>
                  <a:gd name="T58" fmla="*/ 107 w 117"/>
                  <a:gd name="T59" fmla="*/ 12 h 470"/>
                  <a:gd name="T60" fmla="*/ 100 w 117"/>
                  <a:gd name="T61" fmla="*/ 8 h 470"/>
                  <a:gd name="T62" fmla="*/ 91 w 117"/>
                  <a:gd name="T63" fmla="*/ 5 h 470"/>
                  <a:gd name="T64" fmla="*/ 82 w 117"/>
                  <a:gd name="T65" fmla="*/ 2 h 470"/>
                  <a:gd name="T66" fmla="*/ 71 w 117"/>
                  <a:gd name="T67" fmla="*/ 1 h 470"/>
                  <a:gd name="T68" fmla="*/ 59 w 117"/>
                  <a:gd name="T69" fmla="*/ 0 h 470"/>
                  <a:gd name="T70" fmla="*/ 59 w 117"/>
                  <a:gd name="T71" fmla="*/ 0 h 470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17"/>
                  <a:gd name="T109" fmla="*/ 0 h 470"/>
                  <a:gd name="T110" fmla="*/ 117 w 117"/>
                  <a:gd name="T111" fmla="*/ 470 h 470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17" h="470">
                    <a:moveTo>
                      <a:pt x="59" y="0"/>
                    </a:moveTo>
                    <a:lnTo>
                      <a:pt x="47" y="1"/>
                    </a:lnTo>
                    <a:lnTo>
                      <a:pt x="36" y="2"/>
                    </a:lnTo>
                    <a:lnTo>
                      <a:pt x="26" y="5"/>
                    </a:lnTo>
                    <a:lnTo>
                      <a:pt x="17" y="8"/>
                    </a:lnTo>
                    <a:lnTo>
                      <a:pt x="10" y="12"/>
                    </a:lnTo>
                    <a:lnTo>
                      <a:pt x="5" y="17"/>
                    </a:lnTo>
                    <a:lnTo>
                      <a:pt x="1" y="22"/>
                    </a:lnTo>
                    <a:lnTo>
                      <a:pt x="0" y="28"/>
                    </a:lnTo>
                    <a:lnTo>
                      <a:pt x="0" y="443"/>
                    </a:lnTo>
                    <a:lnTo>
                      <a:pt x="1" y="448"/>
                    </a:lnTo>
                    <a:lnTo>
                      <a:pt x="5" y="454"/>
                    </a:lnTo>
                    <a:lnTo>
                      <a:pt x="10" y="458"/>
                    </a:lnTo>
                    <a:lnTo>
                      <a:pt x="17" y="462"/>
                    </a:lnTo>
                    <a:lnTo>
                      <a:pt x="26" y="465"/>
                    </a:lnTo>
                    <a:lnTo>
                      <a:pt x="36" y="468"/>
                    </a:lnTo>
                    <a:lnTo>
                      <a:pt x="47" y="469"/>
                    </a:lnTo>
                    <a:lnTo>
                      <a:pt x="59" y="470"/>
                    </a:lnTo>
                    <a:lnTo>
                      <a:pt x="71" y="469"/>
                    </a:lnTo>
                    <a:lnTo>
                      <a:pt x="82" y="468"/>
                    </a:lnTo>
                    <a:lnTo>
                      <a:pt x="91" y="465"/>
                    </a:lnTo>
                    <a:lnTo>
                      <a:pt x="100" y="462"/>
                    </a:lnTo>
                    <a:lnTo>
                      <a:pt x="107" y="458"/>
                    </a:lnTo>
                    <a:lnTo>
                      <a:pt x="112" y="454"/>
                    </a:lnTo>
                    <a:lnTo>
                      <a:pt x="116" y="448"/>
                    </a:lnTo>
                    <a:lnTo>
                      <a:pt x="117" y="443"/>
                    </a:lnTo>
                    <a:lnTo>
                      <a:pt x="117" y="28"/>
                    </a:lnTo>
                    <a:lnTo>
                      <a:pt x="116" y="22"/>
                    </a:lnTo>
                    <a:lnTo>
                      <a:pt x="112" y="17"/>
                    </a:lnTo>
                    <a:lnTo>
                      <a:pt x="107" y="12"/>
                    </a:lnTo>
                    <a:lnTo>
                      <a:pt x="100" y="8"/>
                    </a:lnTo>
                    <a:lnTo>
                      <a:pt x="91" y="5"/>
                    </a:lnTo>
                    <a:lnTo>
                      <a:pt x="82" y="2"/>
                    </a:lnTo>
                    <a:lnTo>
                      <a:pt x="71" y="1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62767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0" name="Freeform 343"/>
              <p:cNvSpPr>
                <a:spLocks/>
              </p:cNvSpPr>
              <p:nvPr/>
            </p:nvSpPr>
            <p:spPr bwMode="auto">
              <a:xfrm>
                <a:off x="1980" y="1859"/>
                <a:ext cx="115" cy="460"/>
              </a:xfrm>
              <a:custGeom>
                <a:avLst/>
                <a:gdLst>
                  <a:gd name="T0" fmla="*/ 58 w 115"/>
                  <a:gd name="T1" fmla="*/ 0 h 460"/>
                  <a:gd name="T2" fmla="*/ 46 w 115"/>
                  <a:gd name="T3" fmla="*/ 1 h 460"/>
                  <a:gd name="T4" fmla="*/ 35 w 115"/>
                  <a:gd name="T5" fmla="*/ 2 h 460"/>
                  <a:gd name="T6" fmla="*/ 26 w 115"/>
                  <a:gd name="T7" fmla="*/ 5 h 460"/>
                  <a:gd name="T8" fmla="*/ 17 w 115"/>
                  <a:gd name="T9" fmla="*/ 8 h 460"/>
                  <a:gd name="T10" fmla="*/ 10 w 115"/>
                  <a:gd name="T11" fmla="*/ 12 h 460"/>
                  <a:gd name="T12" fmla="*/ 5 w 115"/>
                  <a:gd name="T13" fmla="*/ 16 h 460"/>
                  <a:gd name="T14" fmla="*/ 1 w 115"/>
                  <a:gd name="T15" fmla="*/ 22 h 460"/>
                  <a:gd name="T16" fmla="*/ 0 w 115"/>
                  <a:gd name="T17" fmla="*/ 27 h 460"/>
                  <a:gd name="T18" fmla="*/ 0 w 115"/>
                  <a:gd name="T19" fmla="*/ 433 h 460"/>
                  <a:gd name="T20" fmla="*/ 1 w 115"/>
                  <a:gd name="T21" fmla="*/ 438 h 460"/>
                  <a:gd name="T22" fmla="*/ 5 w 115"/>
                  <a:gd name="T23" fmla="*/ 444 h 460"/>
                  <a:gd name="T24" fmla="*/ 10 w 115"/>
                  <a:gd name="T25" fmla="*/ 448 h 460"/>
                  <a:gd name="T26" fmla="*/ 17 w 115"/>
                  <a:gd name="T27" fmla="*/ 452 h 460"/>
                  <a:gd name="T28" fmla="*/ 26 w 115"/>
                  <a:gd name="T29" fmla="*/ 455 h 460"/>
                  <a:gd name="T30" fmla="*/ 35 w 115"/>
                  <a:gd name="T31" fmla="*/ 458 h 460"/>
                  <a:gd name="T32" fmla="*/ 46 w 115"/>
                  <a:gd name="T33" fmla="*/ 459 h 460"/>
                  <a:gd name="T34" fmla="*/ 58 w 115"/>
                  <a:gd name="T35" fmla="*/ 460 h 460"/>
                  <a:gd name="T36" fmla="*/ 70 w 115"/>
                  <a:gd name="T37" fmla="*/ 459 h 460"/>
                  <a:gd name="T38" fmla="*/ 80 w 115"/>
                  <a:gd name="T39" fmla="*/ 458 h 460"/>
                  <a:gd name="T40" fmla="*/ 90 w 115"/>
                  <a:gd name="T41" fmla="*/ 455 h 460"/>
                  <a:gd name="T42" fmla="*/ 99 w 115"/>
                  <a:gd name="T43" fmla="*/ 452 h 460"/>
                  <a:gd name="T44" fmla="*/ 105 w 115"/>
                  <a:gd name="T45" fmla="*/ 448 h 460"/>
                  <a:gd name="T46" fmla="*/ 111 w 115"/>
                  <a:gd name="T47" fmla="*/ 444 h 460"/>
                  <a:gd name="T48" fmla="*/ 114 w 115"/>
                  <a:gd name="T49" fmla="*/ 438 h 460"/>
                  <a:gd name="T50" fmla="*/ 115 w 115"/>
                  <a:gd name="T51" fmla="*/ 433 h 460"/>
                  <a:gd name="T52" fmla="*/ 115 w 115"/>
                  <a:gd name="T53" fmla="*/ 27 h 460"/>
                  <a:gd name="T54" fmla="*/ 114 w 115"/>
                  <a:gd name="T55" fmla="*/ 22 h 460"/>
                  <a:gd name="T56" fmla="*/ 111 w 115"/>
                  <a:gd name="T57" fmla="*/ 16 h 460"/>
                  <a:gd name="T58" fmla="*/ 105 w 115"/>
                  <a:gd name="T59" fmla="*/ 12 h 460"/>
                  <a:gd name="T60" fmla="*/ 99 w 115"/>
                  <a:gd name="T61" fmla="*/ 8 h 460"/>
                  <a:gd name="T62" fmla="*/ 90 w 115"/>
                  <a:gd name="T63" fmla="*/ 5 h 460"/>
                  <a:gd name="T64" fmla="*/ 80 w 115"/>
                  <a:gd name="T65" fmla="*/ 2 h 460"/>
                  <a:gd name="T66" fmla="*/ 70 w 115"/>
                  <a:gd name="T67" fmla="*/ 1 h 460"/>
                  <a:gd name="T68" fmla="*/ 58 w 115"/>
                  <a:gd name="T69" fmla="*/ 0 h 460"/>
                  <a:gd name="T70" fmla="*/ 58 w 115"/>
                  <a:gd name="T71" fmla="*/ 0 h 460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15"/>
                  <a:gd name="T109" fmla="*/ 0 h 460"/>
                  <a:gd name="T110" fmla="*/ 115 w 115"/>
                  <a:gd name="T111" fmla="*/ 460 h 460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15" h="460">
                    <a:moveTo>
                      <a:pt x="58" y="0"/>
                    </a:moveTo>
                    <a:lnTo>
                      <a:pt x="46" y="1"/>
                    </a:lnTo>
                    <a:lnTo>
                      <a:pt x="35" y="2"/>
                    </a:lnTo>
                    <a:lnTo>
                      <a:pt x="26" y="5"/>
                    </a:lnTo>
                    <a:lnTo>
                      <a:pt x="17" y="8"/>
                    </a:lnTo>
                    <a:lnTo>
                      <a:pt x="10" y="12"/>
                    </a:lnTo>
                    <a:lnTo>
                      <a:pt x="5" y="16"/>
                    </a:lnTo>
                    <a:lnTo>
                      <a:pt x="1" y="22"/>
                    </a:lnTo>
                    <a:lnTo>
                      <a:pt x="0" y="27"/>
                    </a:lnTo>
                    <a:lnTo>
                      <a:pt x="0" y="433"/>
                    </a:lnTo>
                    <a:lnTo>
                      <a:pt x="1" y="438"/>
                    </a:lnTo>
                    <a:lnTo>
                      <a:pt x="5" y="444"/>
                    </a:lnTo>
                    <a:lnTo>
                      <a:pt x="10" y="448"/>
                    </a:lnTo>
                    <a:lnTo>
                      <a:pt x="17" y="452"/>
                    </a:lnTo>
                    <a:lnTo>
                      <a:pt x="26" y="455"/>
                    </a:lnTo>
                    <a:lnTo>
                      <a:pt x="35" y="458"/>
                    </a:lnTo>
                    <a:lnTo>
                      <a:pt x="46" y="459"/>
                    </a:lnTo>
                    <a:lnTo>
                      <a:pt x="58" y="460"/>
                    </a:lnTo>
                    <a:lnTo>
                      <a:pt x="70" y="459"/>
                    </a:lnTo>
                    <a:lnTo>
                      <a:pt x="80" y="458"/>
                    </a:lnTo>
                    <a:lnTo>
                      <a:pt x="90" y="455"/>
                    </a:lnTo>
                    <a:lnTo>
                      <a:pt x="99" y="452"/>
                    </a:lnTo>
                    <a:lnTo>
                      <a:pt x="105" y="448"/>
                    </a:lnTo>
                    <a:lnTo>
                      <a:pt x="111" y="444"/>
                    </a:lnTo>
                    <a:lnTo>
                      <a:pt x="114" y="438"/>
                    </a:lnTo>
                    <a:lnTo>
                      <a:pt x="115" y="433"/>
                    </a:lnTo>
                    <a:lnTo>
                      <a:pt x="115" y="27"/>
                    </a:lnTo>
                    <a:lnTo>
                      <a:pt x="114" y="22"/>
                    </a:lnTo>
                    <a:lnTo>
                      <a:pt x="111" y="16"/>
                    </a:lnTo>
                    <a:lnTo>
                      <a:pt x="105" y="12"/>
                    </a:lnTo>
                    <a:lnTo>
                      <a:pt x="99" y="8"/>
                    </a:lnTo>
                    <a:lnTo>
                      <a:pt x="90" y="5"/>
                    </a:lnTo>
                    <a:lnTo>
                      <a:pt x="80" y="2"/>
                    </a:lnTo>
                    <a:lnTo>
                      <a:pt x="70" y="1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64787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1" name="Freeform 344"/>
              <p:cNvSpPr>
                <a:spLocks/>
              </p:cNvSpPr>
              <p:nvPr/>
            </p:nvSpPr>
            <p:spPr bwMode="auto">
              <a:xfrm>
                <a:off x="1982" y="1865"/>
                <a:ext cx="111" cy="448"/>
              </a:xfrm>
              <a:custGeom>
                <a:avLst/>
                <a:gdLst>
                  <a:gd name="T0" fmla="*/ 56 w 111"/>
                  <a:gd name="T1" fmla="*/ 0 h 448"/>
                  <a:gd name="T2" fmla="*/ 45 w 111"/>
                  <a:gd name="T3" fmla="*/ 1 h 448"/>
                  <a:gd name="T4" fmla="*/ 34 w 111"/>
                  <a:gd name="T5" fmla="*/ 2 h 448"/>
                  <a:gd name="T6" fmla="*/ 25 w 111"/>
                  <a:gd name="T7" fmla="*/ 5 h 448"/>
                  <a:gd name="T8" fmla="*/ 16 w 111"/>
                  <a:gd name="T9" fmla="*/ 8 h 448"/>
                  <a:gd name="T10" fmla="*/ 10 w 111"/>
                  <a:gd name="T11" fmla="*/ 12 h 448"/>
                  <a:gd name="T12" fmla="*/ 4 w 111"/>
                  <a:gd name="T13" fmla="*/ 16 h 448"/>
                  <a:gd name="T14" fmla="*/ 1 w 111"/>
                  <a:gd name="T15" fmla="*/ 22 h 448"/>
                  <a:gd name="T16" fmla="*/ 0 w 111"/>
                  <a:gd name="T17" fmla="*/ 27 h 448"/>
                  <a:gd name="T18" fmla="*/ 0 w 111"/>
                  <a:gd name="T19" fmla="*/ 422 h 448"/>
                  <a:gd name="T20" fmla="*/ 1 w 111"/>
                  <a:gd name="T21" fmla="*/ 427 h 448"/>
                  <a:gd name="T22" fmla="*/ 4 w 111"/>
                  <a:gd name="T23" fmla="*/ 432 h 448"/>
                  <a:gd name="T24" fmla="*/ 10 w 111"/>
                  <a:gd name="T25" fmla="*/ 437 h 448"/>
                  <a:gd name="T26" fmla="*/ 16 w 111"/>
                  <a:gd name="T27" fmla="*/ 441 h 448"/>
                  <a:gd name="T28" fmla="*/ 25 w 111"/>
                  <a:gd name="T29" fmla="*/ 444 h 448"/>
                  <a:gd name="T30" fmla="*/ 34 w 111"/>
                  <a:gd name="T31" fmla="*/ 446 h 448"/>
                  <a:gd name="T32" fmla="*/ 45 w 111"/>
                  <a:gd name="T33" fmla="*/ 448 h 448"/>
                  <a:gd name="T34" fmla="*/ 56 w 111"/>
                  <a:gd name="T35" fmla="*/ 448 h 448"/>
                  <a:gd name="T36" fmla="*/ 67 w 111"/>
                  <a:gd name="T37" fmla="*/ 448 h 448"/>
                  <a:gd name="T38" fmla="*/ 78 w 111"/>
                  <a:gd name="T39" fmla="*/ 446 h 448"/>
                  <a:gd name="T40" fmla="*/ 87 w 111"/>
                  <a:gd name="T41" fmla="*/ 444 h 448"/>
                  <a:gd name="T42" fmla="*/ 95 w 111"/>
                  <a:gd name="T43" fmla="*/ 441 h 448"/>
                  <a:gd name="T44" fmla="*/ 102 w 111"/>
                  <a:gd name="T45" fmla="*/ 437 h 448"/>
                  <a:gd name="T46" fmla="*/ 107 w 111"/>
                  <a:gd name="T47" fmla="*/ 432 h 448"/>
                  <a:gd name="T48" fmla="*/ 110 w 111"/>
                  <a:gd name="T49" fmla="*/ 427 h 448"/>
                  <a:gd name="T50" fmla="*/ 111 w 111"/>
                  <a:gd name="T51" fmla="*/ 422 h 448"/>
                  <a:gd name="T52" fmla="*/ 111 w 111"/>
                  <a:gd name="T53" fmla="*/ 27 h 448"/>
                  <a:gd name="T54" fmla="*/ 110 w 111"/>
                  <a:gd name="T55" fmla="*/ 22 h 448"/>
                  <a:gd name="T56" fmla="*/ 107 w 111"/>
                  <a:gd name="T57" fmla="*/ 16 h 448"/>
                  <a:gd name="T58" fmla="*/ 102 w 111"/>
                  <a:gd name="T59" fmla="*/ 12 h 448"/>
                  <a:gd name="T60" fmla="*/ 95 w 111"/>
                  <a:gd name="T61" fmla="*/ 8 h 448"/>
                  <a:gd name="T62" fmla="*/ 87 w 111"/>
                  <a:gd name="T63" fmla="*/ 5 h 448"/>
                  <a:gd name="T64" fmla="*/ 78 w 111"/>
                  <a:gd name="T65" fmla="*/ 2 h 448"/>
                  <a:gd name="T66" fmla="*/ 67 w 111"/>
                  <a:gd name="T67" fmla="*/ 1 h 448"/>
                  <a:gd name="T68" fmla="*/ 56 w 111"/>
                  <a:gd name="T69" fmla="*/ 0 h 448"/>
                  <a:gd name="T70" fmla="*/ 56 w 111"/>
                  <a:gd name="T71" fmla="*/ 0 h 448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11"/>
                  <a:gd name="T109" fmla="*/ 0 h 448"/>
                  <a:gd name="T110" fmla="*/ 111 w 111"/>
                  <a:gd name="T111" fmla="*/ 448 h 448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11" h="448">
                    <a:moveTo>
                      <a:pt x="56" y="0"/>
                    </a:moveTo>
                    <a:lnTo>
                      <a:pt x="45" y="1"/>
                    </a:lnTo>
                    <a:lnTo>
                      <a:pt x="34" y="2"/>
                    </a:lnTo>
                    <a:lnTo>
                      <a:pt x="25" y="5"/>
                    </a:lnTo>
                    <a:lnTo>
                      <a:pt x="16" y="8"/>
                    </a:lnTo>
                    <a:lnTo>
                      <a:pt x="10" y="12"/>
                    </a:lnTo>
                    <a:lnTo>
                      <a:pt x="4" y="16"/>
                    </a:lnTo>
                    <a:lnTo>
                      <a:pt x="1" y="22"/>
                    </a:lnTo>
                    <a:lnTo>
                      <a:pt x="0" y="27"/>
                    </a:lnTo>
                    <a:lnTo>
                      <a:pt x="0" y="422"/>
                    </a:lnTo>
                    <a:lnTo>
                      <a:pt x="1" y="427"/>
                    </a:lnTo>
                    <a:lnTo>
                      <a:pt x="4" y="432"/>
                    </a:lnTo>
                    <a:lnTo>
                      <a:pt x="10" y="437"/>
                    </a:lnTo>
                    <a:lnTo>
                      <a:pt x="16" y="441"/>
                    </a:lnTo>
                    <a:lnTo>
                      <a:pt x="25" y="444"/>
                    </a:lnTo>
                    <a:lnTo>
                      <a:pt x="34" y="446"/>
                    </a:lnTo>
                    <a:lnTo>
                      <a:pt x="45" y="448"/>
                    </a:lnTo>
                    <a:lnTo>
                      <a:pt x="56" y="448"/>
                    </a:lnTo>
                    <a:lnTo>
                      <a:pt x="67" y="448"/>
                    </a:lnTo>
                    <a:lnTo>
                      <a:pt x="78" y="446"/>
                    </a:lnTo>
                    <a:lnTo>
                      <a:pt x="87" y="444"/>
                    </a:lnTo>
                    <a:lnTo>
                      <a:pt x="95" y="441"/>
                    </a:lnTo>
                    <a:lnTo>
                      <a:pt x="102" y="437"/>
                    </a:lnTo>
                    <a:lnTo>
                      <a:pt x="107" y="432"/>
                    </a:lnTo>
                    <a:lnTo>
                      <a:pt x="110" y="427"/>
                    </a:lnTo>
                    <a:lnTo>
                      <a:pt x="111" y="422"/>
                    </a:lnTo>
                    <a:lnTo>
                      <a:pt x="111" y="27"/>
                    </a:lnTo>
                    <a:lnTo>
                      <a:pt x="110" y="22"/>
                    </a:lnTo>
                    <a:lnTo>
                      <a:pt x="107" y="16"/>
                    </a:lnTo>
                    <a:lnTo>
                      <a:pt x="102" y="12"/>
                    </a:lnTo>
                    <a:lnTo>
                      <a:pt x="95" y="8"/>
                    </a:lnTo>
                    <a:lnTo>
                      <a:pt x="87" y="5"/>
                    </a:lnTo>
                    <a:lnTo>
                      <a:pt x="78" y="2"/>
                    </a:lnTo>
                    <a:lnTo>
                      <a:pt x="67" y="1"/>
                    </a:lnTo>
                    <a:lnTo>
                      <a:pt x="56" y="0"/>
                    </a:lnTo>
                    <a:close/>
                  </a:path>
                </a:pathLst>
              </a:custGeom>
              <a:solidFill>
                <a:srgbClr val="667B7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2" name="Freeform 345"/>
              <p:cNvSpPr>
                <a:spLocks/>
              </p:cNvSpPr>
              <p:nvPr/>
            </p:nvSpPr>
            <p:spPr bwMode="auto">
              <a:xfrm>
                <a:off x="1983" y="1871"/>
                <a:ext cx="109" cy="436"/>
              </a:xfrm>
              <a:custGeom>
                <a:avLst/>
                <a:gdLst>
                  <a:gd name="T0" fmla="*/ 55 w 109"/>
                  <a:gd name="T1" fmla="*/ 0 h 436"/>
                  <a:gd name="T2" fmla="*/ 44 w 109"/>
                  <a:gd name="T3" fmla="*/ 1 h 436"/>
                  <a:gd name="T4" fmla="*/ 33 w 109"/>
                  <a:gd name="T5" fmla="*/ 2 h 436"/>
                  <a:gd name="T6" fmla="*/ 24 w 109"/>
                  <a:gd name="T7" fmla="*/ 4 h 436"/>
                  <a:gd name="T8" fmla="*/ 16 w 109"/>
                  <a:gd name="T9" fmla="*/ 7 h 436"/>
                  <a:gd name="T10" fmla="*/ 9 w 109"/>
                  <a:gd name="T11" fmla="*/ 11 h 436"/>
                  <a:gd name="T12" fmla="*/ 4 w 109"/>
                  <a:gd name="T13" fmla="*/ 16 h 436"/>
                  <a:gd name="T14" fmla="*/ 1 w 109"/>
                  <a:gd name="T15" fmla="*/ 21 h 436"/>
                  <a:gd name="T16" fmla="*/ 0 w 109"/>
                  <a:gd name="T17" fmla="*/ 26 h 436"/>
                  <a:gd name="T18" fmla="*/ 0 w 109"/>
                  <a:gd name="T19" fmla="*/ 411 h 436"/>
                  <a:gd name="T20" fmla="*/ 1 w 109"/>
                  <a:gd name="T21" fmla="*/ 416 h 436"/>
                  <a:gd name="T22" fmla="*/ 4 w 109"/>
                  <a:gd name="T23" fmla="*/ 421 h 436"/>
                  <a:gd name="T24" fmla="*/ 9 w 109"/>
                  <a:gd name="T25" fmla="*/ 425 h 436"/>
                  <a:gd name="T26" fmla="*/ 16 w 109"/>
                  <a:gd name="T27" fmla="*/ 429 h 436"/>
                  <a:gd name="T28" fmla="*/ 24 w 109"/>
                  <a:gd name="T29" fmla="*/ 432 h 436"/>
                  <a:gd name="T30" fmla="*/ 33 w 109"/>
                  <a:gd name="T31" fmla="*/ 434 h 436"/>
                  <a:gd name="T32" fmla="*/ 44 w 109"/>
                  <a:gd name="T33" fmla="*/ 436 h 436"/>
                  <a:gd name="T34" fmla="*/ 55 w 109"/>
                  <a:gd name="T35" fmla="*/ 436 h 436"/>
                  <a:gd name="T36" fmla="*/ 66 w 109"/>
                  <a:gd name="T37" fmla="*/ 436 h 436"/>
                  <a:gd name="T38" fmla="*/ 76 w 109"/>
                  <a:gd name="T39" fmla="*/ 434 h 436"/>
                  <a:gd name="T40" fmla="*/ 85 w 109"/>
                  <a:gd name="T41" fmla="*/ 432 h 436"/>
                  <a:gd name="T42" fmla="*/ 93 w 109"/>
                  <a:gd name="T43" fmla="*/ 429 h 436"/>
                  <a:gd name="T44" fmla="*/ 100 w 109"/>
                  <a:gd name="T45" fmla="*/ 425 h 436"/>
                  <a:gd name="T46" fmla="*/ 105 w 109"/>
                  <a:gd name="T47" fmla="*/ 421 h 436"/>
                  <a:gd name="T48" fmla="*/ 108 w 109"/>
                  <a:gd name="T49" fmla="*/ 416 h 436"/>
                  <a:gd name="T50" fmla="*/ 109 w 109"/>
                  <a:gd name="T51" fmla="*/ 411 h 436"/>
                  <a:gd name="T52" fmla="*/ 109 w 109"/>
                  <a:gd name="T53" fmla="*/ 26 h 436"/>
                  <a:gd name="T54" fmla="*/ 108 w 109"/>
                  <a:gd name="T55" fmla="*/ 21 h 436"/>
                  <a:gd name="T56" fmla="*/ 105 w 109"/>
                  <a:gd name="T57" fmla="*/ 16 h 436"/>
                  <a:gd name="T58" fmla="*/ 100 w 109"/>
                  <a:gd name="T59" fmla="*/ 11 h 436"/>
                  <a:gd name="T60" fmla="*/ 93 w 109"/>
                  <a:gd name="T61" fmla="*/ 7 h 436"/>
                  <a:gd name="T62" fmla="*/ 85 w 109"/>
                  <a:gd name="T63" fmla="*/ 4 h 436"/>
                  <a:gd name="T64" fmla="*/ 76 w 109"/>
                  <a:gd name="T65" fmla="*/ 2 h 436"/>
                  <a:gd name="T66" fmla="*/ 66 w 109"/>
                  <a:gd name="T67" fmla="*/ 1 h 436"/>
                  <a:gd name="T68" fmla="*/ 55 w 109"/>
                  <a:gd name="T69" fmla="*/ 0 h 436"/>
                  <a:gd name="T70" fmla="*/ 55 w 109"/>
                  <a:gd name="T71" fmla="*/ 0 h 4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09"/>
                  <a:gd name="T109" fmla="*/ 0 h 436"/>
                  <a:gd name="T110" fmla="*/ 109 w 109"/>
                  <a:gd name="T111" fmla="*/ 436 h 4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09" h="436">
                    <a:moveTo>
                      <a:pt x="55" y="0"/>
                    </a:moveTo>
                    <a:lnTo>
                      <a:pt x="44" y="1"/>
                    </a:lnTo>
                    <a:lnTo>
                      <a:pt x="33" y="2"/>
                    </a:lnTo>
                    <a:lnTo>
                      <a:pt x="24" y="4"/>
                    </a:lnTo>
                    <a:lnTo>
                      <a:pt x="16" y="7"/>
                    </a:lnTo>
                    <a:lnTo>
                      <a:pt x="9" y="11"/>
                    </a:lnTo>
                    <a:lnTo>
                      <a:pt x="4" y="16"/>
                    </a:lnTo>
                    <a:lnTo>
                      <a:pt x="1" y="21"/>
                    </a:lnTo>
                    <a:lnTo>
                      <a:pt x="0" y="26"/>
                    </a:lnTo>
                    <a:lnTo>
                      <a:pt x="0" y="411"/>
                    </a:lnTo>
                    <a:lnTo>
                      <a:pt x="1" y="416"/>
                    </a:lnTo>
                    <a:lnTo>
                      <a:pt x="4" y="421"/>
                    </a:lnTo>
                    <a:lnTo>
                      <a:pt x="9" y="425"/>
                    </a:lnTo>
                    <a:lnTo>
                      <a:pt x="16" y="429"/>
                    </a:lnTo>
                    <a:lnTo>
                      <a:pt x="24" y="432"/>
                    </a:lnTo>
                    <a:lnTo>
                      <a:pt x="33" y="434"/>
                    </a:lnTo>
                    <a:lnTo>
                      <a:pt x="44" y="436"/>
                    </a:lnTo>
                    <a:lnTo>
                      <a:pt x="55" y="436"/>
                    </a:lnTo>
                    <a:lnTo>
                      <a:pt x="66" y="436"/>
                    </a:lnTo>
                    <a:lnTo>
                      <a:pt x="76" y="434"/>
                    </a:lnTo>
                    <a:lnTo>
                      <a:pt x="85" y="432"/>
                    </a:lnTo>
                    <a:lnTo>
                      <a:pt x="93" y="429"/>
                    </a:lnTo>
                    <a:lnTo>
                      <a:pt x="100" y="425"/>
                    </a:lnTo>
                    <a:lnTo>
                      <a:pt x="105" y="421"/>
                    </a:lnTo>
                    <a:lnTo>
                      <a:pt x="108" y="416"/>
                    </a:lnTo>
                    <a:lnTo>
                      <a:pt x="109" y="411"/>
                    </a:lnTo>
                    <a:lnTo>
                      <a:pt x="109" y="26"/>
                    </a:lnTo>
                    <a:lnTo>
                      <a:pt x="108" y="21"/>
                    </a:lnTo>
                    <a:lnTo>
                      <a:pt x="105" y="16"/>
                    </a:lnTo>
                    <a:lnTo>
                      <a:pt x="100" y="11"/>
                    </a:lnTo>
                    <a:lnTo>
                      <a:pt x="93" y="7"/>
                    </a:lnTo>
                    <a:lnTo>
                      <a:pt x="85" y="4"/>
                    </a:lnTo>
                    <a:lnTo>
                      <a:pt x="76" y="2"/>
                    </a:lnTo>
                    <a:lnTo>
                      <a:pt x="66" y="1"/>
                    </a:lnTo>
                    <a:lnTo>
                      <a:pt x="55" y="0"/>
                    </a:lnTo>
                    <a:close/>
                  </a:path>
                </a:pathLst>
              </a:custGeom>
              <a:solidFill>
                <a:srgbClr val="697E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3" name="Freeform 346"/>
              <p:cNvSpPr>
                <a:spLocks/>
              </p:cNvSpPr>
              <p:nvPr/>
            </p:nvSpPr>
            <p:spPr bwMode="auto">
              <a:xfrm>
                <a:off x="1984" y="1877"/>
                <a:ext cx="108" cy="425"/>
              </a:xfrm>
              <a:custGeom>
                <a:avLst/>
                <a:gdLst>
                  <a:gd name="T0" fmla="*/ 54 w 108"/>
                  <a:gd name="T1" fmla="*/ 0 h 425"/>
                  <a:gd name="T2" fmla="*/ 43 w 108"/>
                  <a:gd name="T3" fmla="*/ 1 h 425"/>
                  <a:gd name="T4" fmla="*/ 33 w 108"/>
                  <a:gd name="T5" fmla="*/ 2 h 425"/>
                  <a:gd name="T6" fmla="*/ 24 w 108"/>
                  <a:gd name="T7" fmla="*/ 4 h 425"/>
                  <a:gd name="T8" fmla="*/ 16 w 108"/>
                  <a:gd name="T9" fmla="*/ 7 h 425"/>
                  <a:gd name="T10" fmla="*/ 9 w 108"/>
                  <a:gd name="T11" fmla="*/ 11 h 425"/>
                  <a:gd name="T12" fmla="*/ 4 w 108"/>
                  <a:gd name="T13" fmla="*/ 15 h 425"/>
                  <a:gd name="T14" fmla="*/ 1 w 108"/>
                  <a:gd name="T15" fmla="*/ 20 h 425"/>
                  <a:gd name="T16" fmla="*/ 0 w 108"/>
                  <a:gd name="T17" fmla="*/ 25 h 425"/>
                  <a:gd name="T18" fmla="*/ 0 w 108"/>
                  <a:gd name="T19" fmla="*/ 399 h 425"/>
                  <a:gd name="T20" fmla="*/ 1 w 108"/>
                  <a:gd name="T21" fmla="*/ 404 h 425"/>
                  <a:gd name="T22" fmla="*/ 4 w 108"/>
                  <a:gd name="T23" fmla="*/ 409 h 425"/>
                  <a:gd name="T24" fmla="*/ 9 w 108"/>
                  <a:gd name="T25" fmla="*/ 413 h 425"/>
                  <a:gd name="T26" fmla="*/ 16 w 108"/>
                  <a:gd name="T27" fmla="*/ 417 h 425"/>
                  <a:gd name="T28" fmla="*/ 24 w 108"/>
                  <a:gd name="T29" fmla="*/ 420 h 425"/>
                  <a:gd name="T30" fmla="*/ 33 w 108"/>
                  <a:gd name="T31" fmla="*/ 423 h 425"/>
                  <a:gd name="T32" fmla="*/ 43 w 108"/>
                  <a:gd name="T33" fmla="*/ 424 h 425"/>
                  <a:gd name="T34" fmla="*/ 54 w 108"/>
                  <a:gd name="T35" fmla="*/ 425 h 425"/>
                  <a:gd name="T36" fmla="*/ 65 w 108"/>
                  <a:gd name="T37" fmla="*/ 424 h 425"/>
                  <a:gd name="T38" fmla="*/ 75 w 108"/>
                  <a:gd name="T39" fmla="*/ 423 h 425"/>
                  <a:gd name="T40" fmla="*/ 84 w 108"/>
                  <a:gd name="T41" fmla="*/ 420 h 425"/>
                  <a:gd name="T42" fmla="*/ 92 w 108"/>
                  <a:gd name="T43" fmla="*/ 417 h 425"/>
                  <a:gd name="T44" fmla="*/ 99 w 108"/>
                  <a:gd name="T45" fmla="*/ 413 h 425"/>
                  <a:gd name="T46" fmla="*/ 104 w 108"/>
                  <a:gd name="T47" fmla="*/ 409 h 425"/>
                  <a:gd name="T48" fmla="*/ 107 w 108"/>
                  <a:gd name="T49" fmla="*/ 404 h 425"/>
                  <a:gd name="T50" fmla="*/ 108 w 108"/>
                  <a:gd name="T51" fmla="*/ 399 h 425"/>
                  <a:gd name="T52" fmla="*/ 108 w 108"/>
                  <a:gd name="T53" fmla="*/ 25 h 425"/>
                  <a:gd name="T54" fmla="*/ 107 w 108"/>
                  <a:gd name="T55" fmla="*/ 20 h 425"/>
                  <a:gd name="T56" fmla="*/ 104 w 108"/>
                  <a:gd name="T57" fmla="*/ 15 h 425"/>
                  <a:gd name="T58" fmla="*/ 99 w 108"/>
                  <a:gd name="T59" fmla="*/ 11 h 425"/>
                  <a:gd name="T60" fmla="*/ 92 w 108"/>
                  <a:gd name="T61" fmla="*/ 7 h 425"/>
                  <a:gd name="T62" fmla="*/ 84 w 108"/>
                  <a:gd name="T63" fmla="*/ 4 h 425"/>
                  <a:gd name="T64" fmla="*/ 75 w 108"/>
                  <a:gd name="T65" fmla="*/ 2 h 425"/>
                  <a:gd name="T66" fmla="*/ 65 w 108"/>
                  <a:gd name="T67" fmla="*/ 1 h 425"/>
                  <a:gd name="T68" fmla="*/ 54 w 108"/>
                  <a:gd name="T69" fmla="*/ 0 h 425"/>
                  <a:gd name="T70" fmla="*/ 54 w 108"/>
                  <a:gd name="T71" fmla="*/ 0 h 42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08"/>
                  <a:gd name="T109" fmla="*/ 0 h 425"/>
                  <a:gd name="T110" fmla="*/ 108 w 108"/>
                  <a:gd name="T111" fmla="*/ 425 h 425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08" h="425">
                    <a:moveTo>
                      <a:pt x="54" y="0"/>
                    </a:moveTo>
                    <a:lnTo>
                      <a:pt x="43" y="1"/>
                    </a:lnTo>
                    <a:lnTo>
                      <a:pt x="33" y="2"/>
                    </a:lnTo>
                    <a:lnTo>
                      <a:pt x="24" y="4"/>
                    </a:lnTo>
                    <a:lnTo>
                      <a:pt x="16" y="7"/>
                    </a:lnTo>
                    <a:lnTo>
                      <a:pt x="9" y="11"/>
                    </a:lnTo>
                    <a:lnTo>
                      <a:pt x="4" y="15"/>
                    </a:lnTo>
                    <a:lnTo>
                      <a:pt x="1" y="20"/>
                    </a:lnTo>
                    <a:lnTo>
                      <a:pt x="0" y="25"/>
                    </a:lnTo>
                    <a:lnTo>
                      <a:pt x="0" y="399"/>
                    </a:lnTo>
                    <a:lnTo>
                      <a:pt x="1" y="404"/>
                    </a:lnTo>
                    <a:lnTo>
                      <a:pt x="4" y="409"/>
                    </a:lnTo>
                    <a:lnTo>
                      <a:pt x="9" y="413"/>
                    </a:lnTo>
                    <a:lnTo>
                      <a:pt x="16" y="417"/>
                    </a:lnTo>
                    <a:lnTo>
                      <a:pt x="24" y="420"/>
                    </a:lnTo>
                    <a:lnTo>
                      <a:pt x="33" y="423"/>
                    </a:lnTo>
                    <a:lnTo>
                      <a:pt x="43" y="424"/>
                    </a:lnTo>
                    <a:lnTo>
                      <a:pt x="54" y="425"/>
                    </a:lnTo>
                    <a:lnTo>
                      <a:pt x="65" y="424"/>
                    </a:lnTo>
                    <a:lnTo>
                      <a:pt x="75" y="423"/>
                    </a:lnTo>
                    <a:lnTo>
                      <a:pt x="84" y="420"/>
                    </a:lnTo>
                    <a:lnTo>
                      <a:pt x="92" y="417"/>
                    </a:lnTo>
                    <a:lnTo>
                      <a:pt x="99" y="413"/>
                    </a:lnTo>
                    <a:lnTo>
                      <a:pt x="104" y="409"/>
                    </a:lnTo>
                    <a:lnTo>
                      <a:pt x="107" y="404"/>
                    </a:lnTo>
                    <a:lnTo>
                      <a:pt x="108" y="399"/>
                    </a:lnTo>
                    <a:lnTo>
                      <a:pt x="108" y="25"/>
                    </a:lnTo>
                    <a:lnTo>
                      <a:pt x="107" y="20"/>
                    </a:lnTo>
                    <a:lnTo>
                      <a:pt x="104" y="15"/>
                    </a:lnTo>
                    <a:lnTo>
                      <a:pt x="99" y="11"/>
                    </a:lnTo>
                    <a:lnTo>
                      <a:pt x="92" y="7"/>
                    </a:lnTo>
                    <a:lnTo>
                      <a:pt x="84" y="4"/>
                    </a:lnTo>
                    <a:lnTo>
                      <a:pt x="75" y="2"/>
                    </a:lnTo>
                    <a:lnTo>
                      <a:pt x="65" y="1"/>
                    </a:ln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6B818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4" name="Freeform 347"/>
              <p:cNvSpPr>
                <a:spLocks/>
              </p:cNvSpPr>
              <p:nvPr/>
            </p:nvSpPr>
            <p:spPr bwMode="auto">
              <a:xfrm>
                <a:off x="1986" y="1882"/>
                <a:ext cx="104" cy="415"/>
              </a:xfrm>
              <a:custGeom>
                <a:avLst/>
                <a:gdLst>
                  <a:gd name="T0" fmla="*/ 52 w 104"/>
                  <a:gd name="T1" fmla="*/ 0 h 415"/>
                  <a:gd name="T2" fmla="*/ 41 w 104"/>
                  <a:gd name="T3" fmla="*/ 1 h 415"/>
                  <a:gd name="T4" fmla="*/ 32 w 104"/>
                  <a:gd name="T5" fmla="*/ 2 h 415"/>
                  <a:gd name="T6" fmla="*/ 23 w 104"/>
                  <a:gd name="T7" fmla="*/ 4 h 415"/>
                  <a:gd name="T8" fmla="*/ 15 w 104"/>
                  <a:gd name="T9" fmla="*/ 7 h 415"/>
                  <a:gd name="T10" fmla="*/ 9 w 104"/>
                  <a:gd name="T11" fmla="*/ 11 h 415"/>
                  <a:gd name="T12" fmla="*/ 4 w 104"/>
                  <a:gd name="T13" fmla="*/ 15 h 415"/>
                  <a:gd name="T14" fmla="*/ 1 w 104"/>
                  <a:gd name="T15" fmla="*/ 20 h 415"/>
                  <a:gd name="T16" fmla="*/ 0 w 104"/>
                  <a:gd name="T17" fmla="*/ 25 h 415"/>
                  <a:gd name="T18" fmla="*/ 0 w 104"/>
                  <a:gd name="T19" fmla="*/ 390 h 415"/>
                  <a:gd name="T20" fmla="*/ 1 w 104"/>
                  <a:gd name="T21" fmla="*/ 395 h 415"/>
                  <a:gd name="T22" fmla="*/ 4 w 104"/>
                  <a:gd name="T23" fmla="*/ 400 h 415"/>
                  <a:gd name="T24" fmla="*/ 9 w 104"/>
                  <a:gd name="T25" fmla="*/ 404 h 415"/>
                  <a:gd name="T26" fmla="*/ 15 w 104"/>
                  <a:gd name="T27" fmla="*/ 408 h 415"/>
                  <a:gd name="T28" fmla="*/ 23 w 104"/>
                  <a:gd name="T29" fmla="*/ 411 h 415"/>
                  <a:gd name="T30" fmla="*/ 32 w 104"/>
                  <a:gd name="T31" fmla="*/ 413 h 415"/>
                  <a:gd name="T32" fmla="*/ 41 w 104"/>
                  <a:gd name="T33" fmla="*/ 415 h 415"/>
                  <a:gd name="T34" fmla="*/ 52 w 104"/>
                  <a:gd name="T35" fmla="*/ 415 h 415"/>
                  <a:gd name="T36" fmla="*/ 63 w 104"/>
                  <a:gd name="T37" fmla="*/ 415 h 415"/>
                  <a:gd name="T38" fmla="*/ 72 w 104"/>
                  <a:gd name="T39" fmla="*/ 413 h 415"/>
                  <a:gd name="T40" fmla="*/ 81 w 104"/>
                  <a:gd name="T41" fmla="*/ 411 h 415"/>
                  <a:gd name="T42" fmla="*/ 89 w 104"/>
                  <a:gd name="T43" fmla="*/ 408 h 415"/>
                  <a:gd name="T44" fmla="*/ 95 w 104"/>
                  <a:gd name="T45" fmla="*/ 404 h 415"/>
                  <a:gd name="T46" fmla="*/ 100 w 104"/>
                  <a:gd name="T47" fmla="*/ 400 h 415"/>
                  <a:gd name="T48" fmla="*/ 103 w 104"/>
                  <a:gd name="T49" fmla="*/ 395 h 415"/>
                  <a:gd name="T50" fmla="*/ 104 w 104"/>
                  <a:gd name="T51" fmla="*/ 390 h 415"/>
                  <a:gd name="T52" fmla="*/ 104 w 104"/>
                  <a:gd name="T53" fmla="*/ 25 h 415"/>
                  <a:gd name="T54" fmla="*/ 103 w 104"/>
                  <a:gd name="T55" fmla="*/ 20 h 415"/>
                  <a:gd name="T56" fmla="*/ 100 w 104"/>
                  <a:gd name="T57" fmla="*/ 15 h 415"/>
                  <a:gd name="T58" fmla="*/ 95 w 104"/>
                  <a:gd name="T59" fmla="*/ 11 h 415"/>
                  <a:gd name="T60" fmla="*/ 89 w 104"/>
                  <a:gd name="T61" fmla="*/ 7 h 415"/>
                  <a:gd name="T62" fmla="*/ 81 w 104"/>
                  <a:gd name="T63" fmla="*/ 4 h 415"/>
                  <a:gd name="T64" fmla="*/ 72 w 104"/>
                  <a:gd name="T65" fmla="*/ 2 h 415"/>
                  <a:gd name="T66" fmla="*/ 63 w 104"/>
                  <a:gd name="T67" fmla="*/ 1 h 415"/>
                  <a:gd name="T68" fmla="*/ 52 w 104"/>
                  <a:gd name="T69" fmla="*/ 0 h 415"/>
                  <a:gd name="T70" fmla="*/ 52 w 104"/>
                  <a:gd name="T71" fmla="*/ 0 h 41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04"/>
                  <a:gd name="T109" fmla="*/ 0 h 415"/>
                  <a:gd name="T110" fmla="*/ 104 w 104"/>
                  <a:gd name="T111" fmla="*/ 415 h 415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04" h="415">
                    <a:moveTo>
                      <a:pt x="52" y="0"/>
                    </a:moveTo>
                    <a:lnTo>
                      <a:pt x="41" y="1"/>
                    </a:lnTo>
                    <a:lnTo>
                      <a:pt x="32" y="2"/>
                    </a:lnTo>
                    <a:lnTo>
                      <a:pt x="23" y="4"/>
                    </a:lnTo>
                    <a:lnTo>
                      <a:pt x="15" y="7"/>
                    </a:lnTo>
                    <a:lnTo>
                      <a:pt x="9" y="11"/>
                    </a:lnTo>
                    <a:lnTo>
                      <a:pt x="4" y="15"/>
                    </a:lnTo>
                    <a:lnTo>
                      <a:pt x="1" y="20"/>
                    </a:lnTo>
                    <a:lnTo>
                      <a:pt x="0" y="25"/>
                    </a:lnTo>
                    <a:lnTo>
                      <a:pt x="0" y="390"/>
                    </a:lnTo>
                    <a:lnTo>
                      <a:pt x="1" y="395"/>
                    </a:lnTo>
                    <a:lnTo>
                      <a:pt x="4" y="400"/>
                    </a:lnTo>
                    <a:lnTo>
                      <a:pt x="9" y="404"/>
                    </a:lnTo>
                    <a:lnTo>
                      <a:pt x="15" y="408"/>
                    </a:lnTo>
                    <a:lnTo>
                      <a:pt x="23" y="411"/>
                    </a:lnTo>
                    <a:lnTo>
                      <a:pt x="32" y="413"/>
                    </a:lnTo>
                    <a:lnTo>
                      <a:pt x="41" y="415"/>
                    </a:lnTo>
                    <a:lnTo>
                      <a:pt x="52" y="415"/>
                    </a:lnTo>
                    <a:lnTo>
                      <a:pt x="63" y="415"/>
                    </a:lnTo>
                    <a:lnTo>
                      <a:pt x="72" y="413"/>
                    </a:lnTo>
                    <a:lnTo>
                      <a:pt x="81" y="411"/>
                    </a:lnTo>
                    <a:lnTo>
                      <a:pt x="89" y="408"/>
                    </a:lnTo>
                    <a:lnTo>
                      <a:pt x="95" y="404"/>
                    </a:lnTo>
                    <a:lnTo>
                      <a:pt x="100" y="400"/>
                    </a:lnTo>
                    <a:lnTo>
                      <a:pt x="103" y="395"/>
                    </a:lnTo>
                    <a:lnTo>
                      <a:pt x="104" y="390"/>
                    </a:lnTo>
                    <a:lnTo>
                      <a:pt x="104" y="25"/>
                    </a:lnTo>
                    <a:lnTo>
                      <a:pt x="103" y="20"/>
                    </a:lnTo>
                    <a:lnTo>
                      <a:pt x="100" y="15"/>
                    </a:lnTo>
                    <a:lnTo>
                      <a:pt x="95" y="11"/>
                    </a:lnTo>
                    <a:lnTo>
                      <a:pt x="89" y="7"/>
                    </a:lnTo>
                    <a:lnTo>
                      <a:pt x="81" y="4"/>
                    </a:lnTo>
                    <a:lnTo>
                      <a:pt x="72" y="2"/>
                    </a:lnTo>
                    <a:lnTo>
                      <a:pt x="63" y="1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6E848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5" name="Freeform 348"/>
              <p:cNvSpPr>
                <a:spLocks/>
              </p:cNvSpPr>
              <p:nvPr/>
            </p:nvSpPr>
            <p:spPr bwMode="auto">
              <a:xfrm>
                <a:off x="1987" y="1888"/>
                <a:ext cx="102" cy="403"/>
              </a:xfrm>
              <a:custGeom>
                <a:avLst/>
                <a:gdLst>
                  <a:gd name="T0" fmla="*/ 51 w 102"/>
                  <a:gd name="T1" fmla="*/ 0 h 403"/>
                  <a:gd name="T2" fmla="*/ 41 w 102"/>
                  <a:gd name="T3" fmla="*/ 1 h 403"/>
                  <a:gd name="T4" fmla="*/ 31 w 102"/>
                  <a:gd name="T5" fmla="*/ 2 h 403"/>
                  <a:gd name="T6" fmla="*/ 23 w 102"/>
                  <a:gd name="T7" fmla="*/ 4 h 403"/>
                  <a:gd name="T8" fmla="*/ 15 w 102"/>
                  <a:gd name="T9" fmla="*/ 7 h 403"/>
                  <a:gd name="T10" fmla="*/ 9 w 102"/>
                  <a:gd name="T11" fmla="*/ 11 h 403"/>
                  <a:gd name="T12" fmla="*/ 4 w 102"/>
                  <a:gd name="T13" fmla="*/ 15 h 403"/>
                  <a:gd name="T14" fmla="*/ 1 w 102"/>
                  <a:gd name="T15" fmla="*/ 19 h 403"/>
                  <a:gd name="T16" fmla="*/ 0 w 102"/>
                  <a:gd name="T17" fmla="*/ 24 h 403"/>
                  <a:gd name="T18" fmla="*/ 0 w 102"/>
                  <a:gd name="T19" fmla="*/ 379 h 403"/>
                  <a:gd name="T20" fmla="*/ 1 w 102"/>
                  <a:gd name="T21" fmla="*/ 384 h 403"/>
                  <a:gd name="T22" fmla="*/ 4 w 102"/>
                  <a:gd name="T23" fmla="*/ 388 h 403"/>
                  <a:gd name="T24" fmla="*/ 9 w 102"/>
                  <a:gd name="T25" fmla="*/ 392 h 403"/>
                  <a:gd name="T26" fmla="*/ 15 w 102"/>
                  <a:gd name="T27" fmla="*/ 396 h 403"/>
                  <a:gd name="T28" fmla="*/ 23 w 102"/>
                  <a:gd name="T29" fmla="*/ 399 h 403"/>
                  <a:gd name="T30" fmla="*/ 31 w 102"/>
                  <a:gd name="T31" fmla="*/ 401 h 403"/>
                  <a:gd name="T32" fmla="*/ 41 w 102"/>
                  <a:gd name="T33" fmla="*/ 403 h 403"/>
                  <a:gd name="T34" fmla="*/ 51 w 102"/>
                  <a:gd name="T35" fmla="*/ 403 h 403"/>
                  <a:gd name="T36" fmla="*/ 61 w 102"/>
                  <a:gd name="T37" fmla="*/ 403 h 403"/>
                  <a:gd name="T38" fmla="*/ 71 w 102"/>
                  <a:gd name="T39" fmla="*/ 401 h 403"/>
                  <a:gd name="T40" fmla="*/ 79 w 102"/>
                  <a:gd name="T41" fmla="*/ 399 h 403"/>
                  <a:gd name="T42" fmla="*/ 87 w 102"/>
                  <a:gd name="T43" fmla="*/ 396 h 403"/>
                  <a:gd name="T44" fmla="*/ 93 w 102"/>
                  <a:gd name="T45" fmla="*/ 392 h 403"/>
                  <a:gd name="T46" fmla="*/ 98 w 102"/>
                  <a:gd name="T47" fmla="*/ 388 h 403"/>
                  <a:gd name="T48" fmla="*/ 101 w 102"/>
                  <a:gd name="T49" fmla="*/ 384 h 403"/>
                  <a:gd name="T50" fmla="*/ 102 w 102"/>
                  <a:gd name="T51" fmla="*/ 379 h 403"/>
                  <a:gd name="T52" fmla="*/ 102 w 102"/>
                  <a:gd name="T53" fmla="*/ 24 h 403"/>
                  <a:gd name="T54" fmla="*/ 101 w 102"/>
                  <a:gd name="T55" fmla="*/ 19 h 403"/>
                  <a:gd name="T56" fmla="*/ 98 w 102"/>
                  <a:gd name="T57" fmla="*/ 15 h 403"/>
                  <a:gd name="T58" fmla="*/ 93 w 102"/>
                  <a:gd name="T59" fmla="*/ 11 h 403"/>
                  <a:gd name="T60" fmla="*/ 87 w 102"/>
                  <a:gd name="T61" fmla="*/ 7 h 403"/>
                  <a:gd name="T62" fmla="*/ 79 w 102"/>
                  <a:gd name="T63" fmla="*/ 4 h 403"/>
                  <a:gd name="T64" fmla="*/ 71 w 102"/>
                  <a:gd name="T65" fmla="*/ 2 h 403"/>
                  <a:gd name="T66" fmla="*/ 61 w 102"/>
                  <a:gd name="T67" fmla="*/ 1 h 403"/>
                  <a:gd name="T68" fmla="*/ 51 w 102"/>
                  <a:gd name="T69" fmla="*/ 0 h 403"/>
                  <a:gd name="T70" fmla="*/ 51 w 102"/>
                  <a:gd name="T71" fmla="*/ 0 h 403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02"/>
                  <a:gd name="T109" fmla="*/ 0 h 403"/>
                  <a:gd name="T110" fmla="*/ 102 w 102"/>
                  <a:gd name="T111" fmla="*/ 403 h 403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02" h="403">
                    <a:moveTo>
                      <a:pt x="51" y="0"/>
                    </a:moveTo>
                    <a:lnTo>
                      <a:pt x="41" y="1"/>
                    </a:lnTo>
                    <a:lnTo>
                      <a:pt x="31" y="2"/>
                    </a:lnTo>
                    <a:lnTo>
                      <a:pt x="23" y="4"/>
                    </a:lnTo>
                    <a:lnTo>
                      <a:pt x="15" y="7"/>
                    </a:lnTo>
                    <a:lnTo>
                      <a:pt x="9" y="11"/>
                    </a:lnTo>
                    <a:lnTo>
                      <a:pt x="4" y="15"/>
                    </a:lnTo>
                    <a:lnTo>
                      <a:pt x="1" y="19"/>
                    </a:lnTo>
                    <a:lnTo>
                      <a:pt x="0" y="24"/>
                    </a:lnTo>
                    <a:lnTo>
                      <a:pt x="0" y="379"/>
                    </a:lnTo>
                    <a:lnTo>
                      <a:pt x="1" y="384"/>
                    </a:lnTo>
                    <a:lnTo>
                      <a:pt x="4" y="388"/>
                    </a:lnTo>
                    <a:lnTo>
                      <a:pt x="9" y="392"/>
                    </a:lnTo>
                    <a:lnTo>
                      <a:pt x="15" y="396"/>
                    </a:lnTo>
                    <a:lnTo>
                      <a:pt x="23" y="399"/>
                    </a:lnTo>
                    <a:lnTo>
                      <a:pt x="31" y="401"/>
                    </a:lnTo>
                    <a:lnTo>
                      <a:pt x="41" y="403"/>
                    </a:lnTo>
                    <a:lnTo>
                      <a:pt x="51" y="403"/>
                    </a:lnTo>
                    <a:lnTo>
                      <a:pt x="61" y="403"/>
                    </a:lnTo>
                    <a:lnTo>
                      <a:pt x="71" y="401"/>
                    </a:lnTo>
                    <a:lnTo>
                      <a:pt x="79" y="399"/>
                    </a:lnTo>
                    <a:lnTo>
                      <a:pt x="87" y="396"/>
                    </a:lnTo>
                    <a:lnTo>
                      <a:pt x="93" y="392"/>
                    </a:lnTo>
                    <a:lnTo>
                      <a:pt x="98" y="388"/>
                    </a:lnTo>
                    <a:lnTo>
                      <a:pt x="101" y="384"/>
                    </a:lnTo>
                    <a:lnTo>
                      <a:pt x="102" y="379"/>
                    </a:lnTo>
                    <a:lnTo>
                      <a:pt x="102" y="24"/>
                    </a:lnTo>
                    <a:lnTo>
                      <a:pt x="101" y="19"/>
                    </a:lnTo>
                    <a:lnTo>
                      <a:pt x="98" y="15"/>
                    </a:lnTo>
                    <a:lnTo>
                      <a:pt x="93" y="11"/>
                    </a:lnTo>
                    <a:lnTo>
                      <a:pt x="87" y="7"/>
                    </a:lnTo>
                    <a:lnTo>
                      <a:pt x="79" y="4"/>
                    </a:lnTo>
                    <a:lnTo>
                      <a:pt x="71" y="2"/>
                    </a:lnTo>
                    <a:lnTo>
                      <a:pt x="61" y="1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71888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6" name="Freeform 349"/>
              <p:cNvSpPr>
                <a:spLocks/>
              </p:cNvSpPr>
              <p:nvPr/>
            </p:nvSpPr>
            <p:spPr bwMode="auto">
              <a:xfrm>
                <a:off x="1989" y="1894"/>
                <a:ext cx="98" cy="391"/>
              </a:xfrm>
              <a:custGeom>
                <a:avLst/>
                <a:gdLst>
                  <a:gd name="T0" fmla="*/ 49 w 98"/>
                  <a:gd name="T1" fmla="*/ 0 h 391"/>
                  <a:gd name="T2" fmla="*/ 30 w 98"/>
                  <a:gd name="T3" fmla="*/ 2 h 391"/>
                  <a:gd name="T4" fmla="*/ 22 w 98"/>
                  <a:gd name="T5" fmla="*/ 4 h 391"/>
                  <a:gd name="T6" fmla="*/ 14 w 98"/>
                  <a:gd name="T7" fmla="*/ 7 h 391"/>
                  <a:gd name="T8" fmla="*/ 8 w 98"/>
                  <a:gd name="T9" fmla="*/ 10 h 391"/>
                  <a:gd name="T10" fmla="*/ 4 w 98"/>
                  <a:gd name="T11" fmla="*/ 14 h 391"/>
                  <a:gd name="T12" fmla="*/ 1 w 98"/>
                  <a:gd name="T13" fmla="*/ 18 h 391"/>
                  <a:gd name="T14" fmla="*/ 0 w 98"/>
                  <a:gd name="T15" fmla="*/ 23 h 391"/>
                  <a:gd name="T16" fmla="*/ 0 w 98"/>
                  <a:gd name="T17" fmla="*/ 368 h 391"/>
                  <a:gd name="T18" fmla="*/ 1 w 98"/>
                  <a:gd name="T19" fmla="*/ 372 h 391"/>
                  <a:gd name="T20" fmla="*/ 4 w 98"/>
                  <a:gd name="T21" fmla="*/ 377 h 391"/>
                  <a:gd name="T22" fmla="*/ 8 w 98"/>
                  <a:gd name="T23" fmla="*/ 381 h 391"/>
                  <a:gd name="T24" fmla="*/ 14 w 98"/>
                  <a:gd name="T25" fmla="*/ 384 h 391"/>
                  <a:gd name="T26" fmla="*/ 22 w 98"/>
                  <a:gd name="T27" fmla="*/ 387 h 391"/>
                  <a:gd name="T28" fmla="*/ 30 w 98"/>
                  <a:gd name="T29" fmla="*/ 389 h 391"/>
                  <a:gd name="T30" fmla="*/ 39 w 98"/>
                  <a:gd name="T31" fmla="*/ 391 h 391"/>
                  <a:gd name="T32" fmla="*/ 49 w 98"/>
                  <a:gd name="T33" fmla="*/ 391 h 391"/>
                  <a:gd name="T34" fmla="*/ 59 w 98"/>
                  <a:gd name="T35" fmla="*/ 391 h 391"/>
                  <a:gd name="T36" fmla="*/ 68 w 98"/>
                  <a:gd name="T37" fmla="*/ 389 h 391"/>
                  <a:gd name="T38" fmla="*/ 76 w 98"/>
                  <a:gd name="T39" fmla="*/ 387 h 391"/>
                  <a:gd name="T40" fmla="*/ 84 w 98"/>
                  <a:gd name="T41" fmla="*/ 384 h 391"/>
                  <a:gd name="T42" fmla="*/ 90 w 98"/>
                  <a:gd name="T43" fmla="*/ 381 h 391"/>
                  <a:gd name="T44" fmla="*/ 94 w 98"/>
                  <a:gd name="T45" fmla="*/ 377 h 391"/>
                  <a:gd name="T46" fmla="*/ 97 w 98"/>
                  <a:gd name="T47" fmla="*/ 372 h 391"/>
                  <a:gd name="T48" fmla="*/ 98 w 98"/>
                  <a:gd name="T49" fmla="*/ 368 h 391"/>
                  <a:gd name="T50" fmla="*/ 98 w 98"/>
                  <a:gd name="T51" fmla="*/ 23 h 391"/>
                  <a:gd name="T52" fmla="*/ 97 w 98"/>
                  <a:gd name="T53" fmla="*/ 18 h 391"/>
                  <a:gd name="T54" fmla="*/ 94 w 98"/>
                  <a:gd name="T55" fmla="*/ 14 h 391"/>
                  <a:gd name="T56" fmla="*/ 90 w 98"/>
                  <a:gd name="T57" fmla="*/ 10 h 391"/>
                  <a:gd name="T58" fmla="*/ 84 w 98"/>
                  <a:gd name="T59" fmla="*/ 7 h 391"/>
                  <a:gd name="T60" fmla="*/ 76 w 98"/>
                  <a:gd name="T61" fmla="*/ 4 h 391"/>
                  <a:gd name="T62" fmla="*/ 68 w 98"/>
                  <a:gd name="T63" fmla="*/ 2 h 391"/>
                  <a:gd name="T64" fmla="*/ 49 w 98"/>
                  <a:gd name="T65" fmla="*/ 0 h 391"/>
                  <a:gd name="T66" fmla="*/ 49 w 98"/>
                  <a:gd name="T67" fmla="*/ 0 h 391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98"/>
                  <a:gd name="T103" fmla="*/ 0 h 391"/>
                  <a:gd name="T104" fmla="*/ 98 w 98"/>
                  <a:gd name="T105" fmla="*/ 391 h 391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98" h="391">
                    <a:moveTo>
                      <a:pt x="49" y="0"/>
                    </a:moveTo>
                    <a:lnTo>
                      <a:pt x="30" y="2"/>
                    </a:lnTo>
                    <a:lnTo>
                      <a:pt x="22" y="4"/>
                    </a:lnTo>
                    <a:lnTo>
                      <a:pt x="14" y="7"/>
                    </a:lnTo>
                    <a:lnTo>
                      <a:pt x="8" y="10"/>
                    </a:lnTo>
                    <a:lnTo>
                      <a:pt x="4" y="14"/>
                    </a:lnTo>
                    <a:lnTo>
                      <a:pt x="1" y="18"/>
                    </a:lnTo>
                    <a:lnTo>
                      <a:pt x="0" y="23"/>
                    </a:lnTo>
                    <a:lnTo>
                      <a:pt x="0" y="368"/>
                    </a:lnTo>
                    <a:lnTo>
                      <a:pt x="1" y="372"/>
                    </a:lnTo>
                    <a:lnTo>
                      <a:pt x="4" y="377"/>
                    </a:lnTo>
                    <a:lnTo>
                      <a:pt x="8" y="381"/>
                    </a:lnTo>
                    <a:lnTo>
                      <a:pt x="14" y="384"/>
                    </a:lnTo>
                    <a:lnTo>
                      <a:pt x="22" y="387"/>
                    </a:lnTo>
                    <a:lnTo>
                      <a:pt x="30" y="389"/>
                    </a:lnTo>
                    <a:lnTo>
                      <a:pt x="39" y="391"/>
                    </a:lnTo>
                    <a:lnTo>
                      <a:pt x="49" y="391"/>
                    </a:lnTo>
                    <a:lnTo>
                      <a:pt x="59" y="391"/>
                    </a:lnTo>
                    <a:lnTo>
                      <a:pt x="68" y="389"/>
                    </a:lnTo>
                    <a:lnTo>
                      <a:pt x="76" y="387"/>
                    </a:lnTo>
                    <a:lnTo>
                      <a:pt x="84" y="384"/>
                    </a:lnTo>
                    <a:lnTo>
                      <a:pt x="90" y="381"/>
                    </a:lnTo>
                    <a:lnTo>
                      <a:pt x="94" y="377"/>
                    </a:lnTo>
                    <a:lnTo>
                      <a:pt x="97" y="372"/>
                    </a:lnTo>
                    <a:lnTo>
                      <a:pt x="98" y="368"/>
                    </a:lnTo>
                    <a:lnTo>
                      <a:pt x="98" y="23"/>
                    </a:lnTo>
                    <a:lnTo>
                      <a:pt x="97" y="18"/>
                    </a:lnTo>
                    <a:lnTo>
                      <a:pt x="94" y="14"/>
                    </a:lnTo>
                    <a:lnTo>
                      <a:pt x="90" y="10"/>
                    </a:lnTo>
                    <a:lnTo>
                      <a:pt x="84" y="7"/>
                    </a:lnTo>
                    <a:lnTo>
                      <a:pt x="76" y="4"/>
                    </a:lnTo>
                    <a:lnTo>
                      <a:pt x="68" y="2"/>
                    </a:lnTo>
                    <a:lnTo>
                      <a:pt x="49" y="0"/>
                    </a:lnTo>
                    <a:close/>
                  </a:path>
                </a:pathLst>
              </a:custGeom>
              <a:solidFill>
                <a:srgbClr val="748B8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7" name="Freeform 350"/>
              <p:cNvSpPr>
                <a:spLocks/>
              </p:cNvSpPr>
              <p:nvPr/>
            </p:nvSpPr>
            <p:spPr bwMode="auto">
              <a:xfrm>
                <a:off x="1990" y="1900"/>
                <a:ext cx="96" cy="379"/>
              </a:xfrm>
              <a:custGeom>
                <a:avLst/>
                <a:gdLst>
                  <a:gd name="T0" fmla="*/ 48 w 96"/>
                  <a:gd name="T1" fmla="*/ 0 h 379"/>
                  <a:gd name="T2" fmla="*/ 29 w 96"/>
                  <a:gd name="T3" fmla="*/ 2 h 379"/>
                  <a:gd name="T4" fmla="*/ 21 w 96"/>
                  <a:gd name="T5" fmla="*/ 4 h 379"/>
                  <a:gd name="T6" fmla="*/ 14 w 96"/>
                  <a:gd name="T7" fmla="*/ 7 h 379"/>
                  <a:gd name="T8" fmla="*/ 8 w 96"/>
                  <a:gd name="T9" fmla="*/ 10 h 379"/>
                  <a:gd name="T10" fmla="*/ 4 w 96"/>
                  <a:gd name="T11" fmla="*/ 14 h 379"/>
                  <a:gd name="T12" fmla="*/ 1 w 96"/>
                  <a:gd name="T13" fmla="*/ 18 h 379"/>
                  <a:gd name="T14" fmla="*/ 0 w 96"/>
                  <a:gd name="T15" fmla="*/ 22 h 379"/>
                  <a:gd name="T16" fmla="*/ 0 w 96"/>
                  <a:gd name="T17" fmla="*/ 356 h 379"/>
                  <a:gd name="T18" fmla="*/ 1 w 96"/>
                  <a:gd name="T19" fmla="*/ 361 h 379"/>
                  <a:gd name="T20" fmla="*/ 4 w 96"/>
                  <a:gd name="T21" fmla="*/ 365 h 379"/>
                  <a:gd name="T22" fmla="*/ 8 w 96"/>
                  <a:gd name="T23" fmla="*/ 369 h 379"/>
                  <a:gd name="T24" fmla="*/ 14 w 96"/>
                  <a:gd name="T25" fmla="*/ 372 h 379"/>
                  <a:gd name="T26" fmla="*/ 21 w 96"/>
                  <a:gd name="T27" fmla="*/ 375 h 379"/>
                  <a:gd name="T28" fmla="*/ 29 w 96"/>
                  <a:gd name="T29" fmla="*/ 377 h 379"/>
                  <a:gd name="T30" fmla="*/ 48 w 96"/>
                  <a:gd name="T31" fmla="*/ 379 h 379"/>
                  <a:gd name="T32" fmla="*/ 67 w 96"/>
                  <a:gd name="T33" fmla="*/ 377 h 379"/>
                  <a:gd name="T34" fmla="*/ 75 w 96"/>
                  <a:gd name="T35" fmla="*/ 375 h 379"/>
                  <a:gd name="T36" fmla="*/ 82 w 96"/>
                  <a:gd name="T37" fmla="*/ 372 h 379"/>
                  <a:gd name="T38" fmla="*/ 88 w 96"/>
                  <a:gd name="T39" fmla="*/ 369 h 379"/>
                  <a:gd name="T40" fmla="*/ 92 w 96"/>
                  <a:gd name="T41" fmla="*/ 365 h 379"/>
                  <a:gd name="T42" fmla="*/ 95 w 96"/>
                  <a:gd name="T43" fmla="*/ 361 h 379"/>
                  <a:gd name="T44" fmla="*/ 96 w 96"/>
                  <a:gd name="T45" fmla="*/ 356 h 379"/>
                  <a:gd name="T46" fmla="*/ 96 w 96"/>
                  <a:gd name="T47" fmla="*/ 22 h 379"/>
                  <a:gd name="T48" fmla="*/ 95 w 96"/>
                  <a:gd name="T49" fmla="*/ 18 h 379"/>
                  <a:gd name="T50" fmla="*/ 92 w 96"/>
                  <a:gd name="T51" fmla="*/ 14 h 379"/>
                  <a:gd name="T52" fmla="*/ 88 w 96"/>
                  <a:gd name="T53" fmla="*/ 10 h 379"/>
                  <a:gd name="T54" fmla="*/ 82 w 96"/>
                  <a:gd name="T55" fmla="*/ 7 h 379"/>
                  <a:gd name="T56" fmla="*/ 75 w 96"/>
                  <a:gd name="T57" fmla="*/ 4 h 379"/>
                  <a:gd name="T58" fmla="*/ 67 w 96"/>
                  <a:gd name="T59" fmla="*/ 2 h 379"/>
                  <a:gd name="T60" fmla="*/ 48 w 96"/>
                  <a:gd name="T61" fmla="*/ 0 h 379"/>
                  <a:gd name="T62" fmla="*/ 48 w 96"/>
                  <a:gd name="T63" fmla="*/ 0 h 379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96"/>
                  <a:gd name="T97" fmla="*/ 0 h 379"/>
                  <a:gd name="T98" fmla="*/ 96 w 96"/>
                  <a:gd name="T99" fmla="*/ 379 h 379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96" h="379">
                    <a:moveTo>
                      <a:pt x="48" y="0"/>
                    </a:moveTo>
                    <a:lnTo>
                      <a:pt x="29" y="2"/>
                    </a:lnTo>
                    <a:lnTo>
                      <a:pt x="21" y="4"/>
                    </a:lnTo>
                    <a:lnTo>
                      <a:pt x="14" y="7"/>
                    </a:lnTo>
                    <a:lnTo>
                      <a:pt x="8" y="10"/>
                    </a:lnTo>
                    <a:lnTo>
                      <a:pt x="4" y="14"/>
                    </a:lnTo>
                    <a:lnTo>
                      <a:pt x="1" y="18"/>
                    </a:lnTo>
                    <a:lnTo>
                      <a:pt x="0" y="22"/>
                    </a:lnTo>
                    <a:lnTo>
                      <a:pt x="0" y="356"/>
                    </a:lnTo>
                    <a:lnTo>
                      <a:pt x="1" y="361"/>
                    </a:lnTo>
                    <a:lnTo>
                      <a:pt x="4" y="365"/>
                    </a:lnTo>
                    <a:lnTo>
                      <a:pt x="8" y="369"/>
                    </a:lnTo>
                    <a:lnTo>
                      <a:pt x="14" y="372"/>
                    </a:lnTo>
                    <a:lnTo>
                      <a:pt x="21" y="375"/>
                    </a:lnTo>
                    <a:lnTo>
                      <a:pt x="29" y="377"/>
                    </a:lnTo>
                    <a:lnTo>
                      <a:pt x="48" y="379"/>
                    </a:lnTo>
                    <a:lnTo>
                      <a:pt x="67" y="377"/>
                    </a:lnTo>
                    <a:lnTo>
                      <a:pt x="75" y="375"/>
                    </a:lnTo>
                    <a:lnTo>
                      <a:pt x="82" y="372"/>
                    </a:lnTo>
                    <a:lnTo>
                      <a:pt x="88" y="369"/>
                    </a:lnTo>
                    <a:lnTo>
                      <a:pt x="92" y="365"/>
                    </a:lnTo>
                    <a:lnTo>
                      <a:pt x="95" y="361"/>
                    </a:lnTo>
                    <a:lnTo>
                      <a:pt x="96" y="356"/>
                    </a:lnTo>
                    <a:lnTo>
                      <a:pt x="96" y="22"/>
                    </a:lnTo>
                    <a:lnTo>
                      <a:pt x="95" y="18"/>
                    </a:lnTo>
                    <a:lnTo>
                      <a:pt x="92" y="14"/>
                    </a:lnTo>
                    <a:lnTo>
                      <a:pt x="88" y="10"/>
                    </a:lnTo>
                    <a:lnTo>
                      <a:pt x="82" y="7"/>
                    </a:lnTo>
                    <a:lnTo>
                      <a:pt x="75" y="4"/>
                    </a:lnTo>
                    <a:lnTo>
                      <a:pt x="67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778F9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8" name="Freeform 351"/>
              <p:cNvSpPr>
                <a:spLocks/>
              </p:cNvSpPr>
              <p:nvPr/>
            </p:nvSpPr>
            <p:spPr bwMode="auto">
              <a:xfrm>
                <a:off x="1992" y="1906"/>
                <a:ext cx="92" cy="367"/>
              </a:xfrm>
              <a:custGeom>
                <a:avLst/>
                <a:gdLst>
                  <a:gd name="T0" fmla="*/ 46 w 92"/>
                  <a:gd name="T1" fmla="*/ 0 h 367"/>
                  <a:gd name="T2" fmla="*/ 28 w 92"/>
                  <a:gd name="T3" fmla="*/ 2 h 367"/>
                  <a:gd name="T4" fmla="*/ 20 w 92"/>
                  <a:gd name="T5" fmla="*/ 4 h 367"/>
                  <a:gd name="T6" fmla="*/ 13 w 92"/>
                  <a:gd name="T7" fmla="*/ 7 h 367"/>
                  <a:gd name="T8" fmla="*/ 8 w 92"/>
                  <a:gd name="T9" fmla="*/ 10 h 367"/>
                  <a:gd name="T10" fmla="*/ 4 w 92"/>
                  <a:gd name="T11" fmla="*/ 14 h 367"/>
                  <a:gd name="T12" fmla="*/ 1 w 92"/>
                  <a:gd name="T13" fmla="*/ 18 h 367"/>
                  <a:gd name="T14" fmla="*/ 0 w 92"/>
                  <a:gd name="T15" fmla="*/ 22 h 367"/>
                  <a:gd name="T16" fmla="*/ 0 w 92"/>
                  <a:gd name="T17" fmla="*/ 345 h 367"/>
                  <a:gd name="T18" fmla="*/ 1 w 92"/>
                  <a:gd name="T19" fmla="*/ 349 h 367"/>
                  <a:gd name="T20" fmla="*/ 4 w 92"/>
                  <a:gd name="T21" fmla="*/ 354 h 367"/>
                  <a:gd name="T22" fmla="*/ 8 w 92"/>
                  <a:gd name="T23" fmla="*/ 357 h 367"/>
                  <a:gd name="T24" fmla="*/ 13 w 92"/>
                  <a:gd name="T25" fmla="*/ 361 h 367"/>
                  <a:gd name="T26" fmla="*/ 20 w 92"/>
                  <a:gd name="T27" fmla="*/ 363 h 367"/>
                  <a:gd name="T28" fmla="*/ 28 w 92"/>
                  <a:gd name="T29" fmla="*/ 365 h 367"/>
                  <a:gd name="T30" fmla="*/ 46 w 92"/>
                  <a:gd name="T31" fmla="*/ 367 h 367"/>
                  <a:gd name="T32" fmla="*/ 64 w 92"/>
                  <a:gd name="T33" fmla="*/ 365 h 367"/>
                  <a:gd name="T34" fmla="*/ 72 w 92"/>
                  <a:gd name="T35" fmla="*/ 363 h 367"/>
                  <a:gd name="T36" fmla="*/ 78 w 92"/>
                  <a:gd name="T37" fmla="*/ 361 h 367"/>
                  <a:gd name="T38" fmla="*/ 84 w 92"/>
                  <a:gd name="T39" fmla="*/ 357 h 367"/>
                  <a:gd name="T40" fmla="*/ 88 w 92"/>
                  <a:gd name="T41" fmla="*/ 354 h 367"/>
                  <a:gd name="T42" fmla="*/ 91 w 92"/>
                  <a:gd name="T43" fmla="*/ 349 h 367"/>
                  <a:gd name="T44" fmla="*/ 92 w 92"/>
                  <a:gd name="T45" fmla="*/ 345 h 367"/>
                  <a:gd name="T46" fmla="*/ 92 w 92"/>
                  <a:gd name="T47" fmla="*/ 22 h 367"/>
                  <a:gd name="T48" fmla="*/ 91 w 92"/>
                  <a:gd name="T49" fmla="*/ 18 h 367"/>
                  <a:gd name="T50" fmla="*/ 88 w 92"/>
                  <a:gd name="T51" fmla="*/ 14 h 367"/>
                  <a:gd name="T52" fmla="*/ 84 w 92"/>
                  <a:gd name="T53" fmla="*/ 10 h 367"/>
                  <a:gd name="T54" fmla="*/ 78 w 92"/>
                  <a:gd name="T55" fmla="*/ 7 h 367"/>
                  <a:gd name="T56" fmla="*/ 72 w 92"/>
                  <a:gd name="T57" fmla="*/ 4 h 367"/>
                  <a:gd name="T58" fmla="*/ 64 w 92"/>
                  <a:gd name="T59" fmla="*/ 2 h 367"/>
                  <a:gd name="T60" fmla="*/ 46 w 92"/>
                  <a:gd name="T61" fmla="*/ 0 h 367"/>
                  <a:gd name="T62" fmla="*/ 46 w 92"/>
                  <a:gd name="T63" fmla="*/ 0 h 36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92"/>
                  <a:gd name="T97" fmla="*/ 0 h 367"/>
                  <a:gd name="T98" fmla="*/ 92 w 92"/>
                  <a:gd name="T99" fmla="*/ 367 h 367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92" h="367">
                    <a:moveTo>
                      <a:pt x="46" y="0"/>
                    </a:moveTo>
                    <a:lnTo>
                      <a:pt x="28" y="2"/>
                    </a:lnTo>
                    <a:lnTo>
                      <a:pt x="20" y="4"/>
                    </a:lnTo>
                    <a:lnTo>
                      <a:pt x="13" y="7"/>
                    </a:lnTo>
                    <a:lnTo>
                      <a:pt x="8" y="10"/>
                    </a:lnTo>
                    <a:lnTo>
                      <a:pt x="4" y="14"/>
                    </a:lnTo>
                    <a:lnTo>
                      <a:pt x="1" y="18"/>
                    </a:lnTo>
                    <a:lnTo>
                      <a:pt x="0" y="22"/>
                    </a:lnTo>
                    <a:lnTo>
                      <a:pt x="0" y="345"/>
                    </a:lnTo>
                    <a:lnTo>
                      <a:pt x="1" y="349"/>
                    </a:lnTo>
                    <a:lnTo>
                      <a:pt x="4" y="354"/>
                    </a:lnTo>
                    <a:lnTo>
                      <a:pt x="8" y="357"/>
                    </a:lnTo>
                    <a:lnTo>
                      <a:pt x="13" y="361"/>
                    </a:lnTo>
                    <a:lnTo>
                      <a:pt x="20" y="363"/>
                    </a:lnTo>
                    <a:lnTo>
                      <a:pt x="28" y="365"/>
                    </a:lnTo>
                    <a:lnTo>
                      <a:pt x="46" y="367"/>
                    </a:lnTo>
                    <a:lnTo>
                      <a:pt x="64" y="365"/>
                    </a:lnTo>
                    <a:lnTo>
                      <a:pt x="72" y="363"/>
                    </a:lnTo>
                    <a:lnTo>
                      <a:pt x="78" y="361"/>
                    </a:lnTo>
                    <a:lnTo>
                      <a:pt x="84" y="357"/>
                    </a:lnTo>
                    <a:lnTo>
                      <a:pt x="88" y="354"/>
                    </a:lnTo>
                    <a:lnTo>
                      <a:pt x="91" y="349"/>
                    </a:lnTo>
                    <a:lnTo>
                      <a:pt x="92" y="345"/>
                    </a:lnTo>
                    <a:lnTo>
                      <a:pt x="92" y="22"/>
                    </a:lnTo>
                    <a:lnTo>
                      <a:pt x="91" y="18"/>
                    </a:lnTo>
                    <a:lnTo>
                      <a:pt x="88" y="14"/>
                    </a:lnTo>
                    <a:lnTo>
                      <a:pt x="84" y="10"/>
                    </a:lnTo>
                    <a:lnTo>
                      <a:pt x="78" y="7"/>
                    </a:lnTo>
                    <a:lnTo>
                      <a:pt x="72" y="4"/>
                    </a:lnTo>
                    <a:lnTo>
                      <a:pt x="64" y="2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7A939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9" name="Freeform 352"/>
              <p:cNvSpPr>
                <a:spLocks/>
              </p:cNvSpPr>
              <p:nvPr/>
            </p:nvSpPr>
            <p:spPr bwMode="auto">
              <a:xfrm>
                <a:off x="1993" y="1911"/>
                <a:ext cx="90" cy="357"/>
              </a:xfrm>
              <a:custGeom>
                <a:avLst/>
                <a:gdLst>
                  <a:gd name="T0" fmla="*/ 45 w 90"/>
                  <a:gd name="T1" fmla="*/ 0 h 357"/>
                  <a:gd name="T2" fmla="*/ 27 w 90"/>
                  <a:gd name="T3" fmla="*/ 2 h 357"/>
                  <a:gd name="T4" fmla="*/ 20 w 90"/>
                  <a:gd name="T5" fmla="*/ 4 h 357"/>
                  <a:gd name="T6" fmla="*/ 13 w 90"/>
                  <a:gd name="T7" fmla="*/ 6 h 357"/>
                  <a:gd name="T8" fmla="*/ 8 w 90"/>
                  <a:gd name="T9" fmla="*/ 9 h 357"/>
                  <a:gd name="T10" fmla="*/ 4 w 90"/>
                  <a:gd name="T11" fmla="*/ 13 h 357"/>
                  <a:gd name="T12" fmla="*/ 1 w 90"/>
                  <a:gd name="T13" fmla="*/ 17 h 357"/>
                  <a:gd name="T14" fmla="*/ 0 w 90"/>
                  <a:gd name="T15" fmla="*/ 21 h 357"/>
                  <a:gd name="T16" fmla="*/ 0 w 90"/>
                  <a:gd name="T17" fmla="*/ 336 h 357"/>
                  <a:gd name="T18" fmla="*/ 1 w 90"/>
                  <a:gd name="T19" fmla="*/ 340 h 357"/>
                  <a:gd name="T20" fmla="*/ 4 w 90"/>
                  <a:gd name="T21" fmla="*/ 344 h 357"/>
                  <a:gd name="T22" fmla="*/ 8 w 90"/>
                  <a:gd name="T23" fmla="*/ 348 h 357"/>
                  <a:gd name="T24" fmla="*/ 13 w 90"/>
                  <a:gd name="T25" fmla="*/ 351 h 357"/>
                  <a:gd name="T26" fmla="*/ 20 w 90"/>
                  <a:gd name="T27" fmla="*/ 353 h 357"/>
                  <a:gd name="T28" fmla="*/ 27 w 90"/>
                  <a:gd name="T29" fmla="*/ 355 h 357"/>
                  <a:gd name="T30" fmla="*/ 45 w 90"/>
                  <a:gd name="T31" fmla="*/ 357 h 357"/>
                  <a:gd name="T32" fmla="*/ 63 w 90"/>
                  <a:gd name="T33" fmla="*/ 355 h 357"/>
                  <a:gd name="T34" fmla="*/ 70 w 90"/>
                  <a:gd name="T35" fmla="*/ 353 h 357"/>
                  <a:gd name="T36" fmla="*/ 77 w 90"/>
                  <a:gd name="T37" fmla="*/ 351 h 357"/>
                  <a:gd name="T38" fmla="*/ 82 w 90"/>
                  <a:gd name="T39" fmla="*/ 348 h 357"/>
                  <a:gd name="T40" fmla="*/ 87 w 90"/>
                  <a:gd name="T41" fmla="*/ 344 h 357"/>
                  <a:gd name="T42" fmla="*/ 89 w 90"/>
                  <a:gd name="T43" fmla="*/ 340 h 357"/>
                  <a:gd name="T44" fmla="*/ 90 w 90"/>
                  <a:gd name="T45" fmla="*/ 336 h 357"/>
                  <a:gd name="T46" fmla="*/ 90 w 90"/>
                  <a:gd name="T47" fmla="*/ 21 h 357"/>
                  <a:gd name="T48" fmla="*/ 89 w 90"/>
                  <a:gd name="T49" fmla="*/ 17 h 357"/>
                  <a:gd name="T50" fmla="*/ 87 w 90"/>
                  <a:gd name="T51" fmla="*/ 13 h 357"/>
                  <a:gd name="T52" fmla="*/ 82 w 90"/>
                  <a:gd name="T53" fmla="*/ 9 h 357"/>
                  <a:gd name="T54" fmla="*/ 77 w 90"/>
                  <a:gd name="T55" fmla="*/ 6 h 357"/>
                  <a:gd name="T56" fmla="*/ 70 w 90"/>
                  <a:gd name="T57" fmla="*/ 4 h 357"/>
                  <a:gd name="T58" fmla="*/ 63 w 90"/>
                  <a:gd name="T59" fmla="*/ 2 h 357"/>
                  <a:gd name="T60" fmla="*/ 45 w 90"/>
                  <a:gd name="T61" fmla="*/ 0 h 357"/>
                  <a:gd name="T62" fmla="*/ 45 w 90"/>
                  <a:gd name="T63" fmla="*/ 0 h 35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90"/>
                  <a:gd name="T97" fmla="*/ 0 h 357"/>
                  <a:gd name="T98" fmla="*/ 90 w 90"/>
                  <a:gd name="T99" fmla="*/ 357 h 357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90" h="357">
                    <a:moveTo>
                      <a:pt x="45" y="0"/>
                    </a:moveTo>
                    <a:lnTo>
                      <a:pt x="27" y="2"/>
                    </a:lnTo>
                    <a:lnTo>
                      <a:pt x="20" y="4"/>
                    </a:lnTo>
                    <a:lnTo>
                      <a:pt x="13" y="6"/>
                    </a:lnTo>
                    <a:lnTo>
                      <a:pt x="8" y="9"/>
                    </a:lnTo>
                    <a:lnTo>
                      <a:pt x="4" y="13"/>
                    </a:lnTo>
                    <a:lnTo>
                      <a:pt x="1" y="17"/>
                    </a:lnTo>
                    <a:lnTo>
                      <a:pt x="0" y="21"/>
                    </a:lnTo>
                    <a:lnTo>
                      <a:pt x="0" y="336"/>
                    </a:lnTo>
                    <a:lnTo>
                      <a:pt x="1" y="340"/>
                    </a:lnTo>
                    <a:lnTo>
                      <a:pt x="4" y="344"/>
                    </a:lnTo>
                    <a:lnTo>
                      <a:pt x="8" y="348"/>
                    </a:lnTo>
                    <a:lnTo>
                      <a:pt x="13" y="351"/>
                    </a:lnTo>
                    <a:lnTo>
                      <a:pt x="20" y="353"/>
                    </a:lnTo>
                    <a:lnTo>
                      <a:pt x="27" y="355"/>
                    </a:lnTo>
                    <a:lnTo>
                      <a:pt x="45" y="357"/>
                    </a:lnTo>
                    <a:lnTo>
                      <a:pt x="63" y="355"/>
                    </a:lnTo>
                    <a:lnTo>
                      <a:pt x="70" y="353"/>
                    </a:lnTo>
                    <a:lnTo>
                      <a:pt x="77" y="351"/>
                    </a:lnTo>
                    <a:lnTo>
                      <a:pt x="82" y="348"/>
                    </a:lnTo>
                    <a:lnTo>
                      <a:pt x="87" y="344"/>
                    </a:lnTo>
                    <a:lnTo>
                      <a:pt x="89" y="340"/>
                    </a:lnTo>
                    <a:lnTo>
                      <a:pt x="90" y="336"/>
                    </a:lnTo>
                    <a:lnTo>
                      <a:pt x="90" y="21"/>
                    </a:lnTo>
                    <a:lnTo>
                      <a:pt x="89" y="17"/>
                    </a:lnTo>
                    <a:lnTo>
                      <a:pt x="87" y="13"/>
                    </a:lnTo>
                    <a:lnTo>
                      <a:pt x="82" y="9"/>
                    </a:lnTo>
                    <a:lnTo>
                      <a:pt x="77" y="6"/>
                    </a:lnTo>
                    <a:lnTo>
                      <a:pt x="70" y="4"/>
                    </a:lnTo>
                    <a:lnTo>
                      <a:pt x="63" y="2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7D979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20" name="Freeform 353"/>
              <p:cNvSpPr>
                <a:spLocks/>
              </p:cNvSpPr>
              <p:nvPr/>
            </p:nvSpPr>
            <p:spPr bwMode="auto">
              <a:xfrm>
                <a:off x="1995" y="1917"/>
                <a:ext cx="86" cy="345"/>
              </a:xfrm>
              <a:custGeom>
                <a:avLst/>
                <a:gdLst>
                  <a:gd name="T0" fmla="*/ 43 w 86"/>
                  <a:gd name="T1" fmla="*/ 0 h 345"/>
                  <a:gd name="T2" fmla="*/ 26 w 86"/>
                  <a:gd name="T3" fmla="*/ 2 h 345"/>
                  <a:gd name="T4" fmla="*/ 19 w 86"/>
                  <a:gd name="T5" fmla="*/ 3 h 345"/>
                  <a:gd name="T6" fmla="*/ 13 w 86"/>
                  <a:gd name="T7" fmla="*/ 6 h 345"/>
                  <a:gd name="T8" fmla="*/ 7 w 86"/>
                  <a:gd name="T9" fmla="*/ 9 h 345"/>
                  <a:gd name="T10" fmla="*/ 3 w 86"/>
                  <a:gd name="T11" fmla="*/ 12 h 345"/>
                  <a:gd name="T12" fmla="*/ 1 w 86"/>
                  <a:gd name="T13" fmla="*/ 16 h 345"/>
                  <a:gd name="T14" fmla="*/ 0 w 86"/>
                  <a:gd name="T15" fmla="*/ 20 h 345"/>
                  <a:gd name="T16" fmla="*/ 0 w 86"/>
                  <a:gd name="T17" fmla="*/ 324 h 345"/>
                  <a:gd name="T18" fmla="*/ 1 w 86"/>
                  <a:gd name="T19" fmla="*/ 328 h 345"/>
                  <a:gd name="T20" fmla="*/ 3 w 86"/>
                  <a:gd name="T21" fmla="*/ 332 h 345"/>
                  <a:gd name="T22" fmla="*/ 7 w 86"/>
                  <a:gd name="T23" fmla="*/ 336 h 345"/>
                  <a:gd name="T24" fmla="*/ 13 w 86"/>
                  <a:gd name="T25" fmla="*/ 339 h 345"/>
                  <a:gd name="T26" fmla="*/ 19 w 86"/>
                  <a:gd name="T27" fmla="*/ 342 h 345"/>
                  <a:gd name="T28" fmla="*/ 26 w 86"/>
                  <a:gd name="T29" fmla="*/ 343 h 345"/>
                  <a:gd name="T30" fmla="*/ 43 w 86"/>
                  <a:gd name="T31" fmla="*/ 345 h 345"/>
                  <a:gd name="T32" fmla="*/ 60 w 86"/>
                  <a:gd name="T33" fmla="*/ 343 h 345"/>
                  <a:gd name="T34" fmla="*/ 67 w 86"/>
                  <a:gd name="T35" fmla="*/ 342 h 345"/>
                  <a:gd name="T36" fmla="*/ 74 w 86"/>
                  <a:gd name="T37" fmla="*/ 339 h 345"/>
                  <a:gd name="T38" fmla="*/ 79 w 86"/>
                  <a:gd name="T39" fmla="*/ 336 h 345"/>
                  <a:gd name="T40" fmla="*/ 83 w 86"/>
                  <a:gd name="T41" fmla="*/ 332 h 345"/>
                  <a:gd name="T42" fmla="*/ 85 w 86"/>
                  <a:gd name="T43" fmla="*/ 328 h 345"/>
                  <a:gd name="T44" fmla="*/ 86 w 86"/>
                  <a:gd name="T45" fmla="*/ 324 h 345"/>
                  <a:gd name="T46" fmla="*/ 86 w 86"/>
                  <a:gd name="T47" fmla="*/ 20 h 345"/>
                  <a:gd name="T48" fmla="*/ 85 w 86"/>
                  <a:gd name="T49" fmla="*/ 16 h 345"/>
                  <a:gd name="T50" fmla="*/ 83 w 86"/>
                  <a:gd name="T51" fmla="*/ 12 h 345"/>
                  <a:gd name="T52" fmla="*/ 79 w 86"/>
                  <a:gd name="T53" fmla="*/ 9 h 345"/>
                  <a:gd name="T54" fmla="*/ 74 w 86"/>
                  <a:gd name="T55" fmla="*/ 6 h 345"/>
                  <a:gd name="T56" fmla="*/ 67 w 86"/>
                  <a:gd name="T57" fmla="*/ 3 h 345"/>
                  <a:gd name="T58" fmla="*/ 60 w 86"/>
                  <a:gd name="T59" fmla="*/ 2 h 345"/>
                  <a:gd name="T60" fmla="*/ 43 w 86"/>
                  <a:gd name="T61" fmla="*/ 0 h 345"/>
                  <a:gd name="T62" fmla="*/ 43 w 86"/>
                  <a:gd name="T63" fmla="*/ 0 h 34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86"/>
                  <a:gd name="T97" fmla="*/ 0 h 345"/>
                  <a:gd name="T98" fmla="*/ 86 w 86"/>
                  <a:gd name="T99" fmla="*/ 345 h 345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86" h="345">
                    <a:moveTo>
                      <a:pt x="43" y="0"/>
                    </a:moveTo>
                    <a:lnTo>
                      <a:pt x="26" y="2"/>
                    </a:lnTo>
                    <a:lnTo>
                      <a:pt x="19" y="3"/>
                    </a:lnTo>
                    <a:lnTo>
                      <a:pt x="13" y="6"/>
                    </a:lnTo>
                    <a:lnTo>
                      <a:pt x="7" y="9"/>
                    </a:lnTo>
                    <a:lnTo>
                      <a:pt x="3" y="12"/>
                    </a:lnTo>
                    <a:lnTo>
                      <a:pt x="1" y="16"/>
                    </a:lnTo>
                    <a:lnTo>
                      <a:pt x="0" y="20"/>
                    </a:lnTo>
                    <a:lnTo>
                      <a:pt x="0" y="324"/>
                    </a:lnTo>
                    <a:lnTo>
                      <a:pt x="1" y="328"/>
                    </a:lnTo>
                    <a:lnTo>
                      <a:pt x="3" y="332"/>
                    </a:lnTo>
                    <a:lnTo>
                      <a:pt x="7" y="336"/>
                    </a:lnTo>
                    <a:lnTo>
                      <a:pt x="13" y="339"/>
                    </a:lnTo>
                    <a:lnTo>
                      <a:pt x="19" y="342"/>
                    </a:lnTo>
                    <a:lnTo>
                      <a:pt x="26" y="343"/>
                    </a:lnTo>
                    <a:lnTo>
                      <a:pt x="43" y="345"/>
                    </a:lnTo>
                    <a:lnTo>
                      <a:pt x="60" y="343"/>
                    </a:lnTo>
                    <a:lnTo>
                      <a:pt x="67" y="342"/>
                    </a:lnTo>
                    <a:lnTo>
                      <a:pt x="74" y="339"/>
                    </a:lnTo>
                    <a:lnTo>
                      <a:pt x="79" y="336"/>
                    </a:lnTo>
                    <a:lnTo>
                      <a:pt x="83" y="332"/>
                    </a:lnTo>
                    <a:lnTo>
                      <a:pt x="85" y="328"/>
                    </a:lnTo>
                    <a:lnTo>
                      <a:pt x="86" y="324"/>
                    </a:lnTo>
                    <a:lnTo>
                      <a:pt x="86" y="20"/>
                    </a:lnTo>
                    <a:lnTo>
                      <a:pt x="85" y="16"/>
                    </a:lnTo>
                    <a:lnTo>
                      <a:pt x="83" y="12"/>
                    </a:lnTo>
                    <a:lnTo>
                      <a:pt x="79" y="9"/>
                    </a:lnTo>
                    <a:lnTo>
                      <a:pt x="74" y="6"/>
                    </a:lnTo>
                    <a:lnTo>
                      <a:pt x="67" y="3"/>
                    </a:lnTo>
                    <a:lnTo>
                      <a:pt x="60" y="2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819B9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21" name="Freeform 354"/>
              <p:cNvSpPr>
                <a:spLocks/>
              </p:cNvSpPr>
              <p:nvPr/>
            </p:nvSpPr>
            <p:spPr bwMode="auto">
              <a:xfrm>
                <a:off x="1996" y="1923"/>
                <a:ext cx="84" cy="333"/>
              </a:xfrm>
              <a:custGeom>
                <a:avLst/>
                <a:gdLst>
                  <a:gd name="T0" fmla="*/ 42 w 84"/>
                  <a:gd name="T1" fmla="*/ 0 h 333"/>
                  <a:gd name="T2" fmla="*/ 26 w 84"/>
                  <a:gd name="T3" fmla="*/ 2 h 333"/>
                  <a:gd name="T4" fmla="*/ 19 w 84"/>
                  <a:gd name="T5" fmla="*/ 3 h 333"/>
                  <a:gd name="T6" fmla="*/ 12 w 84"/>
                  <a:gd name="T7" fmla="*/ 6 h 333"/>
                  <a:gd name="T8" fmla="*/ 7 w 84"/>
                  <a:gd name="T9" fmla="*/ 9 h 333"/>
                  <a:gd name="T10" fmla="*/ 3 w 84"/>
                  <a:gd name="T11" fmla="*/ 12 h 333"/>
                  <a:gd name="T12" fmla="*/ 1 w 84"/>
                  <a:gd name="T13" fmla="*/ 16 h 333"/>
                  <a:gd name="T14" fmla="*/ 0 w 84"/>
                  <a:gd name="T15" fmla="*/ 20 h 333"/>
                  <a:gd name="T16" fmla="*/ 0 w 84"/>
                  <a:gd name="T17" fmla="*/ 313 h 333"/>
                  <a:gd name="T18" fmla="*/ 1 w 84"/>
                  <a:gd name="T19" fmla="*/ 317 h 333"/>
                  <a:gd name="T20" fmla="*/ 3 w 84"/>
                  <a:gd name="T21" fmla="*/ 321 h 333"/>
                  <a:gd name="T22" fmla="*/ 7 w 84"/>
                  <a:gd name="T23" fmla="*/ 324 h 333"/>
                  <a:gd name="T24" fmla="*/ 12 w 84"/>
                  <a:gd name="T25" fmla="*/ 327 h 333"/>
                  <a:gd name="T26" fmla="*/ 19 w 84"/>
                  <a:gd name="T27" fmla="*/ 330 h 333"/>
                  <a:gd name="T28" fmla="*/ 26 w 84"/>
                  <a:gd name="T29" fmla="*/ 331 h 333"/>
                  <a:gd name="T30" fmla="*/ 42 w 84"/>
                  <a:gd name="T31" fmla="*/ 333 h 333"/>
                  <a:gd name="T32" fmla="*/ 58 w 84"/>
                  <a:gd name="T33" fmla="*/ 331 h 333"/>
                  <a:gd name="T34" fmla="*/ 65 w 84"/>
                  <a:gd name="T35" fmla="*/ 330 h 333"/>
                  <a:gd name="T36" fmla="*/ 72 w 84"/>
                  <a:gd name="T37" fmla="*/ 327 h 333"/>
                  <a:gd name="T38" fmla="*/ 77 w 84"/>
                  <a:gd name="T39" fmla="*/ 324 h 333"/>
                  <a:gd name="T40" fmla="*/ 81 w 84"/>
                  <a:gd name="T41" fmla="*/ 321 h 333"/>
                  <a:gd name="T42" fmla="*/ 83 w 84"/>
                  <a:gd name="T43" fmla="*/ 317 h 333"/>
                  <a:gd name="T44" fmla="*/ 84 w 84"/>
                  <a:gd name="T45" fmla="*/ 313 h 333"/>
                  <a:gd name="T46" fmla="*/ 84 w 84"/>
                  <a:gd name="T47" fmla="*/ 20 h 333"/>
                  <a:gd name="T48" fmla="*/ 83 w 84"/>
                  <a:gd name="T49" fmla="*/ 16 h 333"/>
                  <a:gd name="T50" fmla="*/ 81 w 84"/>
                  <a:gd name="T51" fmla="*/ 12 h 333"/>
                  <a:gd name="T52" fmla="*/ 77 w 84"/>
                  <a:gd name="T53" fmla="*/ 9 h 333"/>
                  <a:gd name="T54" fmla="*/ 72 w 84"/>
                  <a:gd name="T55" fmla="*/ 6 h 333"/>
                  <a:gd name="T56" fmla="*/ 65 w 84"/>
                  <a:gd name="T57" fmla="*/ 3 h 333"/>
                  <a:gd name="T58" fmla="*/ 58 w 84"/>
                  <a:gd name="T59" fmla="*/ 2 h 333"/>
                  <a:gd name="T60" fmla="*/ 42 w 84"/>
                  <a:gd name="T61" fmla="*/ 0 h 333"/>
                  <a:gd name="T62" fmla="*/ 42 w 84"/>
                  <a:gd name="T63" fmla="*/ 0 h 333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84"/>
                  <a:gd name="T97" fmla="*/ 0 h 333"/>
                  <a:gd name="T98" fmla="*/ 84 w 84"/>
                  <a:gd name="T99" fmla="*/ 333 h 333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84" h="333">
                    <a:moveTo>
                      <a:pt x="42" y="0"/>
                    </a:moveTo>
                    <a:lnTo>
                      <a:pt x="26" y="2"/>
                    </a:lnTo>
                    <a:lnTo>
                      <a:pt x="19" y="3"/>
                    </a:lnTo>
                    <a:lnTo>
                      <a:pt x="12" y="6"/>
                    </a:lnTo>
                    <a:lnTo>
                      <a:pt x="7" y="9"/>
                    </a:lnTo>
                    <a:lnTo>
                      <a:pt x="3" y="12"/>
                    </a:lnTo>
                    <a:lnTo>
                      <a:pt x="1" y="16"/>
                    </a:lnTo>
                    <a:lnTo>
                      <a:pt x="0" y="20"/>
                    </a:lnTo>
                    <a:lnTo>
                      <a:pt x="0" y="313"/>
                    </a:lnTo>
                    <a:lnTo>
                      <a:pt x="1" y="317"/>
                    </a:lnTo>
                    <a:lnTo>
                      <a:pt x="3" y="321"/>
                    </a:lnTo>
                    <a:lnTo>
                      <a:pt x="7" y="324"/>
                    </a:lnTo>
                    <a:lnTo>
                      <a:pt x="12" y="327"/>
                    </a:lnTo>
                    <a:lnTo>
                      <a:pt x="19" y="330"/>
                    </a:lnTo>
                    <a:lnTo>
                      <a:pt x="26" y="331"/>
                    </a:lnTo>
                    <a:lnTo>
                      <a:pt x="42" y="333"/>
                    </a:lnTo>
                    <a:lnTo>
                      <a:pt x="58" y="331"/>
                    </a:lnTo>
                    <a:lnTo>
                      <a:pt x="65" y="330"/>
                    </a:lnTo>
                    <a:lnTo>
                      <a:pt x="72" y="327"/>
                    </a:lnTo>
                    <a:lnTo>
                      <a:pt x="77" y="324"/>
                    </a:lnTo>
                    <a:lnTo>
                      <a:pt x="81" y="321"/>
                    </a:lnTo>
                    <a:lnTo>
                      <a:pt x="83" y="317"/>
                    </a:lnTo>
                    <a:lnTo>
                      <a:pt x="84" y="313"/>
                    </a:lnTo>
                    <a:lnTo>
                      <a:pt x="84" y="20"/>
                    </a:lnTo>
                    <a:lnTo>
                      <a:pt x="83" y="16"/>
                    </a:lnTo>
                    <a:lnTo>
                      <a:pt x="81" y="12"/>
                    </a:lnTo>
                    <a:lnTo>
                      <a:pt x="77" y="9"/>
                    </a:lnTo>
                    <a:lnTo>
                      <a:pt x="72" y="6"/>
                    </a:lnTo>
                    <a:lnTo>
                      <a:pt x="65" y="3"/>
                    </a:lnTo>
                    <a:lnTo>
                      <a:pt x="58" y="2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rgbClr val="849F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22" name="Freeform 355"/>
              <p:cNvSpPr>
                <a:spLocks/>
              </p:cNvSpPr>
              <p:nvPr/>
            </p:nvSpPr>
            <p:spPr bwMode="auto">
              <a:xfrm>
                <a:off x="1998" y="1929"/>
                <a:ext cx="80" cy="321"/>
              </a:xfrm>
              <a:custGeom>
                <a:avLst/>
                <a:gdLst>
                  <a:gd name="T0" fmla="*/ 40 w 80"/>
                  <a:gd name="T1" fmla="*/ 0 h 321"/>
                  <a:gd name="T2" fmla="*/ 25 w 80"/>
                  <a:gd name="T3" fmla="*/ 1 h 321"/>
                  <a:gd name="T4" fmla="*/ 18 w 80"/>
                  <a:gd name="T5" fmla="*/ 3 h 321"/>
                  <a:gd name="T6" fmla="*/ 12 w 80"/>
                  <a:gd name="T7" fmla="*/ 5 h 321"/>
                  <a:gd name="T8" fmla="*/ 7 w 80"/>
                  <a:gd name="T9" fmla="*/ 8 h 321"/>
                  <a:gd name="T10" fmla="*/ 3 w 80"/>
                  <a:gd name="T11" fmla="*/ 11 h 321"/>
                  <a:gd name="T12" fmla="*/ 1 w 80"/>
                  <a:gd name="T13" fmla="*/ 15 h 321"/>
                  <a:gd name="T14" fmla="*/ 0 w 80"/>
                  <a:gd name="T15" fmla="*/ 19 h 321"/>
                  <a:gd name="T16" fmla="*/ 0 w 80"/>
                  <a:gd name="T17" fmla="*/ 302 h 321"/>
                  <a:gd name="T18" fmla="*/ 1 w 80"/>
                  <a:gd name="T19" fmla="*/ 306 h 321"/>
                  <a:gd name="T20" fmla="*/ 3 w 80"/>
                  <a:gd name="T21" fmla="*/ 310 h 321"/>
                  <a:gd name="T22" fmla="*/ 7 w 80"/>
                  <a:gd name="T23" fmla="*/ 313 h 321"/>
                  <a:gd name="T24" fmla="*/ 12 w 80"/>
                  <a:gd name="T25" fmla="*/ 316 h 321"/>
                  <a:gd name="T26" fmla="*/ 18 w 80"/>
                  <a:gd name="T27" fmla="*/ 318 h 321"/>
                  <a:gd name="T28" fmla="*/ 25 w 80"/>
                  <a:gd name="T29" fmla="*/ 320 h 321"/>
                  <a:gd name="T30" fmla="*/ 40 w 80"/>
                  <a:gd name="T31" fmla="*/ 321 h 321"/>
                  <a:gd name="T32" fmla="*/ 56 w 80"/>
                  <a:gd name="T33" fmla="*/ 320 h 321"/>
                  <a:gd name="T34" fmla="*/ 62 w 80"/>
                  <a:gd name="T35" fmla="*/ 318 h 321"/>
                  <a:gd name="T36" fmla="*/ 68 w 80"/>
                  <a:gd name="T37" fmla="*/ 316 h 321"/>
                  <a:gd name="T38" fmla="*/ 73 w 80"/>
                  <a:gd name="T39" fmla="*/ 313 h 321"/>
                  <a:gd name="T40" fmla="*/ 77 w 80"/>
                  <a:gd name="T41" fmla="*/ 310 h 321"/>
                  <a:gd name="T42" fmla="*/ 79 w 80"/>
                  <a:gd name="T43" fmla="*/ 306 h 321"/>
                  <a:gd name="T44" fmla="*/ 80 w 80"/>
                  <a:gd name="T45" fmla="*/ 302 h 321"/>
                  <a:gd name="T46" fmla="*/ 80 w 80"/>
                  <a:gd name="T47" fmla="*/ 19 h 321"/>
                  <a:gd name="T48" fmla="*/ 79 w 80"/>
                  <a:gd name="T49" fmla="*/ 15 h 321"/>
                  <a:gd name="T50" fmla="*/ 77 w 80"/>
                  <a:gd name="T51" fmla="*/ 11 h 321"/>
                  <a:gd name="T52" fmla="*/ 73 w 80"/>
                  <a:gd name="T53" fmla="*/ 8 h 321"/>
                  <a:gd name="T54" fmla="*/ 68 w 80"/>
                  <a:gd name="T55" fmla="*/ 5 h 321"/>
                  <a:gd name="T56" fmla="*/ 62 w 80"/>
                  <a:gd name="T57" fmla="*/ 3 h 321"/>
                  <a:gd name="T58" fmla="*/ 56 w 80"/>
                  <a:gd name="T59" fmla="*/ 1 h 321"/>
                  <a:gd name="T60" fmla="*/ 40 w 80"/>
                  <a:gd name="T61" fmla="*/ 0 h 321"/>
                  <a:gd name="T62" fmla="*/ 40 w 80"/>
                  <a:gd name="T63" fmla="*/ 0 h 32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80"/>
                  <a:gd name="T97" fmla="*/ 0 h 321"/>
                  <a:gd name="T98" fmla="*/ 80 w 80"/>
                  <a:gd name="T99" fmla="*/ 321 h 321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80" h="321">
                    <a:moveTo>
                      <a:pt x="40" y="0"/>
                    </a:moveTo>
                    <a:lnTo>
                      <a:pt x="25" y="1"/>
                    </a:lnTo>
                    <a:lnTo>
                      <a:pt x="18" y="3"/>
                    </a:lnTo>
                    <a:lnTo>
                      <a:pt x="12" y="5"/>
                    </a:lnTo>
                    <a:lnTo>
                      <a:pt x="7" y="8"/>
                    </a:lnTo>
                    <a:lnTo>
                      <a:pt x="3" y="11"/>
                    </a:lnTo>
                    <a:lnTo>
                      <a:pt x="1" y="15"/>
                    </a:lnTo>
                    <a:lnTo>
                      <a:pt x="0" y="19"/>
                    </a:lnTo>
                    <a:lnTo>
                      <a:pt x="0" y="302"/>
                    </a:lnTo>
                    <a:lnTo>
                      <a:pt x="1" y="306"/>
                    </a:lnTo>
                    <a:lnTo>
                      <a:pt x="3" y="310"/>
                    </a:lnTo>
                    <a:lnTo>
                      <a:pt x="7" y="313"/>
                    </a:lnTo>
                    <a:lnTo>
                      <a:pt x="12" y="316"/>
                    </a:lnTo>
                    <a:lnTo>
                      <a:pt x="18" y="318"/>
                    </a:lnTo>
                    <a:lnTo>
                      <a:pt x="25" y="320"/>
                    </a:lnTo>
                    <a:lnTo>
                      <a:pt x="40" y="321"/>
                    </a:lnTo>
                    <a:lnTo>
                      <a:pt x="56" y="320"/>
                    </a:lnTo>
                    <a:lnTo>
                      <a:pt x="62" y="318"/>
                    </a:lnTo>
                    <a:lnTo>
                      <a:pt x="68" y="316"/>
                    </a:lnTo>
                    <a:lnTo>
                      <a:pt x="73" y="313"/>
                    </a:lnTo>
                    <a:lnTo>
                      <a:pt x="77" y="310"/>
                    </a:lnTo>
                    <a:lnTo>
                      <a:pt x="79" y="306"/>
                    </a:lnTo>
                    <a:lnTo>
                      <a:pt x="80" y="302"/>
                    </a:lnTo>
                    <a:lnTo>
                      <a:pt x="80" y="19"/>
                    </a:lnTo>
                    <a:lnTo>
                      <a:pt x="79" y="15"/>
                    </a:lnTo>
                    <a:lnTo>
                      <a:pt x="77" y="11"/>
                    </a:lnTo>
                    <a:lnTo>
                      <a:pt x="73" y="8"/>
                    </a:lnTo>
                    <a:lnTo>
                      <a:pt x="68" y="5"/>
                    </a:lnTo>
                    <a:lnTo>
                      <a:pt x="62" y="3"/>
                    </a:lnTo>
                    <a:lnTo>
                      <a:pt x="56" y="1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87A2A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23" name="Freeform 356"/>
              <p:cNvSpPr>
                <a:spLocks/>
              </p:cNvSpPr>
              <p:nvPr/>
            </p:nvSpPr>
            <p:spPr bwMode="auto">
              <a:xfrm>
                <a:off x="1999" y="1934"/>
                <a:ext cx="78" cy="311"/>
              </a:xfrm>
              <a:custGeom>
                <a:avLst/>
                <a:gdLst>
                  <a:gd name="T0" fmla="*/ 39 w 78"/>
                  <a:gd name="T1" fmla="*/ 0 h 311"/>
                  <a:gd name="T2" fmla="*/ 24 w 78"/>
                  <a:gd name="T3" fmla="*/ 1 h 311"/>
                  <a:gd name="T4" fmla="*/ 17 w 78"/>
                  <a:gd name="T5" fmla="*/ 3 h 311"/>
                  <a:gd name="T6" fmla="*/ 11 w 78"/>
                  <a:gd name="T7" fmla="*/ 5 h 311"/>
                  <a:gd name="T8" fmla="*/ 7 w 78"/>
                  <a:gd name="T9" fmla="*/ 8 h 311"/>
                  <a:gd name="T10" fmla="*/ 3 w 78"/>
                  <a:gd name="T11" fmla="*/ 11 h 311"/>
                  <a:gd name="T12" fmla="*/ 1 w 78"/>
                  <a:gd name="T13" fmla="*/ 14 h 311"/>
                  <a:gd name="T14" fmla="*/ 0 w 78"/>
                  <a:gd name="T15" fmla="*/ 18 h 311"/>
                  <a:gd name="T16" fmla="*/ 0 w 78"/>
                  <a:gd name="T17" fmla="*/ 293 h 311"/>
                  <a:gd name="T18" fmla="*/ 1 w 78"/>
                  <a:gd name="T19" fmla="*/ 297 h 311"/>
                  <a:gd name="T20" fmla="*/ 3 w 78"/>
                  <a:gd name="T21" fmla="*/ 300 h 311"/>
                  <a:gd name="T22" fmla="*/ 7 w 78"/>
                  <a:gd name="T23" fmla="*/ 303 h 311"/>
                  <a:gd name="T24" fmla="*/ 11 w 78"/>
                  <a:gd name="T25" fmla="*/ 306 h 311"/>
                  <a:gd name="T26" fmla="*/ 17 w 78"/>
                  <a:gd name="T27" fmla="*/ 308 h 311"/>
                  <a:gd name="T28" fmla="*/ 24 w 78"/>
                  <a:gd name="T29" fmla="*/ 310 h 311"/>
                  <a:gd name="T30" fmla="*/ 39 w 78"/>
                  <a:gd name="T31" fmla="*/ 311 h 311"/>
                  <a:gd name="T32" fmla="*/ 54 w 78"/>
                  <a:gd name="T33" fmla="*/ 310 h 311"/>
                  <a:gd name="T34" fmla="*/ 61 w 78"/>
                  <a:gd name="T35" fmla="*/ 308 h 311"/>
                  <a:gd name="T36" fmla="*/ 67 w 78"/>
                  <a:gd name="T37" fmla="*/ 306 h 311"/>
                  <a:gd name="T38" fmla="*/ 71 w 78"/>
                  <a:gd name="T39" fmla="*/ 303 h 311"/>
                  <a:gd name="T40" fmla="*/ 75 w 78"/>
                  <a:gd name="T41" fmla="*/ 300 h 311"/>
                  <a:gd name="T42" fmla="*/ 77 w 78"/>
                  <a:gd name="T43" fmla="*/ 297 h 311"/>
                  <a:gd name="T44" fmla="*/ 78 w 78"/>
                  <a:gd name="T45" fmla="*/ 293 h 311"/>
                  <a:gd name="T46" fmla="*/ 78 w 78"/>
                  <a:gd name="T47" fmla="*/ 18 h 311"/>
                  <a:gd name="T48" fmla="*/ 77 w 78"/>
                  <a:gd name="T49" fmla="*/ 14 h 311"/>
                  <a:gd name="T50" fmla="*/ 75 w 78"/>
                  <a:gd name="T51" fmla="*/ 11 h 311"/>
                  <a:gd name="T52" fmla="*/ 71 w 78"/>
                  <a:gd name="T53" fmla="*/ 8 h 311"/>
                  <a:gd name="T54" fmla="*/ 67 w 78"/>
                  <a:gd name="T55" fmla="*/ 5 h 311"/>
                  <a:gd name="T56" fmla="*/ 61 w 78"/>
                  <a:gd name="T57" fmla="*/ 3 h 311"/>
                  <a:gd name="T58" fmla="*/ 54 w 78"/>
                  <a:gd name="T59" fmla="*/ 1 h 311"/>
                  <a:gd name="T60" fmla="*/ 39 w 78"/>
                  <a:gd name="T61" fmla="*/ 0 h 311"/>
                  <a:gd name="T62" fmla="*/ 39 w 78"/>
                  <a:gd name="T63" fmla="*/ 0 h 31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78"/>
                  <a:gd name="T97" fmla="*/ 0 h 311"/>
                  <a:gd name="T98" fmla="*/ 78 w 78"/>
                  <a:gd name="T99" fmla="*/ 311 h 311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78" h="311">
                    <a:moveTo>
                      <a:pt x="39" y="0"/>
                    </a:moveTo>
                    <a:lnTo>
                      <a:pt x="24" y="1"/>
                    </a:lnTo>
                    <a:lnTo>
                      <a:pt x="17" y="3"/>
                    </a:lnTo>
                    <a:lnTo>
                      <a:pt x="11" y="5"/>
                    </a:lnTo>
                    <a:lnTo>
                      <a:pt x="7" y="8"/>
                    </a:lnTo>
                    <a:lnTo>
                      <a:pt x="3" y="11"/>
                    </a:lnTo>
                    <a:lnTo>
                      <a:pt x="1" y="14"/>
                    </a:lnTo>
                    <a:lnTo>
                      <a:pt x="0" y="18"/>
                    </a:lnTo>
                    <a:lnTo>
                      <a:pt x="0" y="293"/>
                    </a:lnTo>
                    <a:lnTo>
                      <a:pt x="1" y="297"/>
                    </a:lnTo>
                    <a:lnTo>
                      <a:pt x="3" y="300"/>
                    </a:lnTo>
                    <a:lnTo>
                      <a:pt x="7" y="303"/>
                    </a:lnTo>
                    <a:lnTo>
                      <a:pt x="11" y="306"/>
                    </a:lnTo>
                    <a:lnTo>
                      <a:pt x="17" y="308"/>
                    </a:lnTo>
                    <a:lnTo>
                      <a:pt x="24" y="310"/>
                    </a:lnTo>
                    <a:lnTo>
                      <a:pt x="39" y="311"/>
                    </a:lnTo>
                    <a:lnTo>
                      <a:pt x="54" y="310"/>
                    </a:lnTo>
                    <a:lnTo>
                      <a:pt x="61" y="308"/>
                    </a:lnTo>
                    <a:lnTo>
                      <a:pt x="67" y="306"/>
                    </a:lnTo>
                    <a:lnTo>
                      <a:pt x="71" y="303"/>
                    </a:lnTo>
                    <a:lnTo>
                      <a:pt x="75" y="300"/>
                    </a:lnTo>
                    <a:lnTo>
                      <a:pt x="77" y="297"/>
                    </a:lnTo>
                    <a:lnTo>
                      <a:pt x="78" y="293"/>
                    </a:lnTo>
                    <a:lnTo>
                      <a:pt x="78" y="18"/>
                    </a:lnTo>
                    <a:lnTo>
                      <a:pt x="77" y="14"/>
                    </a:lnTo>
                    <a:lnTo>
                      <a:pt x="75" y="11"/>
                    </a:lnTo>
                    <a:lnTo>
                      <a:pt x="71" y="8"/>
                    </a:lnTo>
                    <a:lnTo>
                      <a:pt x="67" y="5"/>
                    </a:lnTo>
                    <a:lnTo>
                      <a:pt x="61" y="3"/>
                    </a:lnTo>
                    <a:lnTo>
                      <a:pt x="54" y="1"/>
                    </a:ln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8AA6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24" name="Freeform 357"/>
              <p:cNvSpPr>
                <a:spLocks/>
              </p:cNvSpPr>
              <p:nvPr/>
            </p:nvSpPr>
            <p:spPr bwMode="auto">
              <a:xfrm>
                <a:off x="2001" y="1940"/>
                <a:ext cx="74" cy="299"/>
              </a:xfrm>
              <a:custGeom>
                <a:avLst/>
                <a:gdLst>
                  <a:gd name="T0" fmla="*/ 37 w 74"/>
                  <a:gd name="T1" fmla="*/ 0 h 299"/>
                  <a:gd name="T2" fmla="*/ 22 w 74"/>
                  <a:gd name="T3" fmla="*/ 1 h 299"/>
                  <a:gd name="T4" fmla="*/ 11 w 74"/>
                  <a:gd name="T5" fmla="*/ 5 h 299"/>
                  <a:gd name="T6" fmla="*/ 6 w 74"/>
                  <a:gd name="T7" fmla="*/ 8 h 299"/>
                  <a:gd name="T8" fmla="*/ 3 w 74"/>
                  <a:gd name="T9" fmla="*/ 11 h 299"/>
                  <a:gd name="T10" fmla="*/ 1 w 74"/>
                  <a:gd name="T11" fmla="*/ 14 h 299"/>
                  <a:gd name="T12" fmla="*/ 0 w 74"/>
                  <a:gd name="T13" fmla="*/ 18 h 299"/>
                  <a:gd name="T14" fmla="*/ 0 w 74"/>
                  <a:gd name="T15" fmla="*/ 281 h 299"/>
                  <a:gd name="T16" fmla="*/ 1 w 74"/>
                  <a:gd name="T17" fmla="*/ 285 h 299"/>
                  <a:gd name="T18" fmla="*/ 3 w 74"/>
                  <a:gd name="T19" fmla="*/ 288 h 299"/>
                  <a:gd name="T20" fmla="*/ 6 w 74"/>
                  <a:gd name="T21" fmla="*/ 291 h 299"/>
                  <a:gd name="T22" fmla="*/ 11 w 74"/>
                  <a:gd name="T23" fmla="*/ 294 h 299"/>
                  <a:gd name="T24" fmla="*/ 22 w 74"/>
                  <a:gd name="T25" fmla="*/ 298 h 299"/>
                  <a:gd name="T26" fmla="*/ 37 w 74"/>
                  <a:gd name="T27" fmla="*/ 299 h 299"/>
                  <a:gd name="T28" fmla="*/ 52 w 74"/>
                  <a:gd name="T29" fmla="*/ 298 h 299"/>
                  <a:gd name="T30" fmla="*/ 63 w 74"/>
                  <a:gd name="T31" fmla="*/ 294 h 299"/>
                  <a:gd name="T32" fmla="*/ 68 w 74"/>
                  <a:gd name="T33" fmla="*/ 291 h 299"/>
                  <a:gd name="T34" fmla="*/ 71 w 74"/>
                  <a:gd name="T35" fmla="*/ 288 h 299"/>
                  <a:gd name="T36" fmla="*/ 73 w 74"/>
                  <a:gd name="T37" fmla="*/ 285 h 299"/>
                  <a:gd name="T38" fmla="*/ 74 w 74"/>
                  <a:gd name="T39" fmla="*/ 281 h 299"/>
                  <a:gd name="T40" fmla="*/ 74 w 74"/>
                  <a:gd name="T41" fmla="*/ 18 h 299"/>
                  <a:gd name="T42" fmla="*/ 73 w 74"/>
                  <a:gd name="T43" fmla="*/ 14 h 299"/>
                  <a:gd name="T44" fmla="*/ 71 w 74"/>
                  <a:gd name="T45" fmla="*/ 11 h 299"/>
                  <a:gd name="T46" fmla="*/ 68 w 74"/>
                  <a:gd name="T47" fmla="*/ 8 h 299"/>
                  <a:gd name="T48" fmla="*/ 63 w 74"/>
                  <a:gd name="T49" fmla="*/ 5 h 299"/>
                  <a:gd name="T50" fmla="*/ 52 w 74"/>
                  <a:gd name="T51" fmla="*/ 1 h 299"/>
                  <a:gd name="T52" fmla="*/ 37 w 74"/>
                  <a:gd name="T53" fmla="*/ 0 h 299"/>
                  <a:gd name="T54" fmla="*/ 37 w 74"/>
                  <a:gd name="T55" fmla="*/ 0 h 299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74"/>
                  <a:gd name="T85" fmla="*/ 0 h 299"/>
                  <a:gd name="T86" fmla="*/ 74 w 74"/>
                  <a:gd name="T87" fmla="*/ 299 h 299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74" h="299">
                    <a:moveTo>
                      <a:pt x="37" y="0"/>
                    </a:moveTo>
                    <a:lnTo>
                      <a:pt x="22" y="1"/>
                    </a:lnTo>
                    <a:lnTo>
                      <a:pt x="11" y="5"/>
                    </a:lnTo>
                    <a:lnTo>
                      <a:pt x="6" y="8"/>
                    </a:lnTo>
                    <a:lnTo>
                      <a:pt x="3" y="11"/>
                    </a:lnTo>
                    <a:lnTo>
                      <a:pt x="1" y="14"/>
                    </a:lnTo>
                    <a:lnTo>
                      <a:pt x="0" y="18"/>
                    </a:lnTo>
                    <a:lnTo>
                      <a:pt x="0" y="281"/>
                    </a:lnTo>
                    <a:lnTo>
                      <a:pt x="1" y="285"/>
                    </a:lnTo>
                    <a:lnTo>
                      <a:pt x="3" y="288"/>
                    </a:lnTo>
                    <a:lnTo>
                      <a:pt x="6" y="291"/>
                    </a:lnTo>
                    <a:lnTo>
                      <a:pt x="11" y="294"/>
                    </a:lnTo>
                    <a:lnTo>
                      <a:pt x="22" y="298"/>
                    </a:lnTo>
                    <a:lnTo>
                      <a:pt x="37" y="299"/>
                    </a:lnTo>
                    <a:lnTo>
                      <a:pt x="52" y="298"/>
                    </a:lnTo>
                    <a:lnTo>
                      <a:pt x="63" y="294"/>
                    </a:lnTo>
                    <a:lnTo>
                      <a:pt x="68" y="291"/>
                    </a:lnTo>
                    <a:lnTo>
                      <a:pt x="71" y="288"/>
                    </a:lnTo>
                    <a:lnTo>
                      <a:pt x="73" y="285"/>
                    </a:lnTo>
                    <a:lnTo>
                      <a:pt x="74" y="281"/>
                    </a:lnTo>
                    <a:lnTo>
                      <a:pt x="74" y="18"/>
                    </a:lnTo>
                    <a:lnTo>
                      <a:pt x="73" y="14"/>
                    </a:lnTo>
                    <a:lnTo>
                      <a:pt x="71" y="11"/>
                    </a:lnTo>
                    <a:lnTo>
                      <a:pt x="68" y="8"/>
                    </a:lnTo>
                    <a:lnTo>
                      <a:pt x="63" y="5"/>
                    </a:lnTo>
                    <a:lnTo>
                      <a:pt x="52" y="1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8EAAA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25" name="Freeform 358"/>
              <p:cNvSpPr>
                <a:spLocks/>
              </p:cNvSpPr>
              <p:nvPr/>
            </p:nvSpPr>
            <p:spPr bwMode="auto">
              <a:xfrm>
                <a:off x="2002" y="1946"/>
                <a:ext cx="72" cy="287"/>
              </a:xfrm>
              <a:custGeom>
                <a:avLst/>
                <a:gdLst>
                  <a:gd name="T0" fmla="*/ 36 w 72"/>
                  <a:gd name="T1" fmla="*/ 0 h 287"/>
                  <a:gd name="T2" fmla="*/ 22 w 72"/>
                  <a:gd name="T3" fmla="*/ 1 h 287"/>
                  <a:gd name="T4" fmla="*/ 11 w 72"/>
                  <a:gd name="T5" fmla="*/ 5 h 287"/>
                  <a:gd name="T6" fmla="*/ 6 w 72"/>
                  <a:gd name="T7" fmla="*/ 8 h 287"/>
                  <a:gd name="T8" fmla="*/ 3 w 72"/>
                  <a:gd name="T9" fmla="*/ 11 h 287"/>
                  <a:gd name="T10" fmla="*/ 1 w 72"/>
                  <a:gd name="T11" fmla="*/ 14 h 287"/>
                  <a:gd name="T12" fmla="*/ 0 w 72"/>
                  <a:gd name="T13" fmla="*/ 17 h 287"/>
                  <a:gd name="T14" fmla="*/ 0 w 72"/>
                  <a:gd name="T15" fmla="*/ 270 h 287"/>
                  <a:gd name="T16" fmla="*/ 1 w 72"/>
                  <a:gd name="T17" fmla="*/ 274 h 287"/>
                  <a:gd name="T18" fmla="*/ 3 w 72"/>
                  <a:gd name="T19" fmla="*/ 277 h 287"/>
                  <a:gd name="T20" fmla="*/ 6 w 72"/>
                  <a:gd name="T21" fmla="*/ 280 h 287"/>
                  <a:gd name="T22" fmla="*/ 11 w 72"/>
                  <a:gd name="T23" fmla="*/ 282 h 287"/>
                  <a:gd name="T24" fmla="*/ 22 w 72"/>
                  <a:gd name="T25" fmla="*/ 286 h 287"/>
                  <a:gd name="T26" fmla="*/ 36 w 72"/>
                  <a:gd name="T27" fmla="*/ 287 h 287"/>
                  <a:gd name="T28" fmla="*/ 50 w 72"/>
                  <a:gd name="T29" fmla="*/ 286 h 287"/>
                  <a:gd name="T30" fmla="*/ 62 w 72"/>
                  <a:gd name="T31" fmla="*/ 282 h 287"/>
                  <a:gd name="T32" fmla="*/ 66 w 72"/>
                  <a:gd name="T33" fmla="*/ 280 h 287"/>
                  <a:gd name="T34" fmla="*/ 69 w 72"/>
                  <a:gd name="T35" fmla="*/ 277 h 287"/>
                  <a:gd name="T36" fmla="*/ 71 w 72"/>
                  <a:gd name="T37" fmla="*/ 274 h 287"/>
                  <a:gd name="T38" fmla="*/ 72 w 72"/>
                  <a:gd name="T39" fmla="*/ 270 h 287"/>
                  <a:gd name="T40" fmla="*/ 72 w 72"/>
                  <a:gd name="T41" fmla="*/ 17 h 287"/>
                  <a:gd name="T42" fmla="*/ 71 w 72"/>
                  <a:gd name="T43" fmla="*/ 14 h 287"/>
                  <a:gd name="T44" fmla="*/ 69 w 72"/>
                  <a:gd name="T45" fmla="*/ 11 h 287"/>
                  <a:gd name="T46" fmla="*/ 66 w 72"/>
                  <a:gd name="T47" fmla="*/ 8 h 287"/>
                  <a:gd name="T48" fmla="*/ 62 w 72"/>
                  <a:gd name="T49" fmla="*/ 5 h 287"/>
                  <a:gd name="T50" fmla="*/ 50 w 72"/>
                  <a:gd name="T51" fmla="*/ 1 h 287"/>
                  <a:gd name="T52" fmla="*/ 36 w 72"/>
                  <a:gd name="T53" fmla="*/ 0 h 287"/>
                  <a:gd name="T54" fmla="*/ 36 w 72"/>
                  <a:gd name="T55" fmla="*/ 0 h 287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72"/>
                  <a:gd name="T85" fmla="*/ 0 h 287"/>
                  <a:gd name="T86" fmla="*/ 72 w 72"/>
                  <a:gd name="T87" fmla="*/ 287 h 287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72" h="287">
                    <a:moveTo>
                      <a:pt x="36" y="0"/>
                    </a:moveTo>
                    <a:lnTo>
                      <a:pt x="22" y="1"/>
                    </a:lnTo>
                    <a:lnTo>
                      <a:pt x="11" y="5"/>
                    </a:lnTo>
                    <a:lnTo>
                      <a:pt x="6" y="8"/>
                    </a:lnTo>
                    <a:lnTo>
                      <a:pt x="3" y="11"/>
                    </a:lnTo>
                    <a:lnTo>
                      <a:pt x="1" y="14"/>
                    </a:lnTo>
                    <a:lnTo>
                      <a:pt x="0" y="17"/>
                    </a:lnTo>
                    <a:lnTo>
                      <a:pt x="0" y="270"/>
                    </a:lnTo>
                    <a:lnTo>
                      <a:pt x="1" y="274"/>
                    </a:lnTo>
                    <a:lnTo>
                      <a:pt x="3" y="277"/>
                    </a:lnTo>
                    <a:lnTo>
                      <a:pt x="6" y="280"/>
                    </a:lnTo>
                    <a:lnTo>
                      <a:pt x="11" y="282"/>
                    </a:lnTo>
                    <a:lnTo>
                      <a:pt x="22" y="286"/>
                    </a:lnTo>
                    <a:lnTo>
                      <a:pt x="36" y="287"/>
                    </a:lnTo>
                    <a:lnTo>
                      <a:pt x="50" y="286"/>
                    </a:lnTo>
                    <a:lnTo>
                      <a:pt x="62" y="282"/>
                    </a:lnTo>
                    <a:lnTo>
                      <a:pt x="66" y="280"/>
                    </a:lnTo>
                    <a:lnTo>
                      <a:pt x="69" y="277"/>
                    </a:lnTo>
                    <a:lnTo>
                      <a:pt x="71" y="274"/>
                    </a:lnTo>
                    <a:lnTo>
                      <a:pt x="72" y="270"/>
                    </a:lnTo>
                    <a:lnTo>
                      <a:pt x="72" y="17"/>
                    </a:lnTo>
                    <a:lnTo>
                      <a:pt x="71" y="14"/>
                    </a:lnTo>
                    <a:lnTo>
                      <a:pt x="69" y="11"/>
                    </a:lnTo>
                    <a:lnTo>
                      <a:pt x="66" y="8"/>
                    </a:lnTo>
                    <a:lnTo>
                      <a:pt x="62" y="5"/>
                    </a:lnTo>
                    <a:lnTo>
                      <a:pt x="50" y="1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91AEB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26" name="Freeform 359"/>
              <p:cNvSpPr>
                <a:spLocks/>
              </p:cNvSpPr>
              <p:nvPr/>
            </p:nvSpPr>
            <p:spPr bwMode="auto">
              <a:xfrm>
                <a:off x="2003" y="1952"/>
                <a:ext cx="70" cy="275"/>
              </a:xfrm>
              <a:custGeom>
                <a:avLst/>
                <a:gdLst>
                  <a:gd name="T0" fmla="*/ 35 w 70"/>
                  <a:gd name="T1" fmla="*/ 0 h 275"/>
                  <a:gd name="T2" fmla="*/ 22 w 70"/>
                  <a:gd name="T3" fmla="*/ 1 h 275"/>
                  <a:gd name="T4" fmla="*/ 10 w 70"/>
                  <a:gd name="T5" fmla="*/ 5 h 275"/>
                  <a:gd name="T6" fmla="*/ 6 w 70"/>
                  <a:gd name="T7" fmla="*/ 7 h 275"/>
                  <a:gd name="T8" fmla="*/ 3 w 70"/>
                  <a:gd name="T9" fmla="*/ 10 h 275"/>
                  <a:gd name="T10" fmla="*/ 1 w 70"/>
                  <a:gd name="T11" fmla="*/ 13 h 275"/>
                  <a:gd name="T12" fmla="*/ 0 w 70"/>
                  <a:gd name="T13" fmla="*/ 16 h 275"/>
                  <a:gd name="T14" fmla="*/ 0 w 70"/>
                  <a:gd name="T15" fmla="*/ 259 h 275"/>
                  <a:gd name="T16" fmla="*/ 1 w 70"/>
                  <a:gd name="T17" fmla="*/ 262 h 275"/>
                  <a:gd name="T18" fmla="*/ 3 w 70"/>
                  <a:gd name="T19" fmla="*/ 265 h 275"/>
                  <a:gd name="T20" fmla="*/ 6 w 70"/>
                  <a:gd name="T21" fmla="*/ 268 h 275"/>
                  <a:gd name="T22" fmla="*/ 10 w 70"/>
                  <a:gd name="T23" fmla="*/ 270 h 275"/>
                  <a:gd name="T24" fmla="*/ 22 w 70"/>
                  <a:gd name="T25" fmla="*/ 274 h 275"/>
                  <a:gd name="T26" fmla="*/ 35 w 70"/>
                  <a:gd name="T27" fmla="*/ 275 h 275"/>
                  <a:gd name="T28" fmla="*/ 49 w 70"/>
                  <a:gd name="T29" fmla="*/ 274 h 275"/>
                  <a:gd name="T30" fmla="*/ 60 w 70"/>
                  <a:gd name="T31" fmla="*/ 270 h 275"/>
                  <a:gd name="T32" fmla="*/ 64 w 70"/>
                  <a:gd name="T33" fmla="*/ 268 h 275"/>
                  <a:gd name="T34" fmla="*/ 67 w 70"/>
                  <a:gd name="T35" fmla="*/ 265 h 275"/>
                  <a:gd name="T36" fmla="*/ 69 w 70"/>
                  <a:gd name="T37" fmla="*/ 262 h 275"/>
                  <a:gd name="T38" fmla="*/ 70 w 70"/>
                  <a:gd name="T39" fmla="*/ 259 h 275"/>
                  <a:gd name="T40" fmla="*/ 70 w 70"/>
                  <a:gd name="T41" fmla="*/ 16 h 275"/>
                  <a:gd name="T42" fmla="*/ 69 w 70"/>
                  <a:gd name="T43" fmla="*/ 13 h 275"/>
                  <a:gd name="T44" fmla="*/ 67 w 70"/>
                  <a:gd name="T45" fmla="*/ 10 h 275"/>
                  <a:gd name="T46" fmla="*/ 64 w 70"/>
                  <a:gd name="T47" fmla="*/ 7 h 275"/>
                  <a:gd name="T48" fmla="*/ 60 w 70"/>
                  <a:gd name="T49" fmla="*/ 5 h 275"/>
                  <a:gd name="T50" fmla="*/ 49 w 70"/>
                  <a:gd name="T51" fmla="*/ 1 h 275"/>
                  <a:gd name="T52" fmla="*/ 35 w 70"/>
                  <a:gd name="T53" fmla="*/ 0 h 275"/>
                  <a:gd name="T54" fmla="*/ 35 w 70"/>
                  <a:gd name="T55" fmla="*/ 0 h 27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70"/>
                  <a:gd name="T85" fmla="*/ 0 h 275"/>
                  <a:gd name="T86" fmla="*/ 70 w 70"/>
                  <a:gd name="T87" fmla="*/ 275 h 27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70" h="275">
                    <a:moveTo>
                      <a:pt x="35" y="0"/>
                    </a:moveTo>
                    <a:lnTo>
                      <a:pt x="22" y="1"/>
                    </a:lnTo>
                    <a:lnTo>
                      <a:pt x="10" y="5"/>
                    </a:lnTo>
                    <a:lnTo>
                      <a:pt x="6" y="7"/>
                    </a:lnTo>
                    <a:lnTo>
                      <a:pt x="3" y="10"/>
                    </a:lnTo>
                    <a:lnTo>
                      <a:pt x="1" y="13"/>
                    </a:lnTo>
                    <a:lnTo>
                      <a:pt x="0" y="16"/>
                    </a:lnTo>
                    <a:lnTo>
                      <a:pt x="0" y="259"/>
                    </a:lnTo>
                    <a:lnTo>
                      <a:pt x="1" y="262"/>
                    </a:lnTo>
                    <a:lnTo>
                      <a:pt x="3" y="265"/>
                    </a:lnTo>
                    <a:lnTo>
                      <a:pt x="6" y="268"/>
                    </a:lnTo>
                    <a:lnTo>
                      <a:pt x="10" y="270"/>
                    </a:lnTo>
                    <a:lnTo>
                      <a:pt x="22" y="274"/>
                    </a:lnTo>
                    <a:lnTo>
                      <a:pt x="35" y="275"/>
                    </a:lnTo>
                    <a:lnTo>
                      <a:pt x="49" y="274"/>
                    </a:lnTo>
                    <a:lnTo>
                      <a:pt x="60" y="270"/>
                    </a:lnTo>
                    <a:lnTo>
                      <a:pt x="64" y="268"/>
                    </a:lnTo>
                    <a:lnTo>
                      <a:pt x="67" y="265"/>
                    </a:lnTo>
                    <a:lnTo>
                      <a:pt x="69" y="262"/>
                    </a:lnTo>
                    <a:lnTo>
                      <a:pt x="70" y="259"/>
                    </a:lnTo>
                    <a:lnTo>
                      <a:pt x="70" y="16"/>
                    </a:lnTo>
                    <a:lnTo>
                      <a:pt x="69" y="13"/>
                    </a:lnTo>
                    <a:lnTo>
                      <a:pt x="67" y="10"/>
                    </a:lnTo>
                    <a:lnTo>
                      <a:pt x="64" y="7"/>
                    </a:lnTo>
                    <a:lnTo>
                      <a:pt x="60" y="5"/>
                    </a:lnTo>
                    <a:lnTo>
                      <a:pt x="49" y="1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94B2B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27" name="Freeform 360"/>
              <p:cNvSpPr>
                <a:spLocks/>
              </p:cNvSpPr>
              <p:nvPr/>
            </p:nvSpPr>
            <p:spPr bwMode="auto">
              <a:xfrm>
                <a:off x="2005" y="1958"/>
                <a:ext cx="66" cy="263"/>
              </a:xfrm>
              <a:custGeom>
                <a:avLst/>
                <a:gdLst>
                  <a:gd name="T0" fmla="*/ 33 w 66"/>
                  <a:gd name="T1" fmla="*/ 0 h 263"/>
                  <a:gd name="T2" fmla="*/ 20 w 66"/>
                  <a:gd name="T3" fmla="*/ 1 h 263"/>
                  <a:gd name="T4" fmla="*/ 10 w 66"/>
                  <a:gd name="T5" fmla="*/ 5 h 263"/>
                  <a:gd name="T6" fmla="*/ 6 w 66"/>
                  <a:gd name="T7" fmla="*/ 7 h 263"/>
                  <a:gd name="T8" fmla="*/ 3 w 66"/>
                  <a:gd name="T9" fmla="*/ 10 h 263"/>
                  <a:gd name="T10" fmla="*/ 1 w 66"/>
                  <a:gd name="T11" fmla="*/ 13 h 263"/>
                  <a:gd name="T12" fmla="*/ 0 w 66"/>
                  <a:gd name="T13" fmla="*/ 16 h 263"/>
                  <a:gd name="T14" fmla="*/ 0 w 66"/>
                  <a:gd name="T15" fmla="*/ 247 h 263"/>
                  <a:gd name="T16" fmla="*/ 1 w 66"/>
                  <a:gd name="T17" fmla="*/ 250 h 263"/>
                  <a:gd name="T18" fmla="*/ 3 w 66"/>
                  <a:gd name="T19" fmla="*/ 253 h 263"/>
                  <a:gd name="T20" fmla="*/ 6 w 66"/>
                  <a:gd name="T21" fmla="*/ 256 h 263"/>
                  <a:gd name="T22" fmla="*/ 10 w 66"/>
                  <a:gd name="T23" fmla="*/ 258 h 263"/>
                  <a:gd name="T24" fmla="*/ 20 w 66"/>
                  <a:gd name="T25" fmla="*/ 262 h 263"/>
                  <a:gd name="T26" fmla="*/ 33 w 66"/>
                  <a:gd name="T27" fmla="*/ 263 h 263"/>
                  <a:gd name="T28" fmla="*/ 46 w 66"/>
                  <a:gd name="T29" fmla="*/ 262 h 263"/>
                  <a:gd name="T30" fmla="*/ 56 w 66"/>
                  <a:gd name="T31" fmla="*/ 258 h 263"/>
                  <a:gd name="T32" fmla="*/ 60 w 66"/>
                  <a:gd name="T33" fmla="*/ 256 h 263"/>
                  <a:gd name="T34" fmla="*/ 63 w 66"/>
                  <a:gd name="T35" fmla="*/ 253 h 263"/>
                  <a:gd name="T36" fmla="*/ 65 w 66"/>
                  <a:gd name="T37" fmla="*/ 250 h 263"/>
                  <a:gd name="T38" fmla="*/ 66 w 66"/>
                  <a:gd name="T39" fmla="*/ 247 h 263"/>
                  <a:gd name="T40" fmla="*/ 66 w 66"/>
                  <a:gd name="T41" fmla="*/ 16 h 263"/>
                  <a:gd name="T42" fmla="*/ 65 w 66"/>
                  <a:gd name="T43" fmla="*/ 13 h 263"/>
                  <a:gd name="T44" fmla="*/ 63 w 66"/>
                  <a:gd name="T45" fmla="*/ 10 h 263"/>
                  <a:gd name="T46" fmla="*/ 60 w 66"/>
                  <a:gd name="T47" fmla="*/ 7 h 263"/>
                  <a:gd name="T48" fmla="*/ 56 w 66"/>
                  <a:gd name="T49" fmla="*/ 5 h 263"/>
                  <a:gd name="T50" fmla="*/ 46 w 66"/>
                  <a:gd name="T51" fmla="*/ 1 h 263"/>
                  <a:gd name="T52" fmla="*/ 33 w 66"/>
                  <a:gd name="T53" fmla="*/ 0 h 263"/>
                  <a:gd name="T54" fmla="*/ 33 w 66"/>
                  <a:gd name="T55" fmla="*/ 0 h 26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66"/>
                  <a:gd name="T85" fmla="*/ 0 h 263"/>
                  <a:gd name="T86" fmla="*/ 66 w 66"/>
                  <a:gd name="T87" fmla="*/ 263 h 263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66" h="263">
                    <a:moveTo>
                      <a:pt x="33" y="0"/>
                    </a:moveTo>
                    <a:lnTo>
                      <a:pt x="20" y="1"/>
                    </a:lnTo>
                    <a:lnTo>
                      <a:pt x="10" y="5"/>
                    </a:lnTo>
                    <a:lnTo>
                      <a:pt x="6" y="7"/>
                    </a:lnTo>
                    <a:lnTo>
                      <a:pt x="3" y="10"/>
                    </a:lnTo>
                    <a:lnTo>
                      <a:pt x="1" y="13"/>
                    </a:lnTo>
                    <a:lnTo>
                      <a:pt x="0" y="16"/>
                    </a:lnTo>
                    <a:lnTo>
                      <a:pt x="0" y="247"/>
                    </a:lnTo>
                    <a:lnTo>
                      <a:pt x="1" y="250"/>
                    </a:lnTo>
                    <a:lnTo>
                      <a:pt x="3" y="253"/>
                    </a:lnTo>
                    <a:lnTo>
                      <a:pt x="6" y="256"/>
                    </a:lnTo>
                    <a:lnTo>
                      <a:pt x="10" y="258"/>
                    </a:lnTo>
                    <a:lnTo>
                      <a:pt x="20" y="262"/>
                    </a:lnTo>
                    <a:lnTo>
                      <a:pt x="33" y="263"/>
                    </a:lnTo>
                    <a:lnTo>
                      <a:pt x="46" y="262"/>
                    </a:lnTo>
                    <a:lnTo>
                      <a:pt x="56" y="258"/>
                    </a:lnTo>
                    <a:lnTo>
                      <a:pt x="60" y="256"/>
                    </a:lnTo>
                    <a:lnTo>
                      <a:pt x="63" y="253"/>
                    </a:lnTo>
                    <a:lnTo>
                      <a:pt x="65" y="250"/>
                    </a:lnTo>
                    <a:lnTo>
                      <a:pt x="66" y="247"/>
                    </a:lnTo>
                    <a:lnTo>
                      <a:pt x="66" y="16"/>
                    </a:lnTo>
                    <a:lnTo>
                      <a:pt x="65" y="13"/>
                    </a:lnTo>
                    <a:lnTo>
                      <a:pt x="63" y="10"/>
                    </a:lnTo>
                    <a:lnTo>
                      <a:pt x="60" y="7"/>
                    </a:lnTo>
                    <a:lnTo>
                      <a:pt x="56" y="5"/>
                    </a:lnTo>
                    <a:lnTo>
                      <a:pt x="46" y="1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97B6B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28" name="Freeform 361"/>
              <p:cNvSpPr>
                <a:spLocks/>
              </p:cNvSpPr>
              <p:nvPr/>
            </p:nvSpPr>
            <p:spPr bwMode="auto">
              <a:xfrm>
                <a:off x="2006" y="1963"/>
                <a:ext cx="64" cy="253"/>
              </a:xfrm>
              <a:custGeom>
                <a:avLst/>
                <a:gdLst>
                  <a:gd name="T0" fmla="*/ 32 w 64"/>
                  <a:gd name="T1" fmla="*/ 0 h 253"/>
                  <a:gd name="T2" fmla="*/ 19 w 64"/>
                  <a:gd name="T3" fmla="*/ 1 h 253"/>
                  <a:gd name="T4" fmla="*/ 9 w 64"/>
                  <a:gd name="T5" fmla="*/ 5 h 253"/>
                  <a:gd name="T6" fmla="*/ 5 w 64"/>
                  <a:gd name="T7" fmla="*/ 7 h 253"/>
                  <a:gd name="T8" fmla="*/ 3 w 64"/>
                  <a:gd name="T9" fmla="*/ 9 h 253"/>
                  <a:gd name="T10" fmla="*/ 1 w 64"/>
                  <a:gd name="T11" fmla="*/ 12 h 253"/>
                  <a:gd name="T12" fmla="*/ 0 w 64"/>
                  <a:gd name="T13" fmla="*/ 15 h 253"/>
                  <a:gd name="T14" fmla="*/ 0 w 64"/>
                  <a:gd name="T15" fmla="*/ 238 h 253"/>
                  <a:gd name="T16" fmla="*/ 1 w 64"/>
                  <a:gd name="T17" fmla="*/ 241 h 253"/>
                  <a:gd name="T18" fmla="*/ 3 w 64"/>
                  <a:gd name="T19" fmla="*/ 244 h 253"/>
                  <a:gd name="T20" fmla="*/ 5 w 64"/>
                  <a:gd name="T21" fmla="*/ 247 h 253"/>
                  <a:gd name="T22" fmla="*/ 9 w 64"/>
                  <a:gd name="T23" fmla="*/ 249 h 253"/>
                  <a:gd name="T24" fmla="*/ 19 w 64"/>
                  <a:gd name="T25" fmla="*/ 252 h 253"/>
                  <a:gd name="T26" fmla="*/ 32 w 64"/>
                  <a:gd name="T27" fmla="*/ 253 h 253"/>
                  <a:gd name="T28" fmla="*/ 45 w 64"/>
                  <a:gd name="T29" fmla="*/ 252 h 253"/>
                  <a:gd name="T30" fmla="*/ 55 w 64"/>
                  <a:gd name="T31" fmla="*/ 249 h 253"/>
                  <a:gd name="T32" fmla="*/ 59 w 64"/>
                  <a:gd name="T33" fmla="*/ 247 h 253"/>
                  <a:gd name="T34" fmla="*/ 62 w 64"/>
                  <a:gd name="T35" fmla="*/ 244 h 253"/>
                  <a:gd name="T36" fmla="*/ 63 w 64"/>
                  <a:gd name="T37" fmla="*/ 241 h 253"/>
                  <a:gd name="T38" fmla="*/ 64 w 64"/>
                  <a:gd name="T39" fmla="*/ 238 h 253"/>
                  <a:gd name="T40" fmla="*/ 64 w 64"/>
                  <a:gd name="T41" fmla="*/ 15 h 253"/>
                  <a:gd name="T42" fmla="*/ 63 w 64"/>
                  <a:gd name="T43" fmla="*/ 12 h 253"/>
                  <a:gd name="T44" fmla="*/ 62 w 64"/>
                  <a:gd name="T45" fmla="*/ 9 h 253"/>
                  <a:gd name="T46" fmla="*/ 59 w 64"/>
                  <a:gd name="T47" fmla="*/ 7 h 253"/>
                  <a:gd name="T48" fmla="*/ 55 w 64"/>
                  <a:gd name="T49" fmla="*/ 5 h 253"/>
                  <a:gd name="T50" fmla="*/ 45 w 64"/>
                  <a:gd name="T51" fmla="*/ 1 h 253"/>
                  <a:gd name="T52" fmla="*/ 32 w 64"/>
                  <a:gd name="T53" fmla="*/ 0 h 253"/>
                  <a:gd name="T54" fmla="*/ 32 w 64"/>
                  <a:gd name="T55" fmla="*/ 0 h 25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64"/>
                  <a:gd name="T85" fmla="*/ 0 h 253"/>
                  <a:gd name="T86" fmla="*/ 64 w 64"/>
                  <a:gd name="T87" fmla="*/ 253 h 253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64" h="253">
                    <a:moveTo>
                      <a:pt x="32" y="0"/>
                    </a:moveTo>
                    <a:lnTo>
                      <a:pt x="19" y="1"/>
                    </a:lnTo>
                    <a:lnTo>
                      <a:pt x="9" y="5"/>
                    </a:lnTo>
                    <a:lnTo>
                      <a:pt x="5" y="7"/>
                    </a:lnTo>
                    <a:lnTo>
                      <a:pt x="3" y="9"/>
                    </a:lnTo>
                    <a:lnTo>
                      <a:pt x="1" y="12"/>
                    </a:lnTo>
                    <a:lnTo>
                      <a:pt x="0" y="15"/>
                    </a:lnTo>
                    <a:lnTo>
                      <a:pt x="0" y="238"/>
                    </a:lnTo>
                    <a:lnTo>
                      <a:pt x="1" y="241"/>
                    </a:lnTo>
                    <a:lnTo>
                      <a:pt x="3" y="244"/>
                    </a:lnTo>
                    <a:lnTo>
                      <a:pt x="5" y="247"/>
                    </a:lnTo>
                    <a:lnTo>
                      <a:pt x="9" y="249"/>
                    </a:lnTo>
                    <a:lnTo>
                      <a:pt x="19" y="252"/>
                    </a:lnTo>
                    <a:lnTo>
                      <a:pt x="32" y="253"/>
                    </a:lnTo>
                    <a:lnTo>
                      <a:pt x="45" y="252"/>
                    </a:lnTo>
                    <a:lnTo>
                      <a:pt x="55" y="249"/>
                    </a:lnTo>
                    <a:lnTo>
                      <a:pt x="59" y="247"/>
                    </a:lnTo>
                    <a:lnTo>
                      <a:pt x="62" y="244"/>
                    </a:lnTo>
                    <a:lnTo>
                      <a:pt x="63" y="241"/>
                    </a:lnTo>
                    <a:lnTo>
                      <a:pt x="64" y="238"/>
                    </a:lnTo>
                    <a:lnTo>
                      <a:pt x="64" y="15"/>
                    </a:lnTo>
                    <a:lnTo>
                      <a:pt x="63" y="12"/>
                    </a:lnTo>
                    <a:lnTo>
                      <a:pt x="62" y="9"/>
                    </a:lnTo>
                    <a:lnTo>
                      <a:pt x="59" y="7"/>
                    </a:lnTo>
                    <a:lnTo>
                      <a:pt x="55" y="5"/>
                    </a:lnTo>
                    <a:lnTo>
                      <a:pt x="45" y="1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9AB9B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29" name="Freeform 362"/>
              <p:cNvSpPr>
                <a:spLocks/>
              </p:cNvSpPr>
              <p:nvPr/>
            </p:nvSpPr>
            <p:spPr bwMode="auto">
              <a:xfrm>
                <a:off x="2008" y="1969"/>
                <a:ext cx="60" cy="241"/>
              </a:xfrm>
              <a:custGeom>
                <a:avLst/>
                <a:gdLst>
                  <a:gd name="T0" fmla="*/ 30 w 60"/>
                  <a:gd name="T1" fmla="*/ 0 h 241"/>
                  <a:gd name="T2" fmla="*/ 18 w 60"/>
                  <a:gd name="T3" fmla="*/ 1 h 241"/>
                  <a:gd name="T4" fmla="*/ 9 w 60"/>
                  <a:gd name="T5" fmla="*/ 4 h 241"/>
                  <a:gd name="T6" fmla="*/ 5 w 60"/>
                  <a:gd name="T7" fmla="*/ 6 h 241"/>
                  <a:gd name="T8" fmla="*/ 2 w 60"/>
                  <a:gd name="T9" fmla="*/ 8 h 241"/>
                  <a:gd name="T10" fmla="*/ 1 w 60"/>
                  <a:gd name="T11" fmla="*/ 11 h 241"/>
                  <a:gd name="T12" fmla="*/ 0 w 60"/>
                  <a:gd name="T13" fmla="*/ 14 h 241"/>
                  <a:gd name="T14" fmla="*/ 0 w 60"/>
                  <a:gd name="T15" fmla="*/ 227 h 241"/>
                  <a:gd name="T16" fmla="*/ 1 w 60"/>
                  <a:gd name="T17" fmla="*/ 230 h 241"/>
                  <a:gd name="T18" fmla="*/ 2 w 60"/>
                  <a:gd name="T19" fmla="*/ 233 h 241"/>
                  <a:gd name="T20" fmla="*/ 5 w 60"/>
                  <a:gd name="T21" fmla="*/ 235 h 241"/>
                  <a:gd name="T22" fmla="*/ 9 w 60"/>
                  <a:gd name="T23" fmla="*/ 237 h 241"/>
                  <a:gd name="T24" fmla="*/ 18 w 60"/>
                  <a:gd name="T25" fmla="*/ 240 h 241"/>
                  <a:gd name="T26" fmla="*/ 30 w 60"/>
                  <a:gd name="T27" fmla="*/ 241 h 241"/>
                  <a:gd name="T28" fmla="*/ 42 w 60"/>
                  <a:gd name="T29" fmla="*/ 240 h 241"/>
                  <a:gd name="T30" fmla="*/ 51 w 60"/>
                  <a:gd name="T31" fmla="*/ 237 h 241"/>
                  <a:gd name="T32" fmla="*/ 55 w 60"/>
                  <a:gd name="T33" fmla="*/ 235 h 241"/>
                  <a:gd name="T34" fmla="*/ 58 w 60"/>
                  <a:gd name="T35" fmla="*/ 233 h 241"/>
                  <a:gd name="T36" fmla="*/ 59 w 60"/>
                  <a:gd name="T37" fmla="*/ 230 h 241"/>
                  <a:gd name="T38" fmla="*/ 60 w 60"/>
                  <a:gd name="T39" fmla="*/ 227 h 241"/>
                  <a:gd name="T40" fmla="*/ 60 w 60"/>
                  <a:gd name="T41" fmla="*/ 14 h 241"/>
                  <a:gd name="T42" fmla="*/ 59 w 60"/>
                  <a:gd name="T43" fmla="*/ 11 h 241"/>
                  <a:gd name="T44" fmla="*/ 58 w 60"/>
                  <a:gd name="T45" fmla="*/ 8 h 241"/>
                  <a:gd name="T46" fmla="*/ 55 w 60"/>
                  <a:gd name="T47" fmla="*/ 6 h 241"/>
                  <a:gd name="T48" fmla="*/ 51 w 60"/>
                  <a:gd name="T49" fmla="*/ 4 h 241"/>
                  <a:gd name="T50" fmla="*/ 42 w 60"/>
                  <a:gd name="T51" fmla="*/ 1 h 241"/>
                  <a:gd name="T52" fmla="*/ 30 w 60"/>
                  <a:gd name="T53" fmla="*/ 0 h 241"/>
                  <a:gd name="T54" fmla="*/ 30 w 60"/>
                  <a:gd name="T55" fmla="*/ 0 h 2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60"/>
                  <a:gd name="T85" fmla="*/ 0 h 241"/>
                  <a:gd name="T86" fmla="*/ 60 w 60"/>
                  <a:gd name="T87" fmla="*/ 241 h 241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60" h="241">
                    <a:moveTo>
                      <a:pt x="30" y="0"/>
                    </a:moveTo>
                    <a:lnTo>
                      <a:pt x="18" y="1"/>
                    </a:lnTo>
                    <a:lnTo>
                      <a:pt x="9" y="4"/>
                    </a:lnTo>
                    <a:lnTo>
                      <a:pt x="5" y="6"/>
                    </a:lnTo>
                    <a:lnTo>
                      <a:pt x="2" y="8"/>
                    </a:lnTo>
                    <a:lnTo>
                      <a:pt x="1" y="11"/>
                    </a:lnTo>
                    <a:lnTo>
                      <a:pt x="0" y="14"/>
                    </a:lnTo>
                    <a:lnTo>
                      <a:pt x="0" y="227"/>
                    </a:lnTo>
                    <a:lnTo>
                      <a:pt x="1" y="230"/>
                    </a:lnTo>
                    <a:lnTo>
                      <a:pt x="2" y="233"/>
                    </a:lnTo>
                    <a:lnTo>
                      <a:pt x="5" y="235"/>
                    </a:lnTo>
                    <a:lnTo>
                      <a:pt x="9" y="237"/>
                    </a:lnTo>
                    <a:lnTo>
                      <a:pt x="18" y="240"/>
                    </a:lnTo>
                    <a:lnTo>
                      <a:pt x="30" y="241"/>
                    </a:lnTo>
                    <a:lnTo>
                      <a:pt x="42" y="240"/>
                    </a:lnTo>
                    <a:lnTo>
                      <a:pt x="51" y="237"/>
                    </a:lnTo>
                    <a:lnTo>
                      <a:pt x="55" y="235"/>
                    </a:lnTo>
                    <a:lnTo>
                      <a:pt x="58" y="233"/>
                    </a:lnTo>
                    <a:lnTo>
                      <a:pt x="59" y="230"/>
                    </a:lnTo>
                    <a:lnTo>
                      <a:pt x="60" y="227"/>
                    </a:lnTo>
                    <a:lnTo>
                      <a:pt x="60" y="14"/>
                    </a:lnTo>
                    <a:lnTo>
                      <a:pt x="59" y="11"/>
                    </a:lnTo>
                    <a:lnTo>
                      <a:pt x="58" y="8"/>
                    </a:lnTo>
                    <a:lnTo>
                      <a:pt x="55" y="6"/>
                    </a:lnTo>
                    <a:lnTo>
                      <a:pt x="51" y="4"/>
                    </a:lnTo>
                    <a:lnTo>
                      <a:pt x="42" y="1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9DBCB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30" name="Freeform 363"/>
              <p:cNvSpPr>
                <a:spLocks/>
              </p:cNvSpPr>
              <p:nvPr/>
            </p:nvSpPr>
            <p:spPr bwMode="auto">
              <a:xfrm>
                <a:off x="2009" y="1975"/>
                <a:ext cx="58" cy="229"/>
              </a:xfrm>
              <a:custGeom>
                <a:avLst/>
                <a:gdLst>
                  <a:gd name="T0" fmla="*/ 29 w 58"/>
                  <a:gd name="T1" fmla="*/ 0 h 229"/>
                  <a:gd name="T2" fmla="*/ 18 w 58"/>
                  <a:gd name="T3" fmla="*/ 1 h 229"/>
                  <a:gd name="T4" fmla="*/ 9 w 58"/>
                  <a:gd name="T5" fmla="*/ 4 h 229"/>
                  <a:gd name="T6" fmla="*/ 2 w 58"/>
                  <a:gd name="T7" fmla="*/ 8 h 229"/>
                  <a:gd name="T8" fmla="*/ 1 w 58"/>
                  <a:gd name="T9" fmla="*/ 11 h 229"/>
                  <a:gd name="T10" fmla="*/ 0 w 58"/>
                  <a:gd name="T11" fmla="*/ 14 h 229"/>
                  <a:gd name="T12" fmla="*/ 0 w 58"/>
                  <a:gd name="T13" fmla="*/ 216 h 229"/>
                  <a:gd name="T14" fmla="*/ 1 w 58"/>
                  <a:gd name="T15" fmla="*/ 219 h 229"/>
                  <a:gd name="T16" fmla="*/ 2 w 58"/>
                  <a:gd name="T17" fmla="*/ 221 h 229"/>
                  <a:gd name="T18" fmla="*/ 9 w 58"/>
                  <a:gd name="T19" fmla="*/ 225 h 229"/>
                  <a:gd name="T20" fmla="*/ 18 w 58"/>
                  <a:gd name="T21" fmla="*/ 228 h 229"/>
                  <a:gd name="T22" fmla="*/ 29 w 58"/>
                  <a:gd name="T23" fmla="*/ 229 h 229"/>
                  <a:gd name="T24" fmla="*/ 40 w 58"/>
                  <a:gd name="T25" fmla="*/ 228 h 229"/>
                  <a:gd name="T26" fmla="*/ 50 w 58"/>
                  <a:gd name="T27" fmla="*/ 225 h 229"/>
                  <a:gd name="T28" fmla="*/ 56 w 58"/>
                  <a:gd name="T29" fmla="*/ 221 h 229"/>
                  <a:gd name="T30" fmla="*/ 57 w 58"/>
                  <a:gd name="T31" fmla="*/ 219 h 229"/>
                  <a:gd name="T32" fmla="*/ 58 w 58"/>
                  <a:gd name="T33" fmla="*/ 216 h 229"/>
                  <a:gd name="T34" fmla="*/ 58 w 58"/>
                  <a:gd name="T35" fmla="*/ 14 h 229"/>
                  <a:gd name="T36" fmla="*/ 57 w 58"/>
                  <a:gd name="T37" fmla="*/ 11 h 229"/>
                  <a:gd name="T38" fmla="*/ 56 w 58"/>
                  <a:gd name="T39" fmla="*/ 8 h 229"/>
                  <a:gd name="T40" fmla="*/ 50 w 58"/>
                  <a:gd name="T41" fmla="*/ 4 h 229"/>
                  <a:gd name="T42" fmla="*/ 40 w 58"/>
                  <a:gd name="T43" fmla="*/ 1 h 229"/>
                  <a:gd name="T44" fmla="*/ 29 w 58"/>
                  <a:gd name="T45" fmla="*/ 0 h 229"/>
                  <a:gd name="T46" fmla="*/ 29 w 58"/>
                  <a:gd name="T47" fmla="*/ 0 h 229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58"/>
                  <a:gd name="T73" fmla="*/ 0 h 229"/>
                  <a:gd name="T74" fmla="*/ 58 w 58"/>
                  <a:gd name="T75" fmla="*/ 229 h 229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58" h="229">
                    <a:moveTo>
                      <a:pt x="29" y="0"/>
                    </a:moveTo>
                    <a:lnTo>
                      <a:pt x="18" y="1"/>
                    </a:lnTo>
                    <a:lnTo>
                      <a:pt x="9" y="4"/>
                    </a:lnTo>
                    <a:lnTo>
                      <a:pt x="2" y="8"/>
                    </a:lnTo>
                    <a:lnTo>
                      <a:pt x="1" y="11"/>
                    </a:lnTo>
                    <a:lnTo>
                      <a:pt x="0" y="14"/>
                    </a:lnTo>
                    <a:lnTo>
                      <a:pt x="0" y="216"/>
                    </a:lnTo>
                    <a:lnTo>
                      <a:pt x="1" y="219"/>
                    </a:lnTo>
                    <a:lnTo>
                      <a:pt x="2" y="221"/>
                    </a:lnTo>
                    <a:lnTo>
                      <a:pt x="9" y="225"/>
                    </a:lnTo>
                    <a:lnTo>
                      <a:pt x="18" y="228"/>
                    </a:lnTo>
                    <a:lnTo>
                      <a:pt x="29" y="229"/>
                    </a:lnTo>
                    <a:lnTo>
                      <a:pt x="40" y="228"/>
                    </a:lnTo>
                    <a:lnTo>
                      <a:pt x="50" y="225"/>
                    </a:lnTo>
                    <a:lnTo>
                      <a:pt x="56" y="221"/>
                    </a:lnTo>
                    <a:lnTo>
                      <a:pt x="57" y="219"/>
                    </a:lnTo>
                    <a:lnTo>
                      <a:pt x="58" y="216"/>
                    </a:lnTo>
                    <a:lnTo>
                      <a:pt x="58" y="14"/>
                    </a:lnTo>
                    <a:lnTo>
                      <a:pt x="57" y="11"/>
                    </a:lnTo>
                    <a:lnTo>
                      <a:pt x="56" y="8"/>
                    </a:lnTo>
                    <a:lnTo>
                      <a:pt x="50" y="4"/>
                    </a:lnTo>
                    <a:lnTo>
                      <a:pt x="40" y="1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A0C0C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31" name="Freeform 364"/>
              <p:cNvSpPr>
                <a:spLocks/>
              </p:cNvSpPr>
              <p:nvPr/>
            </p:nvSpPr>
            <p:spPr bwMode="auto">
              <a:xfrm>
                <a:off x="2011" y="1981"/>
                <a:ext cx="54" cy="217"/>
              </a:xfrm>
              <a:custGeom>
                <a:avLst/>
                <a:gdLst>
                  <a:gd name="T0" fmla="*/ 27 w 54"/>
                  <a:gd name="T1" fmla="*/ 0 h 217"/>
                  <a:gd name="T2" fmla="*/ 16 w 54"/>
                  <a:gd name="T3" fmla="*/ 1 h 217"/>
                  <a:gd name="T4" fmla="*/ 8 w 54"/>
                  <a:gd name="T5" fmla="*/ 4 h 217"/>
                  <a:gd name="T6" fmla="*/ 2 w 54"/>
                  <a:gd name="T7" fmla="*/ 8 h 217"/>
                  <a:gd name="T8" fmla="*/ 1 w 54"/>
                  <a:gd name="T9" fmla="*/ 10 h 217"/>
                  <a:gd name="T10" fmla="*/ 0 w 54"/>
                  <a:gd name="T11" fmla="*/ 13 h 217"/>
                  <a:gd name="T12" fmla="*/ 0 w 54"/>
                  <a:gd name="T13" fmla="*/ 204 h 217"/>
                  <a:gd name="T14" fmla="*/ 1 w 54"/>
                  <a:gd name="T15" fmla="*/ 207 h 217"/>
                  <a:gd name="T16" fmla="*/ 2 w 54"/>
                  <a:gd name="T17" fmla="*/ 209 h 217"/>
                  <a:gd name="T18" fmla="*/ 8 w 54"/>
                  <a:gd name="T19" fmla="*/ 214 h 217"/>
                  <a:gd name="T20" fmla="*/ 16 w 54"/>
                  <a:gd name="T21" fmla="*/ 216 h 217"/>
                  <a:gd name="T22" fmla="*/ 27 w 54"/>
                  <a:gd name="T23" fmla="*/ 217 h 217"/>
                  <a:gd name="T24" fmla="*/ 38 w 54"/>
                  <a:gd name="T25" fmla="*/ 216 h 217"/>
                  <a:gd name="T26" fmla="*/ 46 w 54"/>
                  <a:gd name="T27" fmla="*/ 214 h 217"/>
                  <a:gd name="T28" fmla="*/ 52 w 54"/>
                  <a:gd name="T29" fmla="*/ 209 h 217"/>
                  <a:gd name="T30" fmla="*/ 53 w 54"/>
                  <a:gd name="T31" fmla="*/ 207 h 217"/>
                  <a:gd name="T32" fmla="*/ 54 w 54"/>
                  <a:gd name="T33" fmla="*/ 204 h 217"/>
                  <a:gd name="T34" fmla="*/ 54 w 54"/>
                  <a:gd name="T35" fmla="*/ 13 h 217"/>
                  <a:gd name="T36" fmla="*/ 53 w 54"/>
                  <a:gd name="T37" fmla="*/ 10 h 217"/>
                  <a:gd name="T38" fmla="*/ 52 w 54"/>
                  <a:gd name="T39" fmla="*/ 8 h 217"/>
                  <a:gd name="T40" fmla="*/ 46 w 54"/>
                  <a:gd name="T41" fmla="*/ 4 h 217"/>
                  <a:gd name="T42" fmla="*/ 38 w 54"/>
                  <a:gd name="T43" fmla="*/ 1 h 217"/>
                  <a:gd name="T44" fmla="*/ 27 w 54"/>
                  <a:gd name="T45" fmla="*/ 0 h 217"/>
                  <a:gd name="T46" fmla="*/ 27 w 54"/>
                  <a:gd name="T47" fmla="*/ 0 h 217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54"/>
                  <a:gd name="T73" fmla="*/ 0 h 217"/>
                  <a:gd name="T74" fmla="*/ 54 w 54"/>
                  <a:gd name="T75" fmla="*/ 217 h 217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54" h="217">
                    <a:moveTo>
                      <a:pt x="27" y="0"/>
                    </a:moveTo>
                    <a:lnTo>
                      <a:pt x="16" y="1"/>
                    </a:lnTo>
                    <a:lnTo>
                      <a:pt x="8" y="4"/>
                    </a:lnTo>
                    <a:lnTo>
                      <a:pt x="2" y="8"/>
                    </a:lnTo>
                    <a:lnTo>
                      <a:pt x="1" y="10"/>
                    </a:lnTo>
                    <a:lnTo>
                      <a:pt x="0" y="13"/>
                    </a:lnTo>
                    <a:lnTo>
                      <a:pt x="0" y="204"/>
                    </a:lnTo>
                    <a:lnTo>
                      <a:pt x="1" y="207"/>
                    </a:lnTo>
                    <a:lnTo>
                      <a:pt x="2" y="209"/>
                    </a:lnTo>
                    <a:lnTo>
                      <a:pt x="8" y="214"/>
                    </a:lnTo>
                    <a:lnTo>
                      <a:pt x="16" y="216"/>
                    </a:lnTo>
                    <a:lnTo>
                      <a:pt x="27" y="217"/>
                    </a:lnTo>
                    <a:lnTo>
                      <a:pt x="38" y="216"/>
                    </a:lnTo>
                    <a:lnTo>
                      <a:pt x="46" y="214"/>
                    </a:lnTo>
                    <a:lnTo>
                      <a:pt x="52" y="209"/>
                    </a:lnTo>
                    <a:lnTo>
                      <a:pt x="53" y="207"/>
                    </a:lnTo>
                    <a:lnTo>
                      <a:pt x="54" y="204"/>
                    </a:lnTo>
                    <a:lnTo>
                      <a:pt x="54" y="13"/>
                    </a:lnTo>
                    <a:lnTo>
                      <a:pt x="53" y="10"/>
                    </a:lnTo>
                    <a:lnTo>
                      <a:pt x="52" y="8"/>
                    </a:lnTo>
                    <a:lnTo>
                      <a:pt x="46" y="4"/>
                    </a:lnTo>
                    <a:lnTo>
                      <a:pt x="38" y="1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A2C3C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32" name="Freeform 365"/>
              <p:cNvSpPr>
                <a:spLocks/>
              </p:cNvSpPr>
              <p:nvPr/>
            </p:nvSpPr>
            <p:spPr bwMode="auto">
              <a:xfrm>
                <a:off x="2012" y="1986"/>
                <a:ext cx="52" cy="207"/>
              </a:xfrm>
              <a:custGeom>
                <a:avLst/>
                <a:gdLst>
                  <a:gd name="T0" fmla="*/ 26 w 52"/>
                  <a:gd name="T1" fmla="*/ 0 h 207"/>
                  <a:gd name="T2" fmla="*/ 16 w 52"/>
                  <a:gd name="T3" fmla="*/ 1 h 207"/>
                  <a:gd name="T4" fmla="*/ 8 w 52"/>
                  <a:gd name="T5" fmla="*/ 3 h 207"/>
                  <a:gd name="T6" fmla="*/ 2 w 52"/>
                  <a:gd name="T7" fmla="*/ 7 h 207"/>
                  <a:gd name="T8" fmla="*/ 1 w 52"/>
                  <a:gd name="T9" fmla="*/ 10 h 207"/>
                  <a:gd name="T10" fmla="*/ 0 w 52"/>
                  <a:gd name="T11" fmla="*/ 12 h 207"/>
                  <a:gd name="T12" fmla="*/ 0 w 52"/>
                  <a:gd name="T13" fmla="*/ 195 h 207"/>
                  <a:gd name="T14" fmla="*/ 1 w 52"/>
                  <a:gd name="T15" fmla="*/ 198 h 207"/>
                  <a:gd name="T16" fmla="*/ 2 w 52"/>
                  <a:gd name="T17" fmla="*/ 200 h 207"/>
                  <a:gd name="T18" fmla="*/ 8 w 52"/>
                  <a:gd name="T19" fmla="*/ 204 h 207"/>
                  <a:gd name="T20" fmla="*/ 16 w 52"/>
                  <a:gd name="T21" fmla="*/ 206 h 207"/>
                  <a:gd name="T22" fmla="*/ 26 w 52"/>
                  <a:gd name="T23" fmla="*/ 207 h 207"/>
                  <a:gd name="T24" fmla="*/ 36 w 52"/>
                  <a:gd name="T25" fmla="*/ 206 h 207"/>
                  <a:gd name="T26" fmla="*/ 45 w 52"/>
                  <a:gd name="T27" fmla="*/ 204 h 207"/>
                  <a:gd name="T28" fmla="*/ 50 w 52"/>
                  <a:gd name="T29" fmla="*/ 200 h 207"/>
                  <a:gd name="T30" fmla="*/ 52 w 52"/>
                  <a:gd name="T31" fmla="*/ 198 h 207"/>
                  <a:gd name="T32" fmla="*/ 52 w 52"/>
                  <a:gd name="T33" fmla="*/ 195 h 207"/>
                  <a:gd name="T34" fmla="*/ 52 w 52"/>
                  <a:gd name="T35" fmla="*/ 12 h 207"/>
                  <a:gd name="T36" fmla="*/ 52 w 52"/>
                  <a:gd name="T37" fmla="*/ 10 h 207"/>
                  <a:gd name="T38" fmla="*/ 50 w 52"/>
                  <a:gd name="T39" fmla="*/ 7 h 207"/>
                  <a:gd name="T40" fmla="*/ 45 w 52"/>
                  <a:gd name="T41" fmla="*/ 3 h 207"/>
                  <a:gd name="T42" fmla="*/ 36 w 52"/>
                  <a:gd name="T43" fmla="*/ 1 h 207"/>
                  <a:gd name="T44" fmla="*/ 26 w 52"/>
                  <a:gd name="T45" fmla="*/ 0 h 207"/>
                  <a:gd name="T46" fmla="*/ 26 w 52"/>
                  <a:gd name="T47" fmla="*/ 0 h 207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52"/>
                  <a:gd name="T73" fmla="*/ 0 h 207"/>
                  <a:gd name="T74" fmla="*/ 52 w 52"/>
                  <a:gd name="T75" fmla="*/ 207 h 207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52" h="207">
                    <a:moveTo>
                      <a:pt x="26" y="0"/>
                    </a:moveTo>
                    <a:lnTo>
                      <a:pt x="16" y="1"/>
                    </a:lnTo>
                    <a:lnTo>
                      <a:pt x="8" y="3"/>
                    </a:lnTo>
                    <a:lnTo>
                      <a:pt x="2" y="7"/>
                    </a:lnTo>
                    <a:lnTo>
                      <a:pt x="1" y="10"/>
                    </a:lnTo>
                    <a:lnTo>
                      <a:pt x="0" y="12"/>
                    </a:lnTo>
                    <a:lnTo>
                      <a:pt x="0" y="195"/>
                    </a:lnTo>
                    <a:lnTo>
                      <a:pt x="1" y="198"/>
                    </a:lnTo>
                    <a:lnTo>
                      <a:pt x="2" y="200"/>
                    </a:lnTo>
                    <a:lnTo>
                      <a:pt x="8" y="204"/>
                    </a:lnTo>
                    <a:lnTo>
                      <a:pt x="16" y="206"/>
                    </a:lnTo>
                    <a:lnTo>
                      <a:pt x="26" y="207"/>
                    </a:lnTo>
                    <a:lnTo>
                      <a:pt x="36" y="206"/>
                    </a:lnTo>
                    <a:lnTo>
                      <a:pt x="45" y="204"/>
                    </a:lnTo>
                    <a:lnTo>
                      <a:pt x="50" y="200"/>
                    </a:lnTo>
                    <a:lnTo>
                      <a:pt x="52" y="198"/>
                    </a:lnTo>
                    <a:lnTo>
                      <a:pt x="52" y="195"/>
                    </a:lnTo>
                    <a:lnTo>
                      <a:pt x="52" y="12"/>
                    </a:lnTo>
                    <a:lnTo>
                      <a:pt x="52" y="10"/>
                    </a:lnTo>
                    <a:lnTo>
                      <a:pt x="50" y="7"/>
                    </a:lnTo>
                    <a:lnTo>
                      <a:pt x="45" y="3"/>
                    </a:lnTo>
                    <a:lnTo>
                      <a:pt x="36" y="1"/>
                    </a:lnTo>
                    <a:lnTo>
                      <a:pt x="26" y="0"/>
                    </a:lnTo>
                    <a:close/>
                  </a:path>
                </a:pathLst>
              </a:custGeom>
              <a:solidFill>
                <a:srgbClr val="A5C6C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33" name="Freeform 366"/>
              <p:cNvSpPr>
                <a:spLocks/>
              </p:cNvSpPr>
              <p:nvPr/>
            </p:nvSpPr>
            <p:spPr bwMode="auto">
              <a:xfrm>
                <a:off x="2014" y="1992"/>
                <a:ext cx="48" cy="195"/>
              </a:xfrm>
              <a:custGeom>
                <a:avLst/>
                <a:gdLst>
                  <a:gd name="T0" fmla="*/ 24 w 48"/>
                  <a:gd name="T1" fmla="*/ 0 h 195"/>
                  <a:gd name="T2" fmla="*/ 15 w 48"/>
                  <a:gd name="T3" fmla="*/ 1 h 195"/>
                  <a:gd name="T4" fmla="*/ 7 w 48"/>
                  <a:gd name="T5" fmla="*/ 3 h 195"/>
                  <a:gd name="T6" fmla="*/ 2 w 48"/>
                  <a:gd name="T7" fmla="*/ 7 h 195"/>
                  <a:gd name="T8" fmla="*/ 1 w 48"/>
                  <a:gd name="T9" fmla="*/ 10 h 195"/>
                  <a:gd name="T10" fmla="*/ 0 w 48"/>
                  <a:gd name="T11" fmla="*/ 12 h 195"/>
                  <a:gd name="T12" fmla="*/ 0 w 48"/>
                  <a:gd name="T13" fmla="*/ 184 h 195"/>
                  <a:gd name="T14" fmla="*/ 1 w 48"/>
                  <a:gd name="T15" fmla="*/ 186 h 195"/>
                  <a:gd name="T16" fmla="*/ 2 w 48"/>
                  <a:gd name="T17" fmla="*/ 188 h 195"/>
                  <a:gd name="T18" fmla="*/ 7 w 48"/>
                  <a:gd name="T19" fmla="*/ 192 h 195"/>
                  <a:gd name="T20" fmla="*/ 15 w 48"/>
                  <a:gd name="T21" fmla="*/ 194 h 195"/>
                  <a:gd name="T22" fmla="*/ 24 w 48"/>
                  <a:gd name="T23" fmla="*/ 195 h 195"/>
                  <a:gd name="T24" fmla="*/ 34 w 48"/>
                  <a:gd name="T25" fmla="*/ 194 h 195"/>
                  <a:gd name="T26" fmla="*/ 41 w 48"/>
                  <a:gd name="T27" fmla="*/ 192 h 195"/>
                  <a:gd name="T28" fmla="*/ 46 w 48"/>
                  <a:gd name="T29" fmla="*/ 188 h 195"/>
                  <a:gd name="T30" fmla="*/ 48 w 48"/>
                  <a:gd name="T31" fmla="*/ 184 h 195"/>
                  <a:gd name="T32" fmla="*/ 48 w 48"/>
                  <a:gd name="T33" fmla="*/ 12 h 195"/>
                  <a:gd name="T34" fmla="*/ 46 w 48"/>
                  <a:gd name="T35" fmla="*/ 7 h 195"/>
                  <a:gd name="T36" fmla="*/ 41 w 48"/>
                  <a:gd name="T37" fmla="*/ 3 h 195"/>
                  <a:gd name="T38" fmla="*/ 34 w 48"/>
                  <a:gd name="T39" fmla="*/ 1 h 195"/>
                  <a:gd name="T40" fmla="*/ 24 w 48"/>
                  <a:gd name="T41" fmla="*/ 0 h 195"/>
                  <a:gd name="T42" fmla="*/ 24 w 48"/>
                  <a:gd name="T43" fmla="*/ 0 h 19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48"/>
                  <a:gd name="T67" fmla="*/ 0 h 195"/>
                  <a:gd name="T68" fmla="*/ 48 w 48"/>
                  <a:gd name="T69" fmla="*/ 195 h 195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48" h="195">
                    <a:moveTo>
                      <a:pt x="24" y="0"/>
                    </a:moveTo>
                    <a:lnTo>
                      <a:pt x="15" y="1"/>
                    </a:lnTo>
                    <a:lnTo>
                      <a:pt x="7" y="3"/>
                    </a:lnTo>
                    <a:lnTo>
                      <a:pt x="2" y="7"/>
                    </a:lnTo>
                    <a:lnTo>
                      <a:pt x="1" y="10"/>
                    </a:lnTo>
                    <a:lnTo>
                      <a:pt x="0" y="12"/>
                    </a:lnTo>
                    <a:lnTo>
                      <a:pt x="0" y="184"/>
                    </a:lnTo>
                    <a:lnTo>
                      <a:pt x="1" y="186"/>
                    </a:lnTo>
                    <a:lnTo>
                      <a:pt x="2" y="188"/>
                    </a:lnTo>
                    <a:lnTo>
                      <a:pt x="7" y="192"/>
                    </a:lnTo>
                    <a:lnTo>
                      <a:pt x="15" y="194"/>
                    </a:lnTo>
                    <a:lnTo>
                      <a:pt x="24" y="195"/>
                    </a:lnTo>
                    <a:lnTo>
                      <a:pt x="34" y="194"/>
                    </a:lnTo>
                    <a:lnTo>
                      <a:pt x="41" y="192"/>
                    </a:lnTo>
                    <a:lnTo>
                      <a:pt x="46" y="188"/>
                    </a:lnTo>
                    <a:lnTo>
                      <a:pt x="48" y="184"/>
                    </a:lnTo>
                    <a:lnTo>
                      <a:pt x="48" y="12"/>
                    </a:lnTo>
                    <a:lnTo>
                      <a:pt x="46" y="7"/>
                    </a:lnTo>
                    <a:lnTo>
                      <a:pt x="41" y="3"/>
                    </a:lnTo>
                    <a:lnTo>
                      <a:pt x="34" y="1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A7C8C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34" name="Freeform 367"/>
              <p:cNvSpPr>
                <a:spLocks/>
              </p:cNvSpPr>
              <p:nvPr/>
            </p:nvSpPr>
            <p:spPr bwMode="auto">
              <a:xfrm>
                <a:off x="2015" y="1998"/>
                <a:ext cx="46" cy="183"/>
              </a:xfrm>
              <a:custGeom>
                <a:avLst/>
                <a:gdLst>
                  <a:gd name="T0" fmla="*/ 23 w 46"/>
                  <a:gd name="T1" fmla="*/ 0 h 183"/>
                  <a:gd name="T2" fmla="*/ 14 w 46"/>
                  <a:gd name="T3" fmla="*/ 1 h 183"/>
                  <a:gd name="T4" fmla="*/ 7 w 46"/>
                  <a:gd name="T5" fmla="*/ 3 h 183"/>
                  <a:gd name="T6" fmla="*/ 2 w 46"/>
                  <a:gd name="T7" fmla="*/ 7 h 183"/>
                  <a:gd name="T8" fmla="*/ 0 w 46"/>
                  <a:gd name="T9" fmla="*/ 11 h 183"/>
                  <a:gd name="T10" fmla="*/ 0 w 46"/>
                  <a:gd name="T11" fmla="*/ 172 h 183"/>
                  <a:gd name="T12" fmla="*/ 2 w 46"/>
                  <a:gd name="T13" fmla="*/ 177 h 183"/>
                  <a:gd name="T14" fmla="*/ 7 w 46"/>
                  <a:gd name="T15" fmla="*/ 180 h 183"/>
                  <a:gd name="T16" fmla="*/ 14 w 46"/>
                  <a:gd name="T17" fmla="*/ 182 h 183"/>
                  <a:gd name="T18" fmla="*/ 23 w 46"/>
                  <a:gd name="T19" fmla="*/ 183 h 183"/>
                  <a:gd name="T20" fmla="*/ 32 w 46"/>
                  <a:gd name="T21" fmla="*/ 182 h 183"/>
                  <a:gd name="T22" fmla="*/ 39 w 46"/>
                  <a:gd name="T23" fmla="*/ 180 h 183"/>
                  <a:gd name="T24" fmla="*/ 44 w 46"/>
                  <a:gd name="T25" fmla="*/ 177 h 183"/>
                  <a:gd name="T26" fmla="*/ 46 w 46"/>
                  <a:gd name="T27" fmla="*/ 172 h 183"/>
                  <a:gd name="T28" fmla="*/ 46 w 46"/>
                  <a:gd name="T29" fmla="*/ 11 h 183"/>
                  <a:gd name="T30" fmla="*/ 44 w 46"/>
                  <a:gd name="T31" fmla="*/ 7 h 183"/>
                  <a:gd name="T32" fmla="*/ 39 w 46"/>
                  <a:gd name="T33" fmla="*/ 3 h 183"/>
                  <a:gd name="T34" fmla="*/ 32 w 46"/>
                  <a:gd name="T35" fmla="*/ 1 h 183"/>
                  <a:gd name="T36" fmla="*/ 23 w 46"/>
                  <a:gd name="T37" fmla="*/ 0 h 183"/>
                  <a:gd name="T38" fmla="*/ 23 w 46"/>
                  <a:gd name="T39" fmla="*/ 0 h 183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46"/>
                  <a:gd name="T61" fmla="*/ 0 h 183"/>
                  <a:gd name="T62" fmla="*/ 46 w 46"/>
                  <a:gd name="T63" fmla="*/ 183 h 183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46" h="183">
                    <a:moveTo>
                      <a:pt x="23" y="0"/>
                    </a:moveTo>
                    <a:lnTo>
                      <a:pt x="14" y="1"/>
                    </a:lnTo>
                    <a:lnTo>
                      <a:pt x="7" y="3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2"/>
                    </a:lnTo>
                    <a:lnTo>
                      <a:pt x="2" y="177"/>
                    </a:lnTo>
                    <a:lnTo>
                      <a:pt x="7" y="180"/>
                    </a:lnTo>
                    <a:lnTo>
                      <a:pt x="14" y="182"/>
                    </a:lnTo>
                    <a:lnTo>
                      <a:pt x="23" y="183"/>
                    </a:lnTo>
                    <a:lnTo>
                      <a:pt x="32" y="182"/>
                    </a:lnTo>
                    <a:lnTo>
                      <a:pt x="39" y="180"/>
                    </a:lnTo>
                    <a:lnTo>
                      <a:pt x="44" y="177"/>
                    </a:lnTo>
                    <a:lnTo>
                      <a:pt x="46" y="172"/>
                    </a:lnTo>
                    <a:lnTo>
                      <a:pt x="46" y="11"/>
                    </a:lnTo>
                    <a:lnTo>
                      <a:pt x="44" y="7"/>
                    </a:lnTo>
                    <a:lnTo>
                      <a:pt x="39" y="3"/>
                    </a:lnTo>
                    <a:lnTo>
                      <a:pt x="32" y="1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A9CBC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35" name="Freeform 368"/>
              <p:cNvSpPr>
                <a:spLocks/>
              </p:cNvSpPr>
              <p:nvPr/>
            </p:nvSpPr>
            <p:spPr bwMode="auto">
              <a:xfrm>
                <a:off x="2017" y="2004"/>
                <a:ext cx="42" cy="171"/>
              </a:xfrm>
              <a:custGeom>
                <a:avLst/>
                <a:gdLst>
                  <a:gd name="T0" fmla="*/ 21 w 42"/>
                  <a:gd name="T1" fmla="*/ 0 h 171"/>
                  <a:gd name="T2" fmla="*/ 13 w 42"/>
                  <a:gd name="T3" fmla="*/ 1 h 171"/>
                  <a:gd name="T4" fmla="*/ 6 w 42"/>
                  <a:gd name="T5" fmla="*/ 3 h 171"/>
                  <a:gd name="T6" fmla="*/ 2 w 42"/>
                  <a:gd name="T7" fmla="*/ 6 h 171"/>
                  <a:gd name="T8" fmla="*/ 0 w 42"/>
                  <a:gd name="T9" fmla="*/ 10 h 171"/>
                  <a:gd name="T10" fmla="*/ 0 w 42"/>
                  <a:gd name="T11" fmla="*/ 161 h 171"/>
                  <a:gd name="T12" fmla="*/ 2 w 42"/>
                  <a:gd name="T13" fmla="*/ 165 h 171"/>
                  <a:gd name="T14" fmla="*/ 6 w 42"/>
                  <a:gd name="T15" fmla="*/ 168 h 171"/>
                  <a:gd name="T16" fmla="*/ 13 w 42"/>
                  <a:gd name="T17" fmla="*/ 170 h 171"/>
                  <a:gd name="T18" fmla="*/ 21 w 42"/>
                  <a:gd name="T19" fmla="*/ 171 h 171"/>
                  <a:gd name="T20" fmla="*/ 29 w 42"/>
                  <a:gd name="T21" fmla="*/ 170 h 171"/>
                  <a:gd name="T22" fmla="*/ 36 w 42"/>
                  <a:gd name="T23" fmla="*/ 168 h 171"/>
                  <a:gd name="T24" fmla="*/ 40 w 42"/>
                  <a:gd name="T25" fmla="*/ 165 h 171"/>
                  <a:gd name="T26" fmla="*/ 42 w 42"/>
                  <a:gd name="T27" fmla="*/ 161 h 171"/>
                  <a:gd name="T28" fmla="*/ 42 w 42"/>
                  <a:gd name="T29" fmla="*/ 10 h 171"/>
                  <a:gd name="T30" fmla="*/ 40 w 42"/>
                  <a:gd name="T31" fmla="*/ 6 h 171"/>
                  <a:gd name="T32" fmla="*/ 36 w 42"/>
                  <a:gd name="T33" fmla="*/ 3 h 171"/>
                  <a:gd name="T34" fmla="*/ 29 w 42"/>
                  <a:gd name="T35" fmla="*/ 1 h 171"/>
                  <a:gd name="T36" fmla="*/ 21 w 42"/>
                  <a:gd name="T37" fmla="*/ 0 h 171"/>
                  <a:gd name="T38" fmla="*/ 21 w 42"/>
                  <a:gd name="T39" fmla="*/ 0 h 17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42"/>
                  <a:gd name="T61" fmla="*/ 0 h 171"/>
                  <a:gd name="T62" fmla="*/ 42 w 42"/>
                  <a:gd name="T63" fmla="*/ 171 h 171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42" h="171">
                    <a:moveTo>
                      <a:pt x="21" y="0"/>
                    </a:moveTo>
                    <a:lnTo>
                      <a:pt x="13" y="1"/>
                    </a:lnTo>
                    <a:lnTo>
                      <a:pt x="6" y="3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61"/>
                    </a:lnTo>
                    <a:lnTo>
                      <a:pt x="2" y="165"/>
                    </a:lnTo>
                    <a:lnTo>
                      <a:pt x="6" y="168"/>
                    </a:lnTo>
                    <a:lnTo>
                      <a:pt x="13" y="170"/>
                    </a:lnTo>
                    <a:lnTo>
                      <a:pt x="21" y="171"/>
                    </a:lnTo>
                    <a:lnTo>
                      <a:pt x="29" y="170"/>
                    </a:lnTo>
                    <a:lnTo>
                      <a:pt x="36" y="168"/>
                    </a:lnTo>
                    <a:lnTo>
                      <a:pt x="40" y="165"/>
                    </a:lnTo>
                    <a:lnTo>
                      <a:pt x="42" y="161"/>
                    </a:lnTo>
                    <a:lnTo>
                      <a:pt x="42" y="10"/>
                    </a:lnTo>
                    <a:lnTo>
                      <a:pt x="40" y="6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ABCED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36" name="Freeform 369"/>
              <p:cNvSpPr>
                <a:spLocks/>
              </p:cNvSpPr>
              <p:nvPr/>
            </p:nvSpPr>
            <p:spPr bwMode="auto">
              <a:xfrm>
                <a:off x="2018" y="2010"/>
                <a:ext cx="40" cy="159"/>
              </a:xfrm>
              <a:custGeom>
                <a:avLst/>
                <a:gdLst>
                  <a:gd name="T0" fmla="*/ 20 w 40"/>
                  <a:gd name="T1" fmla="*/ 0 h 159"/>
                  <a:gd name="T2" fmla="*/ 12 w 40"/>
                  <a:gd name="T3" fmla="*/ 1 h 159"/>
                  <a:gd name="T4" fmla="*/ 6 w 40"/>
                  <a:gd name="T5" fmla="*/ 3 h 159"/>
                  <a:gd name="T6" fmla="*/ 2 w 40"/>
                  <a:gd name="T7" fmla="*/ 6 h 159"/>
                  <a:gd name="T8" fmla="*/ 0 w 40"/>
                  <a:gd name="T9" fmla="*/ 9 h 159"/>
                  <a:gd name="T10" fmla="*/ 0 w 40"/>
                  <a:gd name="T11" fmla="*/ 150 h 159"/>
                  <a:gd name="T12" fmla="*/ 2 w 40"/>
                  <a:gd name="T13" fmla="*/ 154 h 159"/>
                  <a:gd name="T14" fmla="*/ 6 w 40"/>
                  <a:gd name="T15" fmla="*/ 156 h 159"/>
                  <a:gd name="T16" fmla="*/ 12 w 40"/>
                  <a:gd name="T17" fmla="*/ 158 h 159"/>
                  <a:gd name="T18" fmla="*/ 20 w 40"/>
                  <a:gd name="T19" fmla="*/ 159 h 159"/>
                  <a:gd name="T20" fmla="*/ 28 w 40"/>
                  <a:gd name="T21" fmla="*/ 158 h 159"/>
                  <a:gd name="T22" fmla="*/ 34 w 40"/>
                  <a:gd name="T23" fmla="*/ 156 h 159"/>
                  <a:gd name="T24" fmla="*/ 38 w 40"/>
                  <a:gd name="T25" fmla="*/ 154 h 159"/>
                  <a:gd name="T26" fmla="*/ 40 w 40"/>
                  <a:gd name="T27" fmla="*/ 150 h 159"/>
                  <a:gd name="T28" fmla="*/ 40 w 40"/>
                  <a:gd name="T29" fmla="*/ 9 h 159"/>
                  <a:gd name="T30" fmla="*/ 38 w 40"/>
                  <a:gd name="T31" fmla="*/ 6 h 159"/>
                  <a:gd name="T32" fmla="*/ 34 w 40"/>
                  <a:gd name="T33" fmla="*/ 3 h 159"/>
                  <a:gd name="T34" fmla="*/ 28 w 40"/>
                  <a:gd name="T35" fmla="*/ 1 h 159"/>
                  <a:gd name="T36" fmla="*/ 20 w 40"/>
                  <a:gd name="T37" fmla="*/ 0 h 159"/>
                  <a:gd name="T38" fmla="*/ 20 w 40"/>
                  <a:gd name="T39" fmla="*/ 0 h 159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40"/>
                  <a:gd name="T61" fmla="*/ 0 h 159"/>
                  <a:gd name="T62" fmla="*/ 40 w 40"/>
                  <a:gd name="T63" fmla="*/ 159 h 159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40" h="159">
                    <a:moveTo>
                      <a:pt x="20" y="0"/>
                    </a:moveTo>
                    <a:lnTo>
                      <a:pt x="12" y="1"/>
                    </a:lnTo>
                    <a:lnTo>
                      <a:pt x="6" y="3"/>
                    </a:lnTo>
                    <a:lnTo>
                      <a:pt x="2" y="6"/>
                    </a:lnTo>
                    <a:lnTo>
                      <a:pt x="0" y="9"/>
                    </a:lnTo>
                    <a:lnTo>
                      <a:pt x="0" y="150"/>
                    </a:lnTo>
                    <a:lnTo>
                      <a:pt x="2" y="154"/>
                    </a:lnTo>
                    <a:lnTo>
                      <a:pt x="6" y="156"/>
                    </a:lnTo>
                    <a:lnTo>
                      <a:pt x="12" y="158"/>
                    </a:lnTo>
                    <a:lnTo>
                      <a:pt x="20" y="159"/>
                    </a:lnTo>
                    <a:lnTo>
                      <a:pt x="28" y="158"/>
                    </a:lnTo>
                    <a:lnTo>
                      <a:pt x="34" y="156"/>
                    </a:lnTo>
                    <a:lnTo>
                      <a:pt x="38" y="154"/>
                    </a:lnTo>
                    <a:lnTo>
                      <a:pt x="40" y="150"/>
                    </a:lnTo>
                    <a:lnTo>
                      <a:pt x="40" y="9"/>
                    </a:lnTo>
                    <a:lnTo>
                      <a:pt x="38" y="6"/>
                    </a:lnTo>
                    <a:lnTo>
                      <a:pt x="34" y="3"/>
                    </a:lnTo>
                    <a:lnTo>
                      <a:pt x="28" y="1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ADD0D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37" name="Freeform 370"/>
              <p:cNvSpPr>
                <a:spLocks/>
              </p:cNvSpPr>
              <p:nvPr/>
            </p:nvSpPr>
            <p:spPr bwMode="auto">
              <a:xfrm>
                <a:off x="2020" y="2015"/>
                <a:ext cx="36" cy="149"/>
              </a:xfrm>
              <a:custGeom>
                <a:avLst/>
                <a:gdLst>
                  <a:gd name="T0" fmla="*/ 18 w 36"/>
                  <a:gd name="T1" fmla="*/ 0 h 149"/>
                  <a:gd name="T2" fmla="*/ 11 w 36"/>
                  <a:gd name="T3" fmla="*/ 1 h 149"/>
                  <a:gd name="T4" fmla="*/ 5 w 36"/>
                  <a:gd name="T5" fmla="*/ 3 h 149"/>
                  <a:gd name="T6" fmla="*/ 1 w 36"/>
                  <a:gd name="T7" fmla="*/ 6 h 149"/>
                  <a:gd name="T8" fmla="*/ 0 w 36"/>
                  <a:gd name="T9" fmla="*/ 9 h 149"/>
                  <a:gd name="T10" fmla="*/ 0 w 36"/>
                  <a:gd name="T11" fmla="*/ 141 h 149"/>
                  <a:gd name="T12" fmla="*/ 1 w 36"/>
                  <a:gd name="T13" fmla="*/ 144 h 149"/>
                  <a:gd name="T14" fmla="*/ 5 w 36"/>
                  <a:gd name="T15" fmla="*/ 147 h 149"/>
                  <a:gd name="T16" fmla="*/ 11 w 36"/>
                  <a:gd name="T17" fmla="*/ 148 h 149"/>
                  <a:gd name="T18" fmla="*/ 18 w 36"/>
                  <a:gd name="T19" fmla="*/ 149 h 149"/>
                  <a:gd name="T20" fmla="*/ 25 w 36"/>
                  <a:gd name="T21" fmla="*/ 148 h 149"/>
                  <a:gd name="T22" fmla="*/ 31 w 36"/>
                  <a:gd name="T23" fmla="*/ 147 h 149"/>
                  <a:gd name="T24" fmla="*/ 35 w 36"/>
                  <a:gd name="T25" fmla="*/ 144 h 149"/>
                  <a:gd name="T26" fmla="*/ 36 w 36"/>
                  <a:gd name="T27" fmla="*/ 141 h 149"/>
                  <a:gd name="T28" fmla="*/ 36 w 36"/>
                  <a:gd name="T29" fmla="*/ 9 h 149"/>
                  <a:gd name="T30" fmla="*/ 35 w 36"/>
                  <a:gd name="T31" fmla="*/ 6 h 149"/>
                  <a:gd name="T32" fmla="*/ 31 w 36"/>
                  <a:gd name="T33" fmla="*/ 3 h 149"/>
                  <a:gd name="T34" fmla="*/ 25 w 36"/>
                  <a:gd name="T35" fmla="*/ 1 h 149"/>
                  <a:gd name="T36" fmla="*/ 18 w 36"/>
                  <a:gd name="T37" fmla="*/ 0 h 149"/>
                  <a:gd name="T38" fmla="*/ 18 w 36"/>
                  <a:gd name="T39" fmla="*/ 0 h 149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36"/>
                  <a:gd name="T61" fmla="*/ 0 h 149"/>
                  <a:gd name="T62" fmla="*/ 36 w 36"/>
                  <a:gd name="T63" fmla="*/ 149 h 149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36" h="149">
                    <a:moveTo>
                      <a:pt x="18" y="0"/>
                    </a:moveTo>
                    <a:lnTo>
                      <a:pt x="11" y="1"/>
                    </a:lnTo>
                    <a:lnTo>
                      <a:pt x="5" y="3"/>
                    </a:lnTo>
                    <a:lnTo>
                      <a:pt x="1" y="6"/>
                    </a:lnTo>
                    <a:lnTo>
                      <a:pt x="0" y="9"/>
                    </a:lnTo>
                    <a:lnTo>
                      <a:pt x="0" y="141"/>
                    </a:lnTo>
                    <a:lnTo>
                      <a:pt x="1" y="144"/>
                    </a:lnTo>
                    <a:lnTo>
                      <a:pt x="5" y="147"/>
                    </a:lnTo>
                    <a:lnTo>
                      <a:pt x="11" y="148"/>
                    </a:lnTo>
                    <a:lnTo>
                      <a:pt x="18" y="149"/>
                    </a:lnTo>
                    <a:lnTo>
                      <a:pt x="25" y="148"/>
                    </a:lnTo>
                    <a:lnTo>
                      <a:pt x="31" y="147"/>
                    </a:lnTo>
                    <a:lnTo>
                      <a:pt x="35" y="144"/>
                    </a:lnTo>
                    <a:lnTo>
                      <a:pt x="36" y="141"/>
                    </a:lnTo>
                    <a:lnTo>
                      <a:pt x="36" y="9"/>
                    </a:lnTo>
                    <a:lnTo>
                      <a:pt x="35" y="6"/>
                    </a:lnTo>
                    <a:lnTo>
                      <a:pt x="31" y="3"/>
                    </a:lnTo>
                    <a:lnTo>
                      <a:pt x="25" y="1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AFD2D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38" name="Freeform 371"/>
              <p:cNvSpPr>
                <a:spLocks/>
              </p:cNvSpPr>
              <p:nvPr/>
            </p:nvSpPr>
            <p:spPr bwMode="auto">
              <a:xfrm>
                <a:off x="2021" y="2021"/>
                <a:ext cx="35" cy="138"/>
              </a:xfrm>
              <a:custGeom>
                <a:avLst/>
                <a:gdLst>
                  <a:gd name="T0" fmla="*/ 17 w 35"/>
                  <a:gd name="T1" fmla="*/ 0 h 138"/>
                  <a:gd name="T2" fmla="*/ 11 w 35"/>
                  <a:gd name="T3" fmla="*/ 1 h 138"/>
                  <a:gd name="T4" fmla="*/ 5 w 35"/>
                  <a:gd name="T5" fmla="*/ 3 h 138"/>
                  <a:gd name="T6" fmla="*/ 1 w 35"/>
                  <a:gd name="T7" fmla="*/ 5 h 138"/>
                  <a:gd name="T8" fmla="*/ 0 w 35"/>
                  <a:gd name="T9" fmla="*/ 8 h 138"/>
                  <a:gd name="T10" fmla="*/ 0 w 35"/>
                  <a:gd name="T11" fmla="*/ 129 h 138"/>
                  <a:gd name="T12" fmla="*/ 1 w 35"/>
                  <a:gd name="T13" fmla="*/ 133 h 138"/>
                  <a:gd name="T14" fmla="*/ 5 w 35"/>
                  <a:gd name="T15" fmla="*/ 135 h 138"/>
                  <a:gd name="T16" fmla="*/ 11 w 35"/>
                  <a:gd name="T17" fmla="*/ 137 h 138"/>
                  <a:gd name="T18" fmla="*/ 17 w 35"/>
                  <a:gd name="T19" fmla="*/ 138 h 138"/>
                  <a:gd name="T20" fmla="*/ 24 w 35"/>
                  <a:gd name="T21" fmla="*/ 137 h 138"/>
                  <a:gd name="T22" fmla="*/ 30 w 35"/>
                  <a:gd name="T23" fmla="*/ 135 h 138"/>
                  <a:gd name="T24" fmla="*/ 34 w 35"/>
                  <a:gd name="T25" fmla="*/ 133 h 138"/>
                  <a:gd name="T26" fmla="*/ 35 w 35"/>
                  <a:gd name="T27" fmla="*/ 129 h 138"/>
                  <a:gd name="T28" fmla="*/ 35 w 35"/>
                  <a:gd name="T29" fmla="*/ 8 h 138"/>
                  <a:gd name="T30" fmla="*/ 34 w 35"/>
                  <a:gd name="T31" fmla="*/ 5 h 138"/>
                  <a:gd name="T32" fmla="*/ 30 w 35"/>
                  <a:gd name="T33" fmla="*/ 3 h 138"/>
                  <a:gd name="T34" fmla="*/ 24 w 35"/>
                  <a:gd name="T35" fmla="*/ 1 h 138"/>
                  <a:gd name="T36" fmla="*/ 17 w 35"/>
                  <a:gd name="T37" fmla="*/ 0 h 138"/>
                  <a:gd name="T38" fmla="*/ 17 w 35"/>
                  <a:gd name="T39" fmla="*/ 0 h 13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35"/>
                  <a:gd name="T61" fmla="*/ 0 h 138"/>
                  <a:gd name="T62" fmla="*/ 35 w 35"/>
                  <a:gd name="T63" fmla="*/ 138 h 138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35" h="138">
                    <a:moveTo>
                      <a:pt x="17" y="0"/>
                    </a:moveTo>
                    <a:lnTo>
                      <a:pt x="11" y="1"/>
                    </a:lnTo>
                    <a:lnTo>
                      <a:pt x="5" y="3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29"/>
                    </a:lnTo>
                    <a:lnTo>
                      <a:pt x="1" y="133"/>
                    </a:lnTo>
                    <a:lnTo>
                      <a:pt x="5" y="135"/>
                    </a:lnTo>
                    <a:lnTo>
                      <a:pt x="11" y="137"/>
                    </a:lnTo>
                    <a:lnTo>
                      <a:pt x="17" y="138"/>
                    </a:lnTo>
                    <a:lnTo>
                      <a:pt x="24" y="137"/>
                    </a:lnTo>
                    <a:lnTo>
                      <a:pt x="30" y="135"/>
                    </a:lnTo>
                    <a:lnTo>
                      <a:pt x="34" y="133"/>
                    </a:lnTo>
                    <a:lnTo>
                      <a:pt x="35" y="129"/>
                    </a:lnTo>
                    <a:lnTo>
                      <a:pt x="35" y="8"/>
                    </a:lnTo>
                    <a:lnTo>
                      <a:pt x="34" y="5"/>
                    </a:lnTo>
                    <a:lnTo>
                      <a:pt x="30" y="3"/>
                    </a:lnTo>
                    <a:lnTo>
                      <a:pt x="24" y="1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B1D4D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39" name="Freeform 372"/>
              <p:cNvSpPr>
                <a:spLocks/>
              </p:cNvSpPr>
              <p:nvPr/>
            </p:nvSpPr>
            <p:spPr bwMode="auto">
              <a:xfrm>
                <a:off x="2022" y="2027"/>
                <a:ext cx="33" cy="126"/>
              </a:xfrm>
              <a:custGeom>
                <a:avLst/>
                <a:gdLst>
                  <a:gd name="T0" fmla="*/ 16 w 33"/>
                  <a:gd name="T1" fmla="*/ 0 h 126"/>
                  <a:gd name="T2" fmla="*/ 10 w 33"/>
                  <a:gd name="T3" fmla="*/ 1 h 126"/>
                  <a:gd name="T4" fmla="*/ 5 w 33"/>
                  <a:gd name="T5" fmla="*/ 2 h 126"/>
                  <a:gd name="T6" fmla="*/ 1 w 33"/>
                  <a:gd name="T7" fmla="*/ 4 h 126"/>
                  <a:gd name="T8" fmla="*/ 0 w 33"/>
                  <a:gd name="T9" fmla="*/ 7 h 126"/>
                  <a:gd name="T10" fmla="*/ 0 w 33"/>
                  <a:gd name="T11" fmla="*/ 118 h 126"/>
                  <a:gd name="T12" fmla="*/ 1 w 33"/>
                  <a:gd name="T13" fmla="*/ 121 h 126"/>
                  <a:gd name="T14" fmla="*/ 5 w 33"/>
                  <a:gd name="T15" fmla="*/ 124 h 126"/>
                  <a:gd name="T16" fmla="*/ 10 w 33"/>
                  <a:gd name="T17" fmla="*/ 125 h 126"/>
                  <a:gd name="T18" fmla="*/ 16 w 33"/>
                  <a:gd name="T19" fmla="*/ 126 h 126"/>
                  <a:gd name="T20" fmla="*/ 22 w 33"/>
                  <a:gd name="T21" fmla="*/ 125 h 126"/>
                  <a:gd name="T22" fmla="*/ 28 w 33"/>
                  <a:gd name="T23" fmla="*/ 124 h 126"/>
                  <a:gd name="T24" fmla="*/ 32 w 33"/>
                  <a:gd name="T25" fmla="*/ 121 h 126"/>
                  <a:gd name="T26" fmla="*/ 33 w 33"/>
                  <a:gd name="T27" fmla="*/ 118 h 126"/>
                  <a:gd name="T28" fmla="*/ 33 w 33"/>
                  <a:gd name="T29" fmla="*/ 7 h 126"/>
                  <a:gd name="T30" fmla="*/ 32 w 33"/>
                  <a:gd name="T31" fmla="*/ 4 h 126"/>
                  <a:gd name="T32" fmla="*/ 28 w 33"/>
                  <a:gd name="T33" fmla="*/ 2 h 126"/>
                  <a:gd name="T34" fmla="*/ 22 w 33"/>
                  <a:gd name="T35" fmla="*/ 1 h 126"/>
                  <a:gd name="T36" fmla="*/ 16 w 33"/>
                  <a:gd name="T37" fmla="*/ 0 h 126"/>
                  <a:gd name="T38" fmla="*/ 16 w 33"/>
                  <a:gd name="T39" fmla="*/ 0 h 12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33"/>
                  <a:gd name="T61" fmla="*/ 0 h 126"/>
                  <a:gd name="T62" fmla="*/ 33 w 33"/>
                  <a:gd name="T63" fmla="*/ 126 h 12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33" h="126">
                    <a:moveTo>
                      <a:pt x="16" y="0"/>
                    </a:moveTo>
                    <a:lnTo>
                      <a:pt x="10" y="1"/>
                    </a:lnTo>
                    <a:lnTo>
                      <a:pt x="5" y="2"/>
                    </a:lnTo>
                    <a:lnTo>
                      <a:pt x="1" y="4"/>
                    </a:lnTo>
                    <a:lnTo>
                      <a:pt x="0" y="7"/>
                    </a:lnTo>
                    <a:lnTo>
                      <a:pt x="0" y="118"/>
                    </a:lnTo>
                    <a:lnTo>
                      <a:pt x="1" y="121"/>
                    </a:lnTo>
                    <a:lnTo>
                      <a:pt x="5" y="124"/>
                    </a:lnTo>
                    <a:lnTo>
                      <a:pt x="10" y="125"/>
                    </a:lnTo>
                    <a:lnTo>
                      <a:pt x="16" y="126"/>
                    </a:lnTo>
                    <a:lnTo>
                      <a:pt x="22" y="125"/>
                    </a:lnTo>
                    <a:lnTo>
                      <a:pt x="28" y="124"/>
                    </a:lnTo>
                    <a:lnTo>
                      <a:pt x="32" y="121"/>
                    </a:lnTo>
                    <a:lnTo>
                      <a:pt x="33" y="118"/>
                    </a:lnTo>
                    <a:lnTo>
                      <a:pt x="33" y="7"/>
                    </a:lnTo>
                    <a:lnTo>
                      <a:pt x="32" y="4"/>
                    </a:lnTo>
                    <a:lnTo>
                      <a:pt x="28" y="2"/>
                    </a:lnTo>
                    <a:lnTo>
                      <a:pt x="22" y="1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B2D5D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40" name="Freeform 373"/>
              <p:cNvSpPr>
                <a:spLocks/>
              </p:cNvSpPr>
              <p:nvPr/>
            </p:nvSpPr>
            <p:spPr bwMode="auto">
              <a:xfrm>
                <a:off x="2024" y="2033"/>
                <a:ext cx="29" cy="114"/>
              </a:xfrm>
              <a:custGeom>
                <a:avLst/>
                <a:gdLst>
                  <a:gd name="T0" fmla="*/ 14 w 29"/>
                  <a:gd name="T1" fmla="*/ 0 h 114"/>
                  <a:gd name="T2" fmla="*/ 8 w 29"/>
                  <a:gd name="T3" fmla="*/ 1 h 114"/>
                  <a:gd name="T4" fmla="*/ 4 w 29"/>
                  <a:gd name="T5" fmla="*/ 2 h 114"/>
                  <a:gd name="T6" fmla="*/ 1 w 29"/>
                  <a:gd name="T7" fmla="*/ 4 h 114"/>
                  <a:gd name="T8" fmla="*/ 0 w 29"/>
                  <a:gd name="T9" fmla="*/ 7 h 114"/>
                  <a:gd name="T10" fmla="*/ 0 w 29"/>
                  <a:gd name="T11" fmla="*/ 107 h 114"/>
                  <a:gd name="T12" fmla="*/ 1 w 29"/>
                  <a:gd name="T13" fmla="*/ 110 h 114"/>
                  <a:gd name="T14" fmla="*/ 4 w 29"/>
                  <a:gd name="T15" fmla="*/ 112 h 114"/>
                  <a:gd name="T16" fmla="*/ 8 w 29"/>
                  <a:gd name="T17" fmla="*/ 114 h 114"/>
                  <a:gd name="T18" fmla="*/ 14 w 29"/>
                  <a:gd name="T19" fmla="*/ 114 h 114"/>
                  <a:gd name="T20" fmla="*/ 20 w 29"/>
                  <a:gd name="T21" fmla="*/ 114 h 114"/>
                  <a:gd name="T22" fmla="*/ 25 w 29"/>
                  <a:gd name="T23" fmla="*/ 112 h 114"/>
                  <a:gd name="T24" fmla="*/ 28 w 29"/>
                  <a:gd name="T25" fmla="*/ 110 h 114"/>
                  <a:gd name="T26" fmla="*/ 29 w 29"/>
                  <a:gd name="T27" fmla="*/ 107 h 114"/>
                  <a:gd name="T28" fmla="*/ 29 w 29"/>
                  <a:gd name="T29" fmla="*/ 7 h 114"/>
                  <a:gd name="T30" fmla="*/ 28 w 29"/>
                  <a:gd name="T31" fmla="*/ 4 h 114"/>
                  <a:gd name="T32" fmla="*/ 25 w 29"/>
                  <a:gd name="T33" fmla="*/ 2 h 114"/>
                  <a:gd name="T34" fmla="*/ 20 w 29"/>
                  <a:gd name="T35" fmla="*/ 1 h 114"/>
                  <a:gd name="T36" fmla="*/ 14 w 29"/>
                  <a:gd name="T37" fmla="*/ 0 h 114"/>
                  <a:gd name="T38" fmla="*/ 14 w 29"/>
                  <a:gd name="T39" fmla="*/ 0 h 11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29"/>
                  <a:gd name="T61" fmla="*/ 0 h 114"/>
                  <a:gd name="T62" fmla="*/ 29 w 29"/>
                  <a:gd name="T63" fmla="*/ 114 h 11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29" h="114">
                    <a:moveTo>
                      <a:pt x="14" y="0"/>
                    </a:moveTo>
                    <a:lnTo>
                      <a:pt x="8" y="1"/>
                    </a:lnTo>
                    <a:lnTo>
                      <a:pt x="4" y="2"/>
                    </a:lnTo>
                    <a:lnTo>
                      <a:pt x="1" y="4"/>
                    </a:lnTo>
                    <a:lnTo>
                      <a:pt x="0" y="7"/>
                    </a:lnTo>
                    <a:lnTo>
                      <a:pt x="0" y="107"/>
                    </a:lnTo>
                    <a:lnTo>
                      <a:pt x="1" y="110"/>
                    </a:lnTo>
                    <a:lnTo>
                      <a:pt x="4" y="112"/>
                    </a:lnTo>
                    <a:lnTo>
                      <a:pt x="8" y="114"/>
                    </a:lnTo>
                    <a:lnTo>
                      <a:pt x="14" y="114"/>
                    </a:lnTo>
                    <a:lnTo>
                      <a:pt x="20" y="114"/>
                    </a:lnTo>
                    <a:lnTo>
                      <a:pt x="25" y="112"/>
                    </a:lnTo>
                    <a:lnTo>
                      <a:pt x="28" y="110"/>
                    </a:lnTo>
                    <a:lnTo>
                      <a:pt x="29" y="107"/>
                    </a:lnTo>
                    <a:lnTo>
                      <a:pt x="29" y="7"/>
                    </a:lnTo>
                    <a:lnTo>
                      <a:pt x="28" y="4"/>
                    </a:lnTo>
                    <a:lnTo>
                      <a:pt x="25" y="2"/>
                    </a:lnTo>
                    <a:lnTo>
                      <a:pt x="20" y="1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B3D7D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41" name="Freeform 374"/>
              <p:cNvSpPr>
                <a:spLocks/>
              </p:cNvSpPr>
              <p:nvPr/>
            </p:nvSpPr>
            <p:spPr bwMode="auto">
              <a:xfrm>
                <a:off x="2025" y="2038"/>
                <a:ext cx="27" cy="104"/>
              </a:xfrm>
              <a:custGeom>
                <a:avLst/>
                <a:gdLst>
                  <a:gd name="T0" fmla="*/ 13 w 27"/>
                  <a:gd name="T1" fmla="*/ 0 h 104"/>
                  <a:gd name="T2" fmla="*/ 8 w 27"/>
                  <a:gd name="T3" fmla="*/ 1 h 104"/>
                  <a:gd name="T4" fmla="*/ 4 w 27"/>
                  <a:gd name="T5" fmla="*/ 2 h 104"/>
                  <a:gd name="T6" fmla="*/ 1 w 27"/>
                  <a:gd name="T7" fmla="*/ 4 h 104"/>
                  <a:gd name="T8" fmla="*/ 0 w 27"/>
                  <a:gd name="T9" fmla="*/ 6 h 104"/>
                  <a:gd name="T10" fmla="*/ 0 w 27"/>
                  <a:gd name="T11" fmla="*/ 97 h 104"/>
                  <a:gd name="T12" fmla="*/ 1 w 27"/>
                  <a:gd name="T13" fmla="*/ 100 h 104"/>
                  <a:gd name="T14" fmla="*/ 4 w 27"/>
                  <a:gd name="T15" fmla="*/ 102 h 104"/>
                  <a:gd name="T16" fmla="*/ 8 w 27"/>
                  <a:gd name="T17" fmla="*/ 104 h 104"/>
                  <a:gd name="T18" fmla="*/ 13 w 27"/>
                  <a:gd name="T19" fmla="*/ 104 h 104"/>
                  <a:gd name="T20" fmla="*/ 19 w 27"/>
                  <a:gd name="T21" fmla="*/ 104 h 104"/>
                  <a:gd name="T22" fmla="*/ 23 w 27"/>
                  <a:gd name="T23" fmla="*/ 102 h 104"/>
                  <a:gd name="T24" fmla="*/ 26 w 27"/>
                  <a:gd name="T25" fmla="*/ 100 h 104"/>
                  <a:gd name="T26" fmla="*/ 27 w 27"/>
                  <a:gd name="T27" fmla="*/ 97 h 104"/>
                  <a:gd name="T28" fmla="*/ 27 w 27"/>
                  <a:gd name="T29" fmla="*/ 6 h 104"/>
                  <a:gd name="T30" fmla="*/ 26 w 27"/>
                  <a:gd name="T31" fmla="*/ 4 h 104"/>
                  <a:gd name="T32" fmla="*/ 23 w 27"/>
                  <a:gd name="T33" fmla="*/ 2 h 104"/>
                  <a:gd name="T34" fmla="*/ 19 w 27"/>
                  <a:gd name="T35" fmla="*/ 1 h 104"/>
                  <a:gd name="T36" fmla="*/ 13 w 27"/>
                  <a:gd name="T37" fmla="*/ 0 h 104"/>
                  <a:gd name="T38" fmla="*/ 13 w 27"/>
                  <a:gd name="T39" fmla="*/ 0 h 10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27"/>
                  <a:gd name="T61" fmla="*/ 0 h 104"/>
                  <a:gd name="T62" fmla="*/ 27 w 27"/>
                  <a:gd name="T63" fmla="*/ 104 h 10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27" h="104">
                    <a:moveTo>
                      <a:pt x="13" y="0"/>
                    </a:moveTo>
                    <a:lnTo>
                      <a:pt x="8" y="1"/>
                    </a:lnTo>
                    <a:lnTo>
                      <a:pt x="4" y="2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0" y="97"/>
                    </a:lnTo>
                    <a:lnTo>
                      <a:pt x="1" y="100"/>
                    </a:lnTo>
                    <a:lnTo>
                      <a:pt x="4" y="102"/>
                    </a:lnTo>
                    <a:lnTo>
                      <a:pt x="8" y="104"/>
                    </a:lnTo>
                    <a:lnTo>
                      <a:pt x="13" y="104"/>
                    </a:lnTo>
                    <a:lnTo>
                      <a:pt x="19" y="104"/>
                    </a:lnTo>
                    <a:lnTo>
                      <a:pt x="23" y="102"/>
                    </a:lnTo>
                    <a:lnTo>
                      <a:pt x="26" y="100"/>
                    </a:lnTo>
                    <a:lnTo>
                      <a:pt x="27" y="97"/>
                    </a:lnTo>
                    <a:lnTo>
                      <a:pt x="27" y="6"/>
                    </a:lnTo>
                    <a:lnTo>
                      <a:pt x="26" y="4"/>
                    </a:lnTo>
                    <a:lnTo>
                      <a:pt x="23" y="2"/>
                    </a:lnTo>
                    <a:lnTo>
                      <a:pt x="19" y="1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B4D8D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42" name="Freeform 375"/>
              <p:cNvSpPr>
                <a:spLocks/>
              </p:cNvSpPr>
              <p:nvPr/>
            </p:nvSpPr>
            <p:spPr bwMode="auto">
              <a:xfrm>
                <a:off x="2027" y="2044"/>
                <a:ext cx="23" cy="92"/>
              </a:xfrm>
              <a:custGeom>
                <a:avLst/>
                <a:gdLst>
                  <a:gd name="T0" fmla="*/ 11 w 23"/>
                  <a:gd name="T1" fmla="*/ 0 h 92"/>
                  <a:gd name="T2" fmla="*/ 7 w 23"/>
                  <a:gd name="T3" fmla="*/ 0 h 92"/>
                  <a:gd name="T4" fmla="*/ 3 w 23"/>
                  <a:gd name="T5" fmla="*/ 1 h 92"/>
                  <a:gd name="T6" fmla="*/ 1 w 23"/>
                  <a:gd name="T7" fmla="*/ 3 h 92"/>
                  <a:gd name="T8" fmla="*/ 0 w 23"/>
                  <a:gd name="T9" fmla="*/ 5 h 92"/>
                  <a:gd name="T10" fmla="*/ 0 w 23"/>
                  <a:gd name="T11" fmla="*/ 86 h 92"/>
                  <a:gd name="T12" fmla="*/ 1 w 23"/>
                  <a:gd name="T13" fmla="*/ 88 h 92"/>
                  <a:gd name="T14" fmla="*/ 3 w 23"/>
                  <a:gd name="T15" fmla="*/ 90 h 92"/>
                  <a:gd name="T16" fmla="*/ 7 w 23"/>
                  <a:gd name="T17" fmla="*/ 92 h 92"/>
                  <a:gd name="T18" fmla="*/ 11 w 23"/>
                  <a:gd name="T19" fmla="*/ 92 h 92"/>
                  <a:gd name="T20" fmla="*/ 16 w 23"/>
                  <a:gd name="T21" fmla="*/ 92 h 92"/>
                  <a:gd name="T22" fmla="*/ 20 w 23"/>
                  <a:gd name="T23" fmla="*/ 90 h 92"/>
                  <a:gd name="T24" fmla="*/ 22 w 23"/>
                  <a:gd name="T25" fmla="*/ 88 h 92"/>
                  <a:gd name="T26" fmla="*/ 23 w 23"/>
                  <a:gd name="T27" fmla="*/ 86 h 92"/>
                  <a:gd name="T28" fmla="*/ 23 w 23"/>
                  <a:gd name="T29" fmla="*/ 5 h 92"/>
                  <a:gd name="T30" fmla="*/ 22 w 23"/>
                  <a:gd name="T31" fmla="*/ 3 h 92"/>
                  <a:gd name="T32" fmla="*/ 20 w 23"/>
                  <a:gd name="T33" fmla="*/ 1 h 92"/>
                  <a:gd name="T34" fmla="*/ 16 w 23"/>
                  <a:gd name="T35" fmla="*/ 0 h 92"/>
                  <a:gd name="T36" fmla="*/ 11 w 23"/>
                  <a:gd name="T37" fmla="*/ 0 h 92"/>
                  <a:gd name="T38" fmla="*/ 11 w 23"/>
                  <a:gd name="T39" fmla="*/ 0 h 92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23"/>
                  <a:gd name="T61" fmla="*/ 0 h 92"/>
                  <a:gd name="T62" fmla="*/ 23 w 23"/>
                  <a:gd name="T63" fmla="*/ 92 h 92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23" h="92">
                    <a:moveTo>
                      <a:pt x="11" y="0"/>
                    </a:moveTo>
                    <a:lnTo>
                      <a:pt x="7" y="0"/>
                    </a:lnTo>
                    <a:lnTo>
                      <a:pt x="3" y="1"/>
                    </a:lnTo>
                    <a:lnTo>
                      <a:pt x="1" y="3"/>
                    </a:lnTo>
                    <a:lnTo>
                      <a:pt x="0" y="5"/>
                    </a:lnTo>
                    <a:lnTo>
                      <a:pt x="0" y="86"/>
                    </a:lnTo>
                    <a:lnTo>
                      <a:pt x="1" y="88"/>
                    </a:lnTo>
                    <a:lnTo>
                      <a:pt x="3" y="90"/>
                    </a:lnTo>
                    <a:lnTo>
                      <a:pt x="7" y="92"/>
                    </a:lnTo>
                    <a:lnTo>
                      <a:pt x="11" y="92"/>
                    </a:lnTo>
                    <a:lnTo>
                      <a:pt x="16" y="92"/>
                    </a:lnTo>
                    <a:lnTo>
                      <a:pt x="20" y="90"/>
                    </a:lnTo>
                    <a:lnTo>
                      <a:pt x="22" y="88"/>
                    </a:lnTo>
                    <a:lnTo>
                      <a:pt x="23" y="86"/>
                    </a:lnTo>
                    <a:lnTo>
                      <a:pt x="23" y="5"/>
                    </a:lnTo>
                    <a:lnTo>
                      <a:pt x="22" y="3"/>
                    </a:lnTo>
                    <a:lnTo>
                      <a:pt x="20" y="1"/>
                    </a:lnTo>
                    <a:lnTo>
                      <a:pt x="16" y="0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B6DAD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43" name="Freeform 376"/>
              <p:cNvSpPr>
                <a:spLocks/>
              </p:cNvSpPr>
              <p:nvPr/>
            </p:nvSpPr>
            <p:spPr bwMode="auto">
              <a:xfrm>
                <a:off x="2028" y="2050"/>
                <a:ext cx="21" cy="80"/>
              </a:xfrm>
              <a:custGeom>
                <a:avLst/>
                <a:gdLst>
                  <a:gd name="T0" fmla="*/ 10 w 21"/>
                  <a:gd name="T1" fmla="*/ 0 h 80"/>
                  <a:gd name="T2" fmla="*/ 3 w 21"/>
                  <a:gd name="T3" fmla="*/ 1 h 80"/>
                  <a:gd name="T4" fmla="*/ 1 w 21"/>
                  <a:gd name="T5" fmla="*/ 3 h 80"/>
                  <a:gd name="T6" fmla="*/ 0 w 21"/>
                  <a:gd name="T7" fmla="*/ 5 h 80"/>
                  <a:gd name="T8" fmla="*/ 0 w 21"/>
                  <a:gd name="T9" fmla="*/ 75 h 80"/>
                  <a:gd name="T10" fmla="*/ 1 w 21"/>
                  <a:gd name="T11" fmla="*/ 77 h 80"/>
                  <a:gd name="T12" fmla="*/ 3 w 21"/>
                  <a:gd name="T13" fmla="*/ 79 h 80"/>
                  <a:gd name="T14" fmla="*/ 10 w 21"/>
                  <a:gd name="T15" fmla="*/ 80 h 80"/>
                  <a:gd name="T16" fmla="*/ 14 w 21"/>
                  <a:gd name="T17" fmla="*/ 80 h 80"/>
                  <a:gd name="T18" fmla="*/ 18 w 21"/>
                  <a:gd name="T19" fmla="*/ 79 h 80"/>
                  <a:gd name="T20" fmla="*/ 20 w 21"/>
                  <a:gd name="T21" fmla="*/ 77 h 80"/>
                  <a:gd name="T22" fmla="*/ 21 w 21"/>
                  <a:gd name="T23" fmla="*/ 75 h 80"/>
                  <a:gd name="T24" fmla="*/ 21 w 21"/>
                  <a:gd name="T25" fmla="*/ 5 h 80"/>
                  <a:gd name="T26" fmla="*/ 20 w 21"/>
                  <a:gd name="T27" fmla="*/ 3 h 80"/>
                  <a:gd name="T28" fmla="*/ 18 w 21"/>
                  <a:gd name="T29" fmla="*/ 1 h 80"/>
                  <a:gd name="T30" fmla="*/ 14 w 21"/>
                  <a:gd name="T31" fmla="*/ 0 h 80"/>
                  <a:gd name="T32" fmla="*/ 10 w 21"/>
                  <a:gd name="T33" fmla="*/ 0 h 80"/>
                  <a:gd name="T34" fmla="*/ 10 w 21"/>
                  <a:gd name="T35" fmla="*/ 0 h 8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1"/>
                  <a:gd name="T55" fmla="*/ 0 h 80"/>
                  <a:gd name="T56" fmla="*/ 21 w 21"/>
                  <a:gd name="T57" fmla="*/ 80 h 8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1" h="80">
                    <a:moveTo>
                      <a:pt x="10" y="0"/>
                    </a:moveTo>
                    <a:lnTo>
                      <a:pt x="3" y="1"/>
                    </a:lnTo>
                    <a:lnTo>
                      <a:pt x="1" y="3"/>
                    </a:lnTo>
                    <a:lnTo>
                      <a:pt x="0" y="5"/>
                    </a:lnTo>
                    <a:lnTo>
                      <a:pt x="0" y="75"/>
                    </a:lnTo>
                    <a:lnTo>
                      <a:pt x="1" y="77"/>
                    </a:lnTo>
                    <a:lnTo>
                      <a:pt x="3" y="79"/>
                    </a:lnTo>
                    <a:lnTo>
                      <a:pt x="10" y="80"/>
                    </a:lnTo>
                    <a:lnTo>
                      <a:pt x="14" y="80"/>
                    </a:lnTo>
                    <a:lnTo>
                      <a:pt x="18" y="79"/>
                    </a:lnTo>
                    <a:lnTo>
                      <a:pt x="20" y="77"/>
                    </a:lnTo>
                    <a:lnTo>
                      <a:pt x="21" y="75"/>
                    </a:lnTo>
                    <a:lnTo>
                      <a:pt x="21" y="5"/>
                    </a:lnTo>
                    <a:lnTo>
                      <a:pt x="20" y="3"/>
                    </a:lnTo>
                    <a:lnTo>
                      <a:pt x="18" y="1"/>
                    </a:lnTo>
                    <a:lnTo>
                      <a:pt x="14" y="0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B7DBD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44" name="Freeform 377"/>
              <p:cNvSpPr>
                <a:spLocks/>
              </p:cNvSpPr>
              <p:nvPr/>
            </p:nvSpPr>
            <p:spPr bwMode="auto">
              <a:xfrm>
                <a:off x="2030" y="2056"/>
                <a:ext cx="17" cy="68"/>
              </a:xfrm>
              <a:custGeom>
                <a:avLst/>
                <a:gdLst>
                  <a:gd name="T0" fmla="*/ 8 w 17"/>
                  <a:gd name="T1" fmla="*/ 0 h 68"/>
                  <a:gd name="T2" fmla="*/ 3 w 17"/>
                  <a:gd name="T3" fmla="*/ 1 h 68"/>
                  <a:gd name="T4" fmla="*/ 1 w 17"/>
                  <a:gd name="T5" fmla="*/ 3 h 68"/>
                  <a:gd name="T6" fmla="*/ 0 w 17"/>
                  <a:gd name="T7" fmla="*/ 4 h 68"/>
                  <a:gd name="T8" fmla="*/ 0 w 17"/>
                  <a:gd name="T9" fmla="*/ 65 h 68"/>
                  <a:gd name="T10" fmla="*/ 1 w 17"/>
                  <a:gd name="T11" fmla="*/ 67 h 68"/>
                  <a:gd name="T12" fmla="*/ 3 w 17"/>
                  <a:gd name="T13" fmla="*/ 67 h 68"/>
                  <a:gd name="T14" fmla="*/ 8 w 17"/>
                  <a:gd name="T15" fmla="*/ 68 h 68"/>
                  <a:gd name="T16" fmla="*/ 14 w 17"/>
                  <a:gd name="T17" fmla="*/ 67 h 68"/>
                  <a:gd name="T18" fmla="*/ 16 w 17"/>
                  <a:gd name="T19" fmla="*/ 67 h 68"/>
                  <a:gd name="T20" fmla="*/ 17 w 17"/>
                  <a:gd name="T21" fmla="*/ 65 h 68"/>
                  <a:gd name="T22" fmla="*/ 17 w 17"/>
                  <a:gd name="T23" fmla="*/ 4 h 68"/>
                  <a:gd name="T24" fmla="*/ 16 w 17"/>
                  <a:gd name="T25" fmla="*/ 3 h 68"/>
                  <a:gd name="T26" fmla="*/ 14 w 17"/>
                  <a:gd name="T27" fmla="*/ 1 h 68"/>
                  <a:gd name="T28" fmla="*/ 8 w 17"/>
                  <a:gd name="T29" fmla="*/ 0 h 68"/>
                  <a:gd name="T30" fmla="*/ 8 w 17"/>
                  <a:gd name="T31" fmla="*/ 0 h 68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7"/>
                  <a:gd name="T49" fmla="*/ 0 h 68"/>
                  <a:gd name="T50" fmla="*/ 17 w 17"/>
                  <a:gd name="T51" fmla="*/ 68 h 68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7" h="68">
                    <a:moveTo>
                      <a:pt x="8" y="0"/>
                    </a:moveTo>
                    <a:lnTo>
                      <a:pt x="3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0" y="65"/>
                    </a:lnTo>
                    <a:lnTo>
                      <a:pt x="1" y="67"/>
                    </a:lnTo>
                    <a:lnTo>
                      <a:pt x="3" y="67"/>
                    </a:lnTo>
                    <a:lnTo>
                      <a:pt x="8" y="68"/>
                    </a:lnTo>
                    <a:lnTo>
                      <a:pt x="14" y="67"/>
                    </a:lnTo>
                    <a:lnTo>
                      <a:pt x="16" y="67"/>
                    </a:lnTo>
                    <a:lnTo>
                      <a:pt x="17" y="65"/>
                    </a:lnTo>
                    <a:lnTo>
                      <a:pt x="17" y="4"/>
                    </a:lnTo>
                    <a:lnTo>
                      <a:pt x="16" y="3"/>
                    </a:lnTo>
                    <a:lnTo>
                      <a:pt x="14" y="1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B7DCD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45" name="Freeform 378"/>
              <p:cNvSpPr>
                <a:spLocks/>
              </p:cNvSpPr>
              <p:nvPr/>
            </p:nvSpPr>
            <p:spPr bwMode="auto">
              <a:xfrm>
                <a:off x="2031" y="2062"/>
                <a:ext cx="15" cy="57"/>
              </a:xfrm>
              <a:custGeom>
                <a:avLst/>
                <a:gdLst>
                  <a:gd name="T0" fmla="*/ 7 w 15"/>
                  <a:gd name="T1" fmla="*/ 0 h 57"/>
                  <a:gd name="T2" fmla="*/ 2 w 15"/>
                  <a:gd name="T3" fmla="*/ 1 h 57"/>
                  <a:gd name="T4" fmla="*/ 1 w 15"/>
                  <a:gd name="T5" fmla="*/ 2 h 57"/>
                  <a:gd name="T6" fmla="*/ 0 w 15"/>
                  <a:gd name="T7" fmla="*/ 3 h 57"/>
                  <a:gd name="T8" fmla="*/ 0 w 15"/>
                  <a:gd name="T9" fmla="*/ 53 h 57"/>
                  <a:gd name="T10" fmla="*/ 1 w 15"/>
                  <a:gd name="T11" fmla="*/ 55 h 57"/>
                  <a:gd name="T12" fmla="*/ 2 w 15"/>
                  <a:gd name="T13" fmla="*/ 56 h 57"/>
                  <a:gd name="T14" fmla="*/ 7 w 15"/>
                  <a:gd name="T15" fmla="*/ 57 h 57"/>
                  <a:gd name="T16" fmla="*/ 13 w 15"/>
                  <a:gd name="T17" fmla="*/ 56 h 57"/>
                  <a:gd name="T18" fmla="*/ 14 w 15"/>
                  <a:gd name="T19" fmla="*/ 55 h 57"/>
                  <a:gd name="T20" fmla="*/ 15 w 15"/>
                  <a:gd name="T21" fmla="*/ 53 h 57"/>
                  <a:gd name="T22" fmla="*/ 15 w 15"/>
                  <a:gd name="T23" fmla="*/ 3 h 57"/>
                  <a:gd name="T24" fmla="*/ 14 w 15"/>
                  <a:gd name="T25" fmla="*/ 2 h 57"/>
                  <a:gd name="T26" fmla="*/ 13 w 15"/>
                  <a:gd name="T27" fmla="*/ 1 h 57"/>
                  <a:gd name="T28" fmla="*/ 7 w 15"/>
                  <a:gd name="T29" fmla="*/ 0 h 57"/>
                  <a:gd name="T30" fmla="*/ 7 w 15"/>
                  <a:gd name="T31" fmla="*/ 0 h 57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5"/>
                  <a:gd name="T49" fmla="*/ 0 h 57"/>
                  <a:gd name="T50" fmla="*/ 15 w 15"/>
                  <a:gd name="T51" fmla="*/ 57 h 57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5" h="57">
                    <a:moveTo>
                      <a:pt x="7" y="0"/>
                    </a:moveTo>
                    <a:lnTo>
                      <a:pt x="2" y="1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53"/>
                    </a:lnTo>
                    <a:lnTo>
                      <a:pt x="1" y="55"/>
                    </a:lnTo>
                    <a:lnTo>
                      <a:pt x="2" y="56"/>
                    </a:lnTo>
                    <a:lnTo>
                      <a:pt x="7" y="57"/>
                    </a:lnTo>
                    <a:lnTo>
                      <a:pt x="13" y="56"/>
                    </a:lnTo>
                    <a:lnTo>
                      <a:pt x="14" y="55"/>
                    </a:lnTo>
                    <a:lnTo>
                      <a:pt x="15" y="53"/>
                    </a:lnTo>
                    <a:lnTo>
                      <a:pt x="15" y="3"/>
                    </a:lnTo>
                    <a:lnTo>
                      <a:pt x="14" y="2"/>
                    </a:lnTo>
                    <a:lnTo>
                      <a:pt x="13" y="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B8DDE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46" name="Freeform 379"/>
              <p:cNvSpPr>
                <a:spLocks/>
              </p:cNvSpPr>
              <p:nvPr/>
            </p:nvSpPr>
            <p:spPr bwMode="auto">
              <a:xfrm>
                <a:off x="2033" y="2067"/>
                <a:ext cx="11" cy="47"/>
              </a:xfrm>
              <a:custGeom>
                <a:avLst/>
                <a:gdLst>
                  <a:gd name="T0" fmla="*/ 5 w 11"/>
                  <a:gd name="T1" fmla="*/ 0 h 47"/>
                  <a:gd name="T2" fmla="*/ 1 w 11"/>
                  <a:gd name="T3" fmla="*/ 1 h 47"/>
                  <a:gd name="T4" fmla="*/ 0 w 11"/>
                  <a:gd name="T5" fmla="*/ 3 h 47"/>
                  <a:gd name="T6" fmla="*/ 0 w 11"/>
                  <a:gd name="T7" fmla="*/ 44 h 47"/>
                  <a:gd name="T8" fmla="*/ 1 w 11"/>
                  <a:gd name="T9" fmla="*/ 46 h 47"/>
                  <a:gd name="T10" fmla="*/ 5 w 11"/>
                  <a:gd name="T11" fmla="*/ 47 h 47"/>
                  <a:gd name="T12" fmla="*/ 9 w 11"/>
                  <a:gd name="T13" fmla="*/ 46 h 47"/>
                  <a:gd name="T14" fmla="*/ 11 w 11"/>
                  <a:gd name="T15" fmla="*/ 45 h 47"/>
                  <a:gd name="T16" fmla="*/ 11 w 11"/>
                  <a:gd name="T17" fmla="*/ 44 h 47"/>
                  <a:gd name="T18" fmla="*/ 11 w 11"/>
                  <a:gd name="T19" fmla="*/ 3 h 47"/>
                  <a:gd name="T20" fmla="*/ 11 w 11"/>
                  <a:gd name="T21" fmla="*/ 2 h 47"/>
                  <a:gd name="T22" fmla="*/ 9 w 11"/>
                  <a:gd name="T23" fmla="*/ 1 h 47"/>
                  <a:gd name="T24" fmla="*/ 5 w 11"/>
                  <a:gd name="T25" fmla="*/ 0 h 47"/>
                  <a:gd name="T26" fmla="*/ 5 w 11"/>
                  <a:gd name="T27" fmla="*/ 0 h 4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"/>
                  <a:gd name="T43" fmla="*/ 0 h 47"/>
                  <a:gd name="T44" fmla="*/ 11 w 11"/>
                  <a:gd name="T45" fmla="*/ 47 h 4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" h="47">
                    <a:moveTo>
                      <a:pt x="5" y="0"/>
                    </a:moveTo>
                    <a:lnTo>
                      <a:pt x="1" y="1"/>
                    </a:lnTo>
                    <a:lnTo>
                      <a:pt x="0" y="3"/>
                    </a:lnTo>
                    <a:lnTo>
                      <a:pt x="0" y="44"/>
                    </a:lnTo>
                    <a:lnTo>
                      <a:pt x="1" y="46"/>
                    </a:lnTo>
                    <a:lnTo>
                      <a:pt x="5" y="47"/>
                    </a:lnTo>
                    <a:lnTo>
                      <a:pt x="9" y="46"/>
                    </a:lnTo>
                    <a:lnTo>
                      <a:pt x="11" y="45"/>
                    </a:lnTo>
                    <a:lnTo>
                      <a:pt x="11" y="44"/>
                    </a:lnTo>
                    <a:lnTo>
                      <a:pt x="11" y="3"/>
                    </a:lnTo>
                    <a:lnTo>
                      <a:pt x="11" y="2"/>
                    </a:lnTo>
                    <a:lnTo>
                      <a:pt x="9" y="1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B9DDE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47" name="Freeform 380"/>
              <p:cNvSpPr>
                <a:spLocks/>
              </p:cNvSpPr>
              <p:nvPr/>
            </p:nvSpPr>
            <p:spPr bwMode="auto">
              <a:xfrm>
                <a:off x="2034" y="2073"/>
                <a:ext cx="9" cy="35"/>
              </a:xfrm>
              <a:custGeom>
                <a:avLst/>
                <a:gdLst>
                  <a:gd name="T0" fmla="*/ 4 w 9"/>
                  <a:gd name="T1" fmla="*/ 0 h 35"/>
                  <a:gd name="T2" fmla="*/ 1 w 9"/>
                  <a:gd name="T3" fmla="*/ 1 h 35"/>
                  <a:gd name="T4" fmla="*/ 0 w 9"/>
                  <a:gd name="T5" fmla="*/ 2 h 35"/>
                  <a:gd name="T6" fmla="*/ 0 w 9"/>
                  <a:gd name="T7" fmla="*/ 33 h 35"/>
                  <a:gd name="T8" fmla="*/ 1 w 9"/>
                  <a:gd name="T9" fmla="*/ 34 h 35"/>
                  <a:gd name="T10" fmla="*/ 4 w 9"/>
                  <a:gd name="T11" fmla="*/ 35 h 35"/>
                  <a:gd name="T12" fmla="*/ 8 w 9"/>
                  <a:gd name="T13" fmla="*/ 34 h 35"/>
                  <a:gd name="T14" fmla="*/ 9 w 9"/>
                  <a:gd name="T15" fmla="*/ 33 h 35"/>
                  <a:gd name="T16" fmla="*/ 9 w 9"/>
                  <a:gd name="T17" fmla="*/ 2 h 35"/>
                  <a:gd name="T18" fmla="*/ 8 w 9"/>
                  <a:gd name="T19" fmla="*/ 1 h 35"/>
                  <a:gd name="T20" fmla="*/ 4 w 9"/>
                  <a:gd name="T21" fmla="*/ 0 h 35"/>
                  <a:gd name="T22" fmla="*/ 4 w 9"/>
                  <a:gd name="T23" fmla="*/ 0 h 3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9"/>
                  <a:gd name="T37" fmla="*/ 0 h 35"/>
                  <a:gd name="T38" fmla="*/ 9 w 9"/>
                  <a:gd name="T39" fmla="*/ 35 h 3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9" h="35">
                    <a:moveTo>
                      <a:pt x="4" y="0"/>
                    </a:moveTo>
                    <a:lnTo>
                      <a:pt x="1" y="1"/>
                    </a:lnTo>
                    <a:lnTo>
                      <a:pt x="0" y="2"/>
                    </a:lnTo>
                    <a:lnTo>
                      <a:pt x="0" y="33"/>
                    </a:lnTo>
                    <a:lnTo>
                      <a:pt x="1" y="34"/>
                    </a:lnTo>
                    <a:lnTo>
                      <a:pt x="4" y="35"/>
                    </a:lnTo>
                    <a:lnTo>
                      <a:pt x="8" y="34"/>
                    </a:lnTo>
                    <a:lnTo>
                      <a:pt x="9" y="33"/>
                    </a:lnTo>
                    <a:lnTo>
                      <a:pt x="9" y="2"/>
                    </a:lnTo>
                    <a:lnTo>
                      <a:pt x="8" y="1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B9DEE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48" name="Freeform 381"/>
              <p:cNvSpPr>
                <a:spLocks/>
              </p:cNvSpPr>
              <p:nvPr/>
            </p:nvSpPr>
            <p:spPr bwMode="auto">
              <a:xfrm>
                <a:off x="2036" y="2079"/>
                <a:ext cx="5" cy="23"/>
              </a:xfrm>
              <a:custGeom>
                <a:avLst/>
                <a:gdLst>
                  <a:gd name="T0" fmla="*/ 2 w 5"/>
                  <a:gd name="T1" fmla="*/ 0 h 23"/>
                  <a:gd name="T2" fmla="*/ 1 w 5"/>
                  <a:gd name="T3" fmla="*/ 1 h 23"/>
                  <a:gd name="T4" fmla="*/ 0 w 5"/>
                  <a:gd name="T5" fmla="*/ 1 h 23"/>
                  <a:gd name="T6" fmla="*/ 0 w 5"/>
                  <a:gd name="T7" fmla="*/ 22 h 23"/>
                  <a:gd name="T8" fmla="*/ 1 w 5"/>
                  <a:gd name="T9" fmla="*/ 23 h 23"/>
                  <a:gd name="T10" fmla="*/ 2 w 5"/>
                  <a:gd name="T11" fmla="*/ 23 h 23"/>
                  <a:gd name="T12" fmla="*/ 4 w 5"/>
                  <a:gd name="T13" fmla="*/ 23 h 23"/>
                  <a:gd name="T14" fmla="*/ 5 w 5"/>
                  <a:gd name="T15" fmla="*/ 22 h 23"/>
                  <a:gd name="T16" fmla="*/ 5 w 5"/>
                  <a:gd name="T17" fmla="*/ 1 h 23"/>
                  <a:gd name="T18" fmla="*/ 4 w 5"/>
                  <a:gd name="T19" fmla="*/ 1 h 23"/>
                  <a:gd name="T20" fmla="*/ 2 w 5"/>
                  <a:gd name="T21" fmla="*/ 0 h 23"/>
                  <a:gd name="T22" fmla="*/ 2 w 5"/>
                  <a:gd name="T23" fmla="*/ 0 h 2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5"/>
                  <a:gd name="T37" fmla="*/ 0 h 23"/>
                  <a:gd name="T38" fmla="*/ 5 w 5"/>
                  <a:gd name="T39" fmla="*/ 23 h 23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5" h="23">
                    <a:moveTo>
                      <a:pt x="2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0" y="22"/>
                    </a:lnTo>
                    <a:lnTo>
                      <a:pt x="1" y="23"/>
                    </a:lnTo>
                    <a:lnTo>
                      <a:pt x="2" y="23"/>
                    </a:lnTo>
                    <a:lnTo>
                      <a:pt x="4" y="23"/>
                    </a:lnTo>
                    <a:lnTo>
                      <a:pt x="5" y="22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BADFE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49" name="Freeform 382"/>
              <p:cNvSpPr>
                <a:spLocks/>
              </p:cNvSpPr>
              <p:nvPr/>
            </p:nvSpPr>
            <p:spPr bwMode="auto">
              <a:xfrm>
                <a:off x="2037" y="2085"/>
                <a:ext cx="3" cy="11"/>
              </a:xfrm>
              <a:custGeom>
                <a:avLst/>
                <a:gdLst>
                  <a:gd name="T0" fmla="*/ 1 w 3"/>
                  <a:gd name="T1" fmla="*/ 0 h 11"/>
                  <a:gd name="T2" fmla="*/ 1 w 3"/>
                  <a:gd name="T3" fmla="*/ 0 h 11"/>
                  <a:gd name="T4" fmla="*/ 0 w 3"/>
                  <a:gd name="T5" fmla="*/ 1 h 11"/>
                  <a:gd name="T6" fmla="*/ 0 w 3"/>
                  <a:gd name="T7" fmla="*/ 10 h 11"/>
                  <a:gd name="T8" fmla="*/ 1 w 3"/>
                  <a:gd name="T9" fmla="*/ 11 h 11"/>
                  <a:gd name="T10" fmla="*/ 1 w 3"/>
                  <a:gd name="T11" fmla="*/ 11 h 11"/>
                  <a:gd name="T12" fmla="*/ 2 w 3"/>
                  <a:gd name="T13" fmla="*/ 11 h 11"/>
                  <a:gd name="T14" fmla="*/ 3 w 3"/>
                  <a:gd name="T15" fmla="*/ 10 h 11"/>
                  <a:gd name="T16" fmla="*/ 3 w 3"/>
                  <a:gd name="T17" fmla="*/ 1 h 11"/>
                  <a:gd name="T18" fmla="*/ 2 w 3"/>
                  <a:gd name="T19" fmla="*/ 0 h 11"/>
                  <a:gd name="T20" fmla="*/ 1 w 3"/>
                  <a:gd name="T21" fmla="*/ 0 h 11"/>
                  <a:gd name="T22" fmla="*/ 1 w 3"/>
                  <a:gd name="T23" fmla="*/ 0 h 1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"/>
                  <a:gd name="T37" fmla="*/ 0 h 11"/>
                  <a:gd name="T38" fmla="*/ 3 w 3"/>
                  <a:gd name="T39" fmla="*/ 11 h 1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" h="11">
                    <a:moveTo>
                      <a:pt x="1" y="0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0" y="10"/>
                    </a:lnTo>
                    <a:lnTo>
                      <a:pt x="1" y="11"/>
                    </a:lnTo>
                    <a:lnTo>
                      <a:pt x="2" y="11"/>
                    </a:lnTo>
                    <a:lnTo>
                      <a:pt x="3" y="10"/>
                    </a:lnTo>
                    <a:lnTo>
                      <a:pt x="3" y="1"/>
                    </a:lnTo>
                    <a:lnTo>
                      <a:pt x="2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ADFE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50" name="Freeform 383"/>
              <p:cNvSpPr>
                <a:spLocks/>
              </p:cNvSpPr>
              <p:nvPr/>
            </p:nvSpPr>
            <p:spPr bwMode="auto">
              <a:xfrm>
                <a:off x="2038" y="2090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1 h 1"/>
                  <a:gd name="T6" fmla="*/ 0 w 1"/>
                  <a:gd name="T7" fmla="*/ 1 h 1"/>
                  <a:gd name="T8" fmla="*/ 1 w 1"/>
                  <a:gd name="T9" fmla="*/ 1 h 1"/>
                  <a:gd name="T10" fmla="*/ 1 w 1"/>
                  <a:gd name="T11" fmla="*/ 1 h 1"/>
                  <a:gd name="T12" fmla="*/ 1 w 1"/>
                  <a:gd name="T13" fmla="*/ 0 h 1"/>
                  <a:gd name="T14" fmla="*/ 1 w 1"/>
                  <a:gd name="T15" fmla="*/ 0 h 1"/>
                  <a:gd name="T16" fmla="*/ 0 w 1"/>
                  <a:gd name="T17" fmla="*/ 0 h 1"/>
                  <a:gd name="T18" fmla="*/ 0 w 1"/>
                  <a:gd name="T19" fmla="*/ 0 h 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"/>
                  <a:gd name="T31" fmla="*/ 0 h 1"/>
                  <a:gd name="T32" fmla="*/ 1 w 1"/>
                  <a:gd name="T33" fmla="*/ 1 h 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BE0E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2421" name="Freeform 385"/>
            <p:cNvSpPr>
              <a:spLocks/>
            </p:cNvSpPr>
            <p:nvPr/>
          </p:nvSpPr>
          <p:spPr bwMode="auto">
            <a:xfrm>
              <a:off x="2063750" y="2306638"/>
              <a:ext cx="228600" cy="106362"/>
            </a:xfrm>
            <a:custGeom>
              <a:avLst/>
              <a:gdLst>
                <a:gd name="T0" fmla="*/ 0 w 144"/>
                <a:gd name="T1" fmla="*/ 2147483647 h 67"/>
                <a:gd name="T2" fmla="*/ 2147483647 w 144"/>
                <a:gd name="T3" fmla="*/ 2147483647 h 67"/>
                <a:gd name="T4" fmla="*/ 2147483647 w 144"/>
                <a:gd name="T5" fmla="*/ 2147483647 h 67"/>
                <a:gd name="T6" fmla="*/ 2147483647 w 144"/>
                <a:gd name="T7" fmla="*/ 2147483647 h 67"/>
                <a:gd name="T8" fmla="*/ 2147483647 w 144"/>
                <a:gd name="T9" fmla="*/ 2147483647 h 67"/>
                <a:gd name="T10" fmla="*/ 2147483647 w 144"/>
                <a:gd name="T11" fmla="*/ 2147483647 h 67"/>
                <a:gd name="T12" fmla="*/ 2147483647 w 144"/>
                <a:gd name="T13" fmla="*/ 2147483647 h 67"/>
                <a:gd name="T14" fmla="*/ 2147483647 w 144"/>
                <a:gd name="T15" fmla="*/ 2147483647 h 67"/>
                <a:gd name="T16" fmla="*/ 2147483647 w 144"/>
                <a:gd name="T17" fmla="*/ 2147483647 h 67"/>
                <a:gd name="T18" fmla="*/ 2147483647 w 144"/>
                <a:gd name="T19" fmla="*/ 2147483647 h 67"/>
                <a:gd name="T20" fmla="*/ 2147483647 w 144"/>
                <a:gd name="T21" fmla="*/ 2147483647 h 67"/>
                <a:gd name="T22" fmla="*/ 2147483647 w 144"/>
                <a:gd name="T23" fmla="*/ 2147483647 h 67"/>
                <a:gd name="T24" fmla="*/ 2147483647 w 144"/>
                <a:gd name="T25" fmla="*/ 2147483647 h 67"/>
                <a:gd name="T26" fmla="*/ 2147483647 w 144"/>
                <a:gd name="T27" fmla="*/ 2147483647 h 67"/>
                <a:gd name="T28" fmla="*/ 2147483647 w 144"/>
                <a:gd name="T29" fmla="*/ 2147483647 h 67"/>
                <a:gd name="T30" fmla="*/ 2147483647 w 144"/>
                <a:gd name="T31" fmla="*/ 2147483647 h 67"/>
                <a:gd name="T32" fmla="*/ 2147483647 w 144"/>
                <a:gd name="T33" fmla="*/ 2147483647 h 67"/>
                <a:gd name="T34" fmla="*/ 2147483647 w 144"/>
                <a:gd name="T35" fmla="*/ 2147483647 h 67"/>
                <a:gd name="T36" fmla="*/ 2147483647 w 144"/>
                <a:gd name="T37" fmla="*/ 2147483647 h 67"/>
                <a:gd name="T38" fmla="*/ 2147483647 w 144"/>
                <a:gd name="T39" fmla="*/ 2147483647 h 67"/>
                <a:gd name="T40" fmla="*/ 2147483647 w 144"/>
                <a:gd name="T41" fmla="*/ 2147483647 h 67"/>
                <a:gd name="T42" fmla="*/ 2147483647 w 144"/>
                <a:gd name="T43" fmla="*/ 2147483647 h 67"/>
                <a:gd name="T44" fmla="*/ 2147483647 w 144"/>
                <a:gd name="T45" fmla="*/ 2147483647 h 67"/>
                <a:gd name="T46" fmla="*/ 2147483647 w 144"/>
                <a:gd name="T47" fmla="*/ 2147483647 h 67"/>
                <a:gd name="T48" fmla="*/ 2147483647 w 144"/>
                <a:gd name="T49" fmla="*/ 0 h 67"/>
                <a:gd name="T50" fmla="*/ 2147483647 w 144"/>
                <a:gd name="T51" fmla="*/ 2147483647 h 67"/>
                <a:gd name="T52" fmla="*/ 2147483647 w 144"/>
                <a:gd name="T53" fmla="*/ 2147483647 h 67"/>
                <a:gd name="T54" fmla="*/ 2147483647 w 144"/>
                <a:gd name="T55" fmla="*/ 2147483647 h 67"/>
                <a:gd name="T56" fmla="*/ 2147483647 w 144"/>
                <a:gd name="T57" fmla="*/ 2147483647 h 67"/>
                <a:gd name="T58" fmla="*/ 2147483647 w 144"/>
                <a:gd name="T59" fmla="*/ 2147483647 h 67"/>
                <a:gd name="T60" fmla="*/ 2147483647 w 144"/>
                <a:gd name="T61" fmla="*/ 2147483647 h 67"/>
                <a:gd name="T62" fmla="*/ 2147483647 w 144"/>
                <a:gd name="T63" fmla="*/ 2147483647 h 67"/>
                <a:gd name="T64" fmla="*/ 0 w 144"/>
                <a:gd name="T65" fmla="*/ 2147483647 h 67"/>
                <a:gd name="T66" fmla="*/ 0 w 144"/>
                <a:gd name="T67" fmla="*/ 2147483647 h 6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44"/>
                <a:gd name="T103" fmla="*/ 0 h 67"/>
                <a:gd name="T104" fmla="*/ 144 w 144"/>
                <a:gd name="T105" fmla="*/ 67 h 67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44" h="67">
                  <a:moveTo>
                    <a:pt x="0" y="34"/>
                  </a:moveTo>
                  <a:lnTo>
                    <a:pt x="1" y="41"/>
                  </a:lnTo>
                  <a:lnTo>
                    <a:pt x="6" y="47"/>
                  </a:lnTo>
                  <a:lnTo>
                    <a:pt x="12" y="52"/>
                  </a:lnTo>
                  <a:lnTo>
                    <a:pt x="21" y="57"/>
                  </a:lnTo>
                  <a:lnTo>
                    <a:pt x="32" y="61"/>
                  </a:lnTo>
                  <a:lnTo>
                    <a:pt x="44" y="64"/>
                  </a:lnTo>
                  <a:lnTo>
                    <a:pt x="57" y="66"/>
                  </a:lnTo>
                  <a:lnTo>
                    <a:pt x="72" y="67"/>
                  </a:lnTo>
                  <a:lnTo>
                    <a:pt x="87" y="66"/>
                  </a:lnTo>
                  <a:lnTo>
                    <a:pt x="100" y="64"/>
                  </a:lnTo>
                  <a:lnTo>
                    <a:pt x="112" y="61"/>
                  </a:lnTo>
                  <a:lnTo>
                    <a:pt x="123" y="57"/>
                  </a:lnTo>
                  <a:lnTo>
                    <a:pt x="132" y="52"/>
                  </a:lnTo>
                  <a:lnTo>
                    <a:pt x="138" y="47"/>
                  </a:lnTo>
                  <a:lnTo>
                    <a:pt x="143" y="41"/>
                  </a:lnTo>
                  <a:lnTo>
                    <a:pt x="144" y="34"/>
                  </a:lnTo>
                  <a:lnTo>
                    <a:pt x="143" y="27"/>
                  </a:lnTo>
                  <a:lnTo>
                    <a:pt x="138" y="21"/>
                  </a:lnTo>
                  <a:lnTo>
                    <a:pt x="132" y="15"/>
                  </a:lnTo>
                  <a:lnTo>
                    <a:pt x="123" y="10"/>
                  </a:lnTo>
                  <a:lnTo>
                    <a:pt x="112" y="6"/>
                  </a:lnTo>
                  <a:lnTo>
                    <a:pt x="100" y="3"/>
                  </a:lnTo>
                  <a:lnTo>
                    <a:pt x="87" y="1"/>
                  </a:lnTo>
                  <a:lnTo>
                    <a:pt x="72" y="0"/>
                  </a:lnTo>
                  <a:lnTo>
                    <a:pt x="57" y="1"/>
                  </a:lnTo>
                  <a:lnTo>
                    <a:pt x="44" y="3"/>
                  </a:lnTo>
                  <a:lnTo>
                    <a:pt x="32" y="6"/>
                  </a:lnTo>
                  <a:lnTo>
                    <a:pt x="21" y="10"/>
                  </a:lnTo>
                  <a:lnTo>
                    <a:pt x="12" y="15"/>
                  </a:lnTo>
                  <a:lnTo>
                    <a:pt x="6" y="21"/>
                  </a:lnTo>
                  <a:lnTo>
                    <a:pt x="1" y="27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C9E6E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22" name="Line 386"/>
            <p:cNvSpPr>
              <a:spLocks noChangeShapeType="1"/>
            </p:cNvSpPr>
            <p:nvPr/>
          </p:nvSpPr>
          <p:spPr bwMode="auto">
            <a:xfrm flipH="1">
              <a:off x="2133600" y="2303463"/>
              <a:ext cx="20638" cy="3175"/>
            </a:xfrm>
            <a:prstGeom prst="line">
              <a:avLst/>
            </a:prstGeom>
            <a:noFill/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23" name="Line 387"/>
            <p:cNvSpPr>
              <a:spLocks noChangeShapeType="1"/>
            </p:cNvSpPr>
            <p:nvPr/>
          </p:nvSpPr>
          <p:spPr bwMode="auto">
            <a:xfrm flipH="1">
              <a:off x="2112963" y="2306638"/>
              <a:ext cx="20637" cy="4762"/>
            </a:xfrm>
            <a:prstGeom prst="line">
              <a:avLst/>
            </a:prstGeom>
            <a:noFill/>
            <a:ln w="7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24" name="Line 388"/>
            <p:cNvSpPr>
              <a:spLocks noChangeShapeType="1"/>
            </p:cNvSpPr>
            <p:nvPr/>
          </p:nvSpPr>
          <p:spPr bwMode="auto">
            <a:xfrm flipH="1">
              <a:off x="2097088" y="2311400"/>
              <a:ext cx="15875" cy="6350"/>
            </a:xfrm>
            <a:prstGeom prst="line">
              <a:avLst/>
            </a:prstGeom>
            <a:noFill/>
            <a:ln w="7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25" name="Line 389"/>
            <p:cNvSpPr>
              <a:spLocks noChangeShapeType="1"/>
            </p:cNvSpPr>
            <p:nvPr/>
          </p:nvSpPr>
          <p:spPr bwMode="auto">
            <a:xfrm flipH="1">
              <a:off x="2095500" y="2317750"/>
              <a:ext cx="1588" cy="1588"/>
            </a:xfrm>
            <a:prstGeom prst="line">
              <a:avLst/>
            </a:prstGeom>
            <a:noFill/>
            <a:ln w="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26" name="Line 390"/>
            <p:cNvSpPr>
              <a:spLocks noChangeShapeType="1"/>
            </p:cNvSpPr>
            <p:nvPr/>
          </p:nvSpPr>
          <p:spPr bwMode="auto">
            <a:xfrm flipH="1">
              <a:off x="2081213" y="2319338"/>
              <a:ext cx="14287" cy="7937"/>
            </a:xfrm>
            <a:prstGeom prst="line">
              <a:avLst/>
            </a:prstGeom>
            <a:noFill/>
            <a:ln w="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27" name="Line 391"/>
            <p:cNvSpPr>
              <a:spLocks noChangeShapeType="1"/>
            </p:cNvSpPr>
            <p:nvPr/>
          </p:nvSpPr>
          <p:spPr bwMode="auto">
            <a:xfrm flipH="1">
              <a:off x="2070100" y="2327275"/>
              <a:ext cx="11113" cy="7938"/>
            </a:xfrm>
            <a:prstGeom prst="line">
              <a:avLst/>
            </a:prstGeom>
            <a:noFill/>
            <a:ln w="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28" name="Line 392"/>
            <p:cNvSpPr>
              <a:spLocks noChangeShapeType="1"/>
            </p:cNvSpPr>
            <p:nvPr/>
          </p:nvSpPr>
          <p:spPr bwMode="auto">
            <a:xfrm flipH="1">
              <a:off x="2068513" y="2335213"/>
              <a:ext cx="1587" cy="1587"/>
            </a:xfrm>
            <a:prstGeom prst="line">
              <a:avLst/>
            </a:prstGeom>
            <a:noFill/>
            <a:ln w="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29" name="Line 393"/>
            <p:cNvSpPr>
              <a:spLocks noChangeShapeType="1"/>
            </p:cNvSpPr>
            <p:nvPr/>
          </p:nvSpPr>
          <p:spPr bwMode="auto">
            <a:xfrm flipH="1">
              <a:off x="2062163" y="2336800"/>
              <a:ext cx="6350" cy="11113"/>
            </a:xfrm>
            <a:prstGeom prst="line">
              <a:avLst/>
            </a:prstGeom>
            <a:noFill/>
            <a:ln w="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30" name="Line 394"/>
            <p:cNvSpPr>
              <a:spLocks noChangeShapeType="1"/>
            </p:cNvSpPr>
            <p:nvPr/>
          </p:nvSpPr>
          <p:spPr bwMode="auto">
            <a:xfrm>
              <a:off x="2062163" y="2347913"/>
              <a:ext cx="1587" cy="1587"/>
            </a:xfrm>
            <a:prstGeom prst="line">
              <a:avLst/>
            </a:prstGeom>
            <a:noFill/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31" name="Line 395"/>
            <p:cNvSpPr>
              <a:spLocks noChangeShapeType="1"/>
            </p:cNvSpPr>
            <p:nvPr/>
          </p:nvSpPr>
          <p:spPr bwMode="auto">
            <a:xfrm flipH="1">
              <a:off x="2058988" y="2349500"/>
              <a:ext cx="3175" cy="11113"/>
            </a:xfrm>
            <a:prstGeom prst="line">
              <a:avLst/>
            </a:prstGeom>
            <a:noFill/>
            <a:ln w="7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32" name="Line 396"/>
            <p:cNvSpPr>
              <a:spLocks noChangeShapeType="1"/>
            </p:cNvSpPr>
            <p:nvPr/>
          </p:nvSpPr>
          <p:spPr bwMode="auto">
            <a:xfrm>
              <a:off x="2058988" y="2360613"/>
              <a:ext cx="1587" cy="804862"/>
            </a:xfrm>
            <a:prstGeom prst="line">
              <a:avLst/>
            </a:prstGeom>
            <a:noFill/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33" name="Line 397"/>
            <p:cNvSpPr>
              <a:spLocks noChangeShapeType="1"/>
            </p:cNvSpPr>
            <p:nvPr/>
          </p:nvSpPr>
          <p:spPr bwMode="auto">
            <a:xfrm>
              <a:off x="2058988" y="3165475"/>
              <a:ext cx="3175" cy="11113"/>
            </a:xfrm>
            <a:prstGeom prst="line">
              <a:avLst/>
            </a:prstGeom>
            <a:noFill/>
            <a:ln w="7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34" name="Line 398"/>
            <p:cNvSpPr>
              <a:spLocks noChangeShapeType="1"/>
            </p:cNvSpPr>
            <p:nvPr/>
          </p:nvSpPr>
          <p:spPr bwMode="auto">
            <a:xfrm>
              <a:off x="2062163" y="3176588"/>
              <a:ext cx="1587" cy="1587"/>
            </a:xfrm>
            <a:prstGeom prst="line">
              <a:avLst/>
            </a:prstGeom>
            <a:noFill/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35" name="Line 399"/>
            <p:cNvSpPr>
              <a:spLocks noChangeShapeType="1"/>
            </p:cNvSpPr>
            <p:nvPr/>
          </p:nvSpPr>
          <p:spPr bwMode="auto">
            <a:xfrm>
              <a:off x="2062163" y="3178175"/>
              <a:ext cx="1587" cy="1588"/>
            </a:xfrm>
            <a:prstGeom prst="line">
              <a:avLst/>
            </a:prstGeom>
            <a:noFill/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36" name="Line 400"/>
            <p:cNvSpPr>
              <a:spLocks noChangeShapeType="1"/>
            </p:cNvSpPr>
            <p:nvPr/>
          </p:nvSpPr>
          <p:spPr bwMode="auto">
            <a:xfrm>
              <a:off x="2062163" y="3179763"/>
              <a:ext cx="6350" cy="9525"/>
            </a:xfrm>
            <a:prstGeom prst="line">
              <a:avLst/>
            </a:prstGeom>
            <a:noFill/>
            <a:ln w="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37" name="Line 401"/>
            <p:cNvSpPr>
              <a:spLocks noChangeShapeType="1"/>
            </p:cNvSpPr>
            <p:nvPr/>
          </p:nvSpPr>
          <p:spPr bwMode="auto">
            <a:xfrm>
              <a:off x="2068513" y="3189288"/>
              <a:ext cx="1587" cy="1587"/>
            </a:xfrm>
            <a:prstGeom prst="line">
              <a:avLst/>
            </a:prstGeom>
            <a:noFill/>
            <a:ln w="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38" name="Line 402"/>
            <p:cNvSpPr>
              <a:spLocks noChangeShapeType="1"/>
            </p:cNvSpPr>
            <p:nvPr/>
          </p:nvSpPr>
          <p:spPr bwMode="auto">
            <a:xfrm>
              <a:off x="2070100" y="3190875"/>
              <a:ext cx="11113" cy="9525"/>
            </a:xfrm>
            <a:prstGeom prst="line">
              <a:avLst/>
            </a:prstGeom>
            <a:noFill/>
            <a:ln w="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39" name="Line 403"/>
            <p:cNvSpPr>
              <a:spLocks noChangeShapeType="1"/>
            </p:cNvSpPr>
            <p:nvPr/>
          </p:nvSpPr>
          <p:spPr bwMode="auto">
            <a:xfrm>
              <a:off x="2081213" y="3200400"/>
              <a:ext cx="14287" cy="7938"/>
            </a:xfrm>
            <a:prstGeom prst="line">
              <a:avLst/>
            </a:prstGeom>
            <a:noFill/>
            <a:ln w="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40" name="Line 404"/>
            <p:cNvSpPr>
              <a:spLocks noChangeShapeType="1"/>
            </p:cNvSpPr>
            <p:nvPr/>
          </p:nvSpPr>
          <p:spPr bwMode="auto">
            <a:xfrm>
              <a:off x="2095500" y="3208338"/>
              <a:ext cx="1588" cy="1587"/>
            </a:xfrm>
            <a:prstGeom prst="line">
              <a:avLst/>
            </a:prstGeom>
            <a:noFill/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41" name="Line 405"/>
            <p:cNvSpPr>
              <a:spLocks noChangeShapeType="1"/>
            </p:cNvSpPr>
            <p:nvPr/>
          </p:nvSpPr>
          <p:spPr bwMode="auto">
            <a:xfrm>
              <a:off x="2097088" y="3208338"/>
              <a:ext cx="15875" cy="7937"/>
            </a:xfrm>
            <a:prstGeom prst="line">
              <a:avLst/>
            </a:prstGeom>
            <a:noFill/>
            <a:ln w="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42" name="Line 406"/>
            <p:cNvSpPr>
              <a:spLocks noChangeShapeType="1"/>
            </p:cNvSpPr>
            <p:nvPr/>
          </p:nvSpPr>
          <p:spPr bwMode="auto">
            <a:xfrm>
              <a:off x="2112963" y="3216275"/>
              <a:ext cx="20637" cy="4763"/>
            </a:xfrm>
            <a:prstGeom prst="line">
              <a:avLst/>
            </a:prstGeom>
            <a:noFill/>
            <a:ln w="7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43" name="Line 407"/>
            <p:cNvSpPr>
              <a:spLocks noChangeShapeType="1"/>
            </p:cNvSpPr>
            <p:nvPr/>
          </p:nvSpPr>
          <p:spPr bwMode="auto">
            <a:xfrm>
              <a:off x="2133600" y="3221038"/>
              <a:ext cx="20638" cy="3175"/>
            </a:xfrm>
            <a:prstGeom prst="line">
              <a:avLst/>
            </a:prstGeom>
            <a:noFill/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44" name="Line 408"/>
            <p:cNvSpPr>
              <a:spLocks noChangeShapeType="1"/>
            </p:cNvSpPr>
            <p:nvPr/>
          </p:nvSpPr>
          <p:spPr bwMode="auto">
            <a:xfrm>
              <a:off x="2154238" y="3224213"/>
              <a:ext cx="23812" cy="1587"/>
            </a:xfrm>
            <a:prstGeom prst="line">
              <a:avLst/>
            </a:prstGeom>
            <a:noFill/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45" name="Line 409"/>
            <p:cNvSpPr>
              <a:spLocks noChangeShapeType="1"/>
            </p:cNvSpPr>
            <p:nvPr/>
          </p:nvSpPr>
          <p:spPr bwMode="auto">
            <a:xfrm>
              <a:off x="2178050" y="3224213"/>
              <a:ext cx="22225" cy="1587"/>
            </a:xfrm>
            <a:prstGeom prst="line">
              <a:avLst/>
            </a:prstGeom>
            <a:noFill/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46" name="Line 410"/>
            <p:cNvSpPr>
              <a:spLocks noChangeShapeType="1"/>
            </p:cNvSpPr>
            <p:nvPr/>
          </p:nvSpPr>
          <p:spPr bwMode="auto">
            <a:xfrm>
              <a:off x="2200275" y="3224213"/>
              <a:ext cx="1588" cy="1587"/>
            </a:xfrm>
            <a:prstGeom prst="line">
              <a:avLst/>
            </a:prstGeom>
            <a:noFill/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47" name="Line 411"/>
            <p:cNvSpPr>
              <a:spLocks noChangeShapeType="1"/>
            </p:cNvSpPr>
            <p:nvPr/>
          </p:nvSpPr>
          <p:spPr bwMode="auto">
            <a:xfrm flipV="1">
              <a:off x="2201863" y="3221038"/>
              <a:ext cx="22225" cy="3175"/>
            </a:xfrm>
            <a:prstGeom prst="line">
              <a:avLst/>
            </a:prstGeom>
            <a:noFill/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48" name="Line 412"/>
            <p:cNvSpPr>
              <a:spLocks noChangeShapeType="1"/>
            </p:cNvSpPr>
            <p:nvPr/>
          </p:nvSpPr>
          <p:spPr bwMode="auto">
            <a:xfrm flipV="1">
              <a:off x="2224088" y="3216275"/>
              <a:ext cx="19050" cy="4763"/>
            </a:xfrm>
            <a:prstGeom prst="line">
              <a:avLst/>
            </a:prstGeom>
            <a:noFill/>
            <a:ln w="7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49" name="Line 413"/>
            <p:cNvSpPr>
              <a:spLocks noChangeShapeType="1"/>
            </p:cNvSpPr>
            <p:nvPr/>
          </p:nvSpPr>
          <p:spPr bwMode="auto">
            <a:xfrm flipV="1">
              <a:off x="2243138" y="3208338"/>
              <a:ext cx="17462" cy="7937"/>
            </a:xfrm>
            <a:prstGeom prst="line">
              <a:avLst/>
            </a:prstGeom>
            <a:noFill/>
            <a:ln w="7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50" name="Line 414"/>
            <p:cNvSpPr>
              <a:spLocks noChangeShapeType="1"/>
            </p:cNvSpPr>
            <p:nvPr/>
          </p:nvSpPr>
          <p:spPr bwMode="auto">
            <a:xfrm>
              <a:off x="2260600" y="3208338"/>
              <a:ext cx="1588" cy="1587"/>
            </a:xfrm>
            <a:prstGeom prst="line">
              <a:avLst/>
            </a:prstGeom>
            <a:noFill/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51" name="Line 415"/>
            <p:cNvSpPr>
              <a:spLocks noChangeShapeType="1"/>
            </p:cNvSpPr>
            <p:nvPr/>
          </p:nvSpPr>
          <p:spPr bwMode="auto">
            <a:xfrm flipV="1">
              <a:off x="2262188" y="3200400"/>
              <a:ext cx="14287" cy="7938"/>
            </a:xfrm>
            <a:prstGeom prst="line">
              <a:avLst/>
            </a:prstGeom>
            <a:noFill/>
            <a:ln w="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52" name="Line 416"/>
            <p:cNvSpPr>
              <a:spLocks noChangeShapeType="1"/>
            </p:cNvSpPr>
            <p:nvPr/>
          </p:nvSpPr>
          <p:spPr bwMode="auto">
            <a:xfrm flipV="1">
              <a:off x="2276475" y="3190875"/>
              <a:ext cx="9525" cy="9525"/>
            </a:xfrm>
            <a:prstGeom prst="line">
              <a:avLst/>
            </a:prstGeom>
            <a:noFill/>
            <a:ln w="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53" name="Line 417"/>
            <p:cNvSpPr>
              <a:spLocks noChangeShapeType="1"/>
            </p:cNvSpPr>
            <p:nvPr/>
          </p:nvSpPr>
          <p:spPr bwMode="auto">
            <a:xfrm flipV="1">
              <a:off x="2286000" y="3189288"/>
              <a:ext cx="1588" cy="1587"/>
            </a:xfrm>
            <a:prstGeom prst="line">
              <a:avLst/>
            </a:prstGeom>
            <a:noFill/>
            <a:ln w="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54" name="Line 418"/>
            <p:cNvSpPr>
              <a:spLocks noChangeShapeType="1"/>
            </p:cNvSpPr>
            <p:nvPr/>
          </p:nvSpPr>
          <p:spPr bwMode="auto">
            <a:xfrm flipV="1">
              <a:off x="2287588" y="3179763"/>
              <a:ext cx="6350" cy="9525"/>
            </a:xfrm>
            <a:prstGeom prst="line">
              <a:avLst/>
            </a:prstGeom>
            <a:noFill/>
            <a:ln w="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55" name="Line 419"/>
            <p:cNvSpPr>
              <a:spLocks noChangeShapeType="1"/>
            </p:cNvSpPr>
            <p:nvPr/>
          </p:nvSpPr>
          <p:spPr bwMode="auto">
            <a:xfrm flipV="1">
              <a:off x="2293938" y="3178175"/>
              <a:ext cx="1587" cy="1588"/>
            </a:xfrm>
            <a:prstGeom prst="line">
              <a:avLst/>
            </a:prstGeom>
            <a:noFill/>
            <a:ln w="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56" name="Line 420"/>
            <p:cNvSpPr>
              <a:spLocks noChangeShapeType="1"/>
            </p:cNvSpPr>
            <p:nvPr/>
          </p:nvSpPr>
          <p:spPr bwMode="auto">
            <a:xfrm flipV="1">
              <a:off x="2295525" y="3176588"/>
              <a:ext cx="1588" cy="1587"/>
            </a:xfrm>
            <a:prstGeom prst="line">
              <a:avLst/>
            </a:prstGeom>
            <a:noFill/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57" name="Line 421"/>
            <p:cNvSpPr>
              <a:spLocks noChangeShapeType="1"/>
            </p:cNvSpPr>
            <p:nvPr/>
          </p:nvSpPr>
          <p:spPr bwMode="auto">
            <a:xfrm flipV="1">
              <a:off x="2295525" y="3165475"/>
              <a:ext cx="1588" cy="11113"/>
            </a:xfrm>
            <a:prstGeom prst="line">
              <a:avLst/>
            </a:prstGeom>
            <a:noFill/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58" name="Line 422"/>
            <p:cNvSpPr>
              <a:spLocks noChangeShapeType="1"/>
            </p:cNvSpPr>
            <p:nvPr/>
          </p:nvSpPr>
          <p:spPr bwMode="auto">
            <a:xfrm flipV="1">
              <a:off x="2297113" y="2360613"/>
              <a:ext cx="1587" cy="804862"/>
            </a:xfrm>
            <a:prstGeom prst="line">
              <a:avLst/>
            </a:prstGeom>
            <a:noFill/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59" name="Line 423"/>
            <p:cNvSpPr>
              <a:spLocks noChangeShapeType="1"/>
            </p:cNvSpPr>
            <p:nvPr/>
          </p:nvSpPr>
          <p:spPr bwMode="auto">
            <a:xfrm flipH="1" flipV="1">
              <a:off x="2295525" y="2349500"/>
              <a:ext cx="1588" cy="11113"/>
            </a:xfrm>
            <a:prstGeom prst="line">
              <a:avLst/>
            </a:prstGeom>
            <a:noFill/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60" name="Line 424"/>
            <p:cNvSpPr>
              <a:spLocks noChangeShapeType="1"/>
            </p:cNvSpPr>
            <p:nvPr/>
          </p:nvSpPr>
          <p:spPr bwMode="auto">
            <a:xfrm flipH="1" flipV="1">
              <a:off x="2293938" y="2347913"/>
              <a:ext cx="1587" cy="1587"/>
            </a:xfrm>
            <a:prstGeom prst="line">
              <a:avLst/>
            </a:prstGeom>
            <a:noFill/>
            <a:ln w="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61" name="Line 425"/>
            <p:cNvSpPr>
              <a:spLocks noChangeShapeType="1"/>
            </p:cNvSpPr>
            <p:nvPr/>
          </p:nvSpPr>
          <p:spPr bwMode="auto">
            <a:xfrm flipH="1" flipV="1">
              <a:off x="2287588" y="2336800"/>
              <a:ext cx="6350" cy="11113"/>
            </a:xfrm>
            <a:prstGeom prst="line">
              <a:avLst/>
            </a:prstGeom>
            <a:noFill/>
            <a:ln w="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62" name="Line 426"/>
            <p:cNvSpPr>
              <a:spLocks noChangeShapeType="1"/>
            </p:cNvSpPr>
            <p:nvPr/>
          </p:nvSpPr>
          <p:spPr bwMode="auto">
            <a:xfrm flipH="1" flipV="1">
              <a:off x="2286000" y="2335213"/>
              <a:ext cx="1588" cy="1587"/>
            </a:xfrm>
            <a:prstGeom prst="line">
              <a:avLst/>
            </a:prstGeom>
            <a:noFill/>
            <a:ln w="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63" name="Line 427"/>
            <p:cNvSpPr>
              <a:spLocks noChangeShapeType="1"/>
            </p:cNvSpPr>
            <p:nvPr/>
          </p:nvSpPr>
          <p:spPr bwMode="auto">
            <a:xfrm flipH="1" flipV="1">
              <a:off x="2276475" y="2327275"/>
              <a:ext cx="9525" cy="7938"/>
            </a:xfrm>
            <a:prstGeom prst="line">
              <a:avLst/>
            </a:prstGeom>
            <a:noFill/>
            <a:ln w="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64" name="Line 428"/>
            <p:cNvSpPr>
              <a:spLocks noChangeShapeType="1"/>
            </p:cNvSpPr>
            <p:nvPr/>
          </p:nvSpPr>
          <p:spPr bwMode="auto">
            <a:xfrm flipH="1" flipV="1">
              <a:off x="2262188" y="2319338"/>
              <a:ext cx="14287" cy="7937"/>
            </a:xfrm>
            <a:prstGeom prst="line">
              <a:avLst/>
            </a:prstGeom>
            <a:noFill/>
            <a:ln w="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65" name="Line 429"/>
            <p:cNvSpPr>
              <a:spLocks noChangeShapeType="1"/>
            </p:cNvSpPr>
            <p:nvPr/>
          </p:nvSpPr>
          <p:spPr bwMode="auto">
            <a:xfrm flipH="1" flipV="1">
              <a:off x="2260600" y="2317750"/>
              <a:ext cx="1588" cy="1588"/>
            </a:xfrm>
            <a:prstGeom prst="line">
              <a:avLst/>
            </a:prstGeom>
            <a:noFill/>
            <a:ln w="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66" name="Line 430"/>
            <p:cNvSpPr>
              <a:spLocks noChangeShapeType="1"/>
            </p:cNvSpPr>
            <p:nvPr/>
          </p:nvSpPr>
          <p:spPr bwMode="auto">
            <a:xfrm flipH="1" flipV="1">
              <a:off x="2243138" y="2311400"/>
              <a:ext cx="17462" cy="6350"/>
            </a:xfrm>
            <a:prstGeom prst="line">
              <a:avLst/>
            </a:prstGeom>
            <a:noFill/>
            <a:ln w="7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67" name="Line 431"/>
            <p:cNvSpPr>
              <a:spLocks noChangeShapeType="1"/>
            </p:cNvSpPr>
            <p:nvPr/>
          </p:nvSpPr>
          <p:spPr bwMode="auto">
            <a:xfrm flipH="1" flipV="1">
              <a:off x="2224088" y="2306638"/>
              <a:ext cx="19050" cy="4762"/>
            </a:xfrm>
            <a:prstGeom prst="line">
              <a:avLst/>
            </a:prstGeom>
            <a:noFill/>
            <a:ln w="7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68" name="Line 432"/>
            <p:cNvSpPr>
              <a:spLocks noChangeShapeType="1"/>
            </p:cNvSpPr>
            <p:nvPr/>
          </p:nvSpPr>
          <p:spPr bwMode="auto">
            <a:xfrm flipH="1" flipV="1">
              <a:off x="2201863" y="2303463"/>
              <a:ext cx="22225" cy="3175"/>
            </a:xfrm>
            <a:prstGeom prst="line">
              <a:avLst/>
            </a:prstGeom>
            <a:noFill/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69" name="Line 433"/>
            <p:cNvSpPr>
              <a:spLocks noChangeShapeType="1"/>
            </p:cNvSpPr>
            <p:nvPr/>
          </p:nvSpPr>
          <p:spPr bwMode="auto">
            <a:xfrm flipH="1">
              <a:off x="2200275" y="2303463"/>
              <a:ext cx="1588" cy="1587"/>
            </a:xfrm>
            <a:prstGeom prst="line">
              <a:avLst/>
            </a:prstGeom>
            <a:noFill/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70" name="Line 434"/>
            <p:cNvSpPr>
              <a:spLocks noChangeShapeType="1"/>
            </p:cNvSpPr>
            <p:nvPr/>
          </p:nvSpPr>
          <p:spPr bwMode="auto">
            <a:xfrm flipH="1" flipV="1">
              <a:off x="2178050" y="2301875"/>
              <a:ext cx="22225" cy="1588"/>
            </a:xfrm>
            <a:prstGeom prst="line">
              <a:avLst/>
            </a:prstGeom>
            <a:noFill/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71" name="Line 435"/>
            <p:cNvSpPr>
              <a:spLocks noChangeShapeType="1"/>
            </p:cNvSpPr>
            <p:nvPr/>
          </p:nvSpPr>
          <p:spPr bwMode="auto">
            <a:xfrm flipH="1">
              <a:off x="2154238" y="2301875"/>
              <a:ext cx="23812" cy="1588"/>
            </a:xfrm>
            <a:prstGeom prst="line">
              <a:avLst/>
            </a:prstGeom>
            <a:noFill/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72" name="Line 436"/>
            <p:cNvSpPr>
              <a:spLocks noChangeShapeType="1"/>
            </p:cNvSpPr>
            <p:nvPr/>
          </p:nvSpPr>
          <p:spPr bwMode="auto">
            <a:xfrm>
              <a:off x="2179638" y="2311400"/>
              <a:ext cx="20637" cy="1588"/>
            </a:xfrm>
            <a:prstGeom prst="line">
              <a:avLst/>
            </a:prstGeom>
            <a:noFill/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73" name="Line 437"/>
            <p:cNvSpPr>
              <a:spLocks noChangeShapeType="1"/>
            </p:cNvSpPr>
            <p:nvPr/>
          </p:nvSpPr>
          <p:spPr bwMode="auto">
            <a:xfrm>
              <a:off x="2200275" y="2312988"/>
              <a:ext cx="1588" cy="1587"/>
            </a:xfrm>
            <a:prstGeom prst="line">
              <a:avLst/>
            </a:prstGeom>
            <a:noFill/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74" name="Line 438"/>
            <p:cNvSpPr>
              <a:spLocks noChangeShapeType="1"/>
            </p:cNvSpPr>
            <p:nvPr/>
          </p:nvSpPr>
          <p:spPr bwMode="auto">
            <a:xfrm>
              <a:off x="2200275" y="2312988"/>
              <a:ext cx="22225" cy="3175"/>
            </a:xfrm>
            <a:prstGeom prst="line">
              <a:avLst/>
            </a:prstGeom>
            <a:noFill/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75" name="Line 439"/>
            <p:cNvSpPr>
              <a:spLocks noChangeShapeType="1"/>
            </p:cNvSpPr>
            <p:nvPr/>
          </p:nvSpPr>
          <p:spPr bwMode="auto">
            <a:xfrm>
              <a:off x="2222500" y="2316163"/>
              <a:ext cx="19050" cy="4762"/>
            </a:xfrm>
            <a:prstGeom prst="line">
              <a:avLst/>
            </a:prstGeom>
            <a:noFill/>
            <a:ln w="7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76" name="Line 440"/>
            <p:cNvSpPr>
              <a:spLocks noChangeShapeType="1"/>
            </p:cNvSpPr>
            <p:nvPr/>
          </p:nvSpPr>
          <p:spPr bwMode="auto">
            <a:xfrm>
              <a:off x="2241550" y="2320925"/>
              <a:ext cx="15875" cy="6350"/>
            </a:xfrm>
            <a:prstGeom prst="line">
              <a:avLst/>
            </a:prstGeom>
            <a:noFill/>
            <a:ln w="7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77" name="Line 441"/>
            <p:cNvSpPr>
              <a:spLocks noChangeShapeType="1"/>
            </p:cNvSpPr>
            <p:nvPr/>
          </p:nvSpPr>
          <p:spPr bwMode="auto">
            <a:xfrm>
              <a:off x="2257425" y="2327275"/>
              <a:ext cx="14288" cy="7938"/>
            </a:xfrm>
            <a:prstGeom prst="line">
              <a:avLst/>
            </a:prstGeom>
            <a:noFill/>
            <a:ln w="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78" name="Line 442"/>
            <p:cNvSpPr>
              <a:spLocks noChangeShapeType="1"/>
            </p:cNvSpPr>
            <p:nvPr/>
          </p:nvSpPr>
          <p:spPr bwMode="auto">
            <a:xfrm>
              <a:off x="2271713" y="2335213"/>
              <a:ext cx="7937" cy="7937"/>
            </a:xfrm>
            <a:prstGeom prst="line">
              <a:avLst/>
            </a:prstGeom>
            <a:noFill/>
            <a:ln w="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79" name="Line 443"/>
            <p:cNvSpPr>
              <a:spLocks noChangeShapeType="1"/>
            </p:cNvSpPr>
            <p:nvPr/>
          </p:nvSpPr>
          <p:spPr bwMode="auto">
            <a:xfrm>
              <a:off x="2279650" y="2343150"/>
              <a:ext cx="6350" cy="7938"/>
            </a:xfrm>
            <a:prstGeom prst="line">
              <a:avLst/>
            </a:prstGeom>
            <a:noFill/>
            <a:ln w="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80" name="Line 444"/>
            <p:cNvSpPr>
              <a:spLocks noChangeShapeType="1"/>
            </p:cNvSpPr>
            <p:nvPr/>
          </p:nvSpPr>
          <p:spPr bwMode="auto">
            <a:xfrm>
              <a:off x="2286000" y="2351088"/>
              <a:ext cx="1588" cy="11112"/>
            </a:xfrm>
            <a:prstGeom prst="line">
              <a:avLst/>
            </a:prstGeom>
            <a:noFill/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81" name="Line 445"/>
            <p:cNvSpPr>
              <a:spLocks noChangeShapeType="1"/>
            </p:cNvSpPr>
            <p:nvPr/>
          </p:nvSpPr>
          <p:spPr bwMode="auto">
            <a:xfrm>
              <a:off x="2287588" y="2362200"/>
              <a:ext cx="1587" cy="804863"/>
            </a:xfrm>
            <a:prstGeom prst="line">
              <a:avLst/>
            </a:prstGeom>
            <a:noFill/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82" name="Line 446"/>
            <p:cNvSpPr>
              <a:spLocks noChangeShapeType="1"/>
            </p:cNvSpPr>
            <p:nvPr/>
          </p:nvSpPr>
          <p:spPr bwMode="auto">
            <a:xfrm flipH="1">
              <a:off x="2286000" y="3167063"/>
              <a:ext cx="1588" cy="7937"/>
            </a:xfrm>
            <a:prstGeom prst="line">
              <a:avLst/>
            </a:prstGeom>
            <a:noFill/>
            <a:ln w="7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83" name="Line 447"/>
            <p:cNvSpPr>
              <a:spLocks noChangeShapeType="1"/>
            </p:cNvSpPr>
            <p:nvPr/>
          </p:nvSpPr>
          <p:spPr bwMode="auto">
            <a:xfrm flipH="1">
              <a:off x="2279650" y="3175000"/>
              <a:ext cx="6350" cy="9525"/>
            </a:xfrm>
            <a:prstGeom prst="line">
              <a:avLst/>
            </a:prstGeom>
            <a:noFill/>
            <a:ln w="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84" name="Line 448"/>
            <p:cNvSpPr>
              <a:spLocks noChangeShapeType="1"/>
            </p:cNvSpPr>
            <p:nvPr/>
          </p:nvSpPr>
          <p:spPr bwMode="auto">
            <a:xfrm flipH="1">
              <a:off x="2271713" y="3184525"/>
              <a:ext cx="7937" cy="7938"/>
            </a:xfrm>
            <a:prstGeom prst="line">
              <a:avLst/>
            </a:prstGeom>
            <a:noFill/>
            <a:ln w="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85" name="Line 449"/>
            <p:cNvSpPr>
              <a:spLocks noChangeShapeType="1"/>
            </p:cNvSpPr>
            <p:nvPr/>
          </p:nvSpPr>
          <p:spPr bwMode="auto">
            <a:xfrm flipH="1">
              <a:off x="2257425" y="3192463"/>
              <a:ext cx="14288" cy="7937"/>
            </a:xfrm>
            <a:prstGeom prst="line">
              <a:avLst/>
            </a:prstGeom>
            <a:noFill/>
            <a:ln w="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86" name="Line 450"/>
            <p:cNvSpPr>
              <a:spLocks noChangeShapeType="1"/>
            </p:cNvSpPr>
            <p:nvPr/>
          </p:nvSpPr>
          <p:spPr bwMode="auto">
            <a:xfrm flipH="1">
              <a:off x="2241550" y="3200400"/>
              <a:ext cx="15875" cy="6350"/>
            </a:xfrm>
            <a:prstGeom prst="line">
              <a:avLst/>
            </a:prstGeom>
            <a:noFill/>
            <a:ln w="7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87" name="Line 451"/>
            <p:cNvSpPr>
              <a:spLocks noChangeShapeType="1"/>
            </p:cNvSpPr>
            <p:nvPr/>
          </p:nvSpPr>
          <p:spPr bwMode="auto">
            <a:xfrm flipH="1">
              <a:off x="2222500" y="3206750"/>
              <a:ext cx="19050" cy="4763"/>
            </a:xfrm>
            <a:prstGeom prst="line">
              <a:avLst/>
            </a:prstGeom>
            <a:noFill/>
            <a:ln w="7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88" name="Line 452"/>
            <p:cNvSpPr>
              <a:spLocks noChangeShapeType="1"/>
            </p:cNvSpPr>
            <p:nvPr/>
          </p:nvSpPr>
          <p:spPr bwMode="auto">
            <a:xfrm flipH="1">
              <a:off x="2200275" y="3211513"/>
              <a:ext cx="22225" cy="3175"/>
            </a:xfrm>
            <a:prstGeom prst="line">
              <a:avLst/>
            </a:prstGeom>
            <a:noFill/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89" name="Line 453"/>
            <p:cNvSpPr>
              <a:spLocks noChangeShapeType="1"/>
            </p:cNvSpPr>
            <p:nvPr/>
          </p:nvSpPr>
          <p:spPr bwMode="auto">
            <a:xfrm>
              <a:off x="2200275" y="3214688"/>
              <a:ext cx="1588" cy="1587"/>
            </a:xfrm>
            <a:prstGeom prst="line">
              <a:avLst/>
            </a:prstGeom>
            <a:noFill/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90" name="Line 454"/>
            <p:cNvSpPr>
              <a:spLocks noChangeShapeType="1"/>
            </p:cNvSpPr>
            <p:nvPr/>
          </p:nvSpPr>
          <p:spPr bwMode="auto">
            <a:xfrm flipH="1">
              <a:off x="2179638" y="3214688"/>
              <a:ext cx="20637" cy="1587"/>
            </a:xfrm>
            <a:prstGeom prst="line">
              <a:avLst/>
            </a:prstGeom>
            <a:noFill/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91" name="Line 455"/>
            <p:cNvSpPr>
              <a:spLocks noChangeShapeType="1"/>
            </p:cNvSpPr>
            <p:nvPr/>
          </p:nvSpPr>
          <p:spPr bwMode="auto">
            <a:xfrm flipH="1">
              <a:off x="2155825" y="3214688"/>
              <a:ext cx="23813" cy="1587"/>
            </a:xfrm>
            <a:prstGeom prst="line">
              <a:avLst/>
            </a:prstGeom>
            <a:noFill/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92" name="Line 456"/>
            <p:cNvSpPr>
              <a:spLocks noChangeShapeType="1"/>
            </p:cNvSpPr>
            <p:nvPr/>
          </p:nvSpPr>
          <p:spPr bwMode="auto">
            <a:xfrm flipH="1" flipV="1">
              <a:off x="2135188" y="3211513"/>
              <a:ext cx="20637" cy="3175"/>
            </a:xfrm>
            <a:prstGeom prst="line">
              <a:avLst/>
            </a:prstGeom>
            <a:noFill/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93" name="Line 457"/>
            <p:cNvSpPr>
              <a:spLocks noChangeShapeType="1"/>
            </p:cNvSpPr>
            <p:nvPr/>
          </p:nvSpPr>
          <p:spPr bwMode="auto">
            <a:xfrm flipH="1" flipV="1">
              <a:off x="2114550" y="3206750"/>
              <a:ext cx="20638" cy="4763"/>
            </a:xfrm>
            <a:prstGeom prst="line">
              <a:avLst/>
            </a:prstGeom>
            <a:noFill/>
            <a:ln w="7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94" name="Line 458"/>
            <p:cNvSpPr>
              <a:spLocks noChangeShapeType="1"/>
            </p:cNvSpPr>
            <p:nvPr/>
          </p:nvSpPr>
          <p:spPr bwMode="auto">
            <a:xfrm flipH="1" flipV="1">
              <a:off x="2098675" y="3200400"/>
              <a:ext cx="15875" cy="6350"/>
            </a:xfrm>
            <a:prstGeom prst="line">
              <a:avLst/>
            </a:prstGeom>
            <a:noFill/>
            <a:ln w="7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95" name="Line 459"/>
            <p:cNvSpPr>
              <a:spLocks noChangeShapeType="1"/>
            </p:cNvSpPr>
            <p:nvPr/>
          </p:nvSpPr>
          <p:spPr bwMode="auto">
            <a:xfrm flipH="1" flipV="1">
              <a:off x="2085975" y="3192463"/>
              <a:ext cx="12700" cy="7937"/>
            </a:xfrm>
            <a:prstGeom prst="line">
              <a:avLst/>
            </a:prstGeom>
            <a:noFill/>
            <a:ln w="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96" name="Line 460"/>
            <p:cNvSpPr>
              <a:spLocks noChangeShapeType="1"/>
            </p:cNvSpPr>
            <p:nvPr/>
          </p:nvSpPr>
          <p:spPr bwMode="auto">
            <a:xfrm flipH="1" flipV="1">
              <a:off x="2076450" y="3184525"/>
              <a:ext cx="9525" cy="7938"/>
            </a:xfrm>
            <a:prstGeom prst="line">
              <a:avLst/>
            </a:prstGeom>
            <a:noFill/>
            <a:ln w="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97" name="Line 461"/>
            <p:cNvSpPr>
              <a:spLocks noChangeShapeType="1"/>
            </p:cNvSpPr>
            <p:nvPr/>
          </p:nvSpPr>
          <p:spPr bwMode="auto">
            <a:xfrm flipH="1" flipV="1">
              <a:off x="2070100" y="3175000"/>
              <a:ext cx="6350" cy="9525"/>
            </a:xfrm>
            <a:prstGeom prst="line">
              <a:avLst/>
            </a:prstGeom>
            <a:noFill/>
            <a:ln w="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98" name="Line 462"/>
            <p:cNvSpPr>
              <a:spLocks noChangeShapeType="1"/>
            </p:cNvSpPr>
            <p:nvPr/>
          </p:nvSpPr>
          <p:spPr bwMode="auto">
            <a:xfrm flipH="1" flipV="1">
              <a:off x="2068513" y="3167063"/>
              <a:ext cx="1587" cy="7937"/>
            </a:xfrm>
            <a:prstGeom prst="line">
              <a:avLst/>
            </a:prstGeom>
            <a:noFill/>
            <a:ln w="7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99" name="Line 463"/>
            <p:cNvSpPr>
              <a:spLocks noChangeShapeType="1"/>
            </p:cNvSpPr>
            <p:nvPr/>
          </p:nvSpPr>
          <p:spPr bwMode="auto">
            <a:xfrm flipV="1">
              <a:off x="2068513" y="2362200"/>
              <a:ext cx="1587" cy="804863"/>
            </a:xfrm>
            <a:prstGeom prst="line">
              <a:avLst/>
            </a:prstGeom>
            <a:noFill/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500" name="Line 464"/>
            <p:cNvSpPr>
              <a:spLocks noChangeShapeType="1"/>
            </p:cNvSpPr>
            <p:nvPr/>
          </p:nvSpPr>
          <p:spPr bwMode="auto">
            <a:xfrm flipV="1">
              <a:off x="2068513" y="2351088"/>
              <a:ext cx="3175" cy="11112"/>
            </a:xfrm>
            <a:prstGeom prst="line">
              <a:avLst/>
            </a:prstGeom>
            <a:noFill/>
            <a:ln w="7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501" name="Line 465"/>
            <p:cNvSpPr>
              <a:spLocks noChangeShapeType="1"/>
            </p:cNvSpPr>
            <p:nvPr/>
          </p:nvSpPr>
          <p:spPr bwMode="auto">
            <a:xfrm flipV="1">
              <a:off x="2071688" y="2343150"/>
              <a:ext cx="4762" cy="7938"/>
            </a:xfrm>
            <a:prstGeom prst="line">
              <a:avLst/>
            </a:prstGeom>
            <a:noFill/>
            <a:ln w="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502" name="Line 466"/>
            <p:cNvSpPr>
              <a:spLocks noChangeShapeType="1"/>
            </p:cNvSpPr>
            <p:nvPr/>
          </p:nvSpPr>
          <p:spPr bwMode="auto">
            <a:xfrm flipV="1">
              <a:off x="2076450" y="2335213"/>
              <a:ext cx="9525" cy="7937"/>
            </a:xfrm>
            <a:prstGeom prst="line">
              <a:avLst/>
            </a:prstGeom>
            <a:noFill/>
            <a:ln w="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503" name="Line 467"/>
            <p:cNvSpPr>
              <a:spLocks noChangeShapeType="1"/>
            </p:cNvSpPr>
            <p:nvPr/>
          </p:nvSpPr>
          <p:spPr bwMode="auto">
            <a:xfrm flipV="1">
              <a:off x="2085975" y="2327275"/>
              <a:ext cx="12700" cy="7938"/>
            </a:xfrm>
            <a:prstGeom prst="line">
              <a:avLst/>
            </a:prstGeom>
            <a:noFill/>
            <a:ln w="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504" name="Line 468"/>
            <p:cNvSpPr>
              <a:spLocks noChangeShapeType="1"/>
            </p:cNvSpPr>
            <p:nvPr/>
          </p:nvSpPr>
          <p:spPr bwMode="auto">
            <a:xfrm flipV="1">
              <a:off x="2098675" y="2320925"/>
              <a:ext cx="15875" cy="6350"/>
            </a:xfrm>
            <a:prstGeom prst="line">
              <a:avLst/>
            </a:prstGeom>
            <a:noFill/>
            <a:ln w="7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505" name="Line 469"/>
            <p:cNvSpPr>
              <a:spLocks noChangeShapeType="1"/>
            </p:cNvSpPr>
            <p:nvPr/>
          </p:nvSpPr>
          <p:spPr bwMode="auto">
            <a:xfrm flipV="1">
              <a:off x="2114550" y="2316163"/>
              <a:ext cx="20638" cy="4762"/>
            </a:xfrm>
            <a:prstGeom prst="line">
              <a:avLst/>
            </a:prstGeom>
            <a:noFill/>
            <a:ln w="7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506" name="Line 470"/>
            <p:cNvSpPr>
              <a:spLocks noChangeShapeType="1"/>
            </p:cNvSpPr>
            <p:nvPr/>
          </p:nvSpPr>
          <p:spPr bwMode="auto">
            <a:xfrm flipV="1">
              <a:off x="2135188" y="2312988"/>
              <a:ext cx="20637" cy="3175"/>
            </a:xfrm>
            <a:prstGeom prst="line">
              <a:avLst/>
            </a:prstGeom>
            <a:noFill/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507" name="Line 471"/>
            <p:cNvSpPr>
              <a:spLocks noChangeShapeType="1"/>
            </p:cNvSpPr>
            <p:nvPr/>
          </p:nvSpPr>
          <p:spPr bwMode="auto">
            <a:xfrm flipV="1">
              <a:off x="2155825" y="2311400"/>
              <a:ext cx="23813" cy="1588"/>
            </a:xfrm>
            <a:prstGeom prst="line">
              <a:avLst/>
            </a:prstGeom>
            <a:noFill/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508" name="Line 472"/>
            <p:cNvSpPr>
              <a:spLocks noChangeShapeType="1"/>
            </p:cNvSpPr>
            <p:nvPr/>
          </p:nvSpPr>
          <p:spPr bwMode="auto">
            <a:xfrm flipV="1">
              <a:off x="2068513" y="2360613"/>
              <a:ext cx="1587" cy="1587"/>
            </a:xfrm>
            <a:prstGeom prst="line">
              <a:avLst/>
            </a:prstGeom>
            <a:noFill/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509" name="Line 473"/>
            <p:cNvSpPr>
              <a:spLocks noChangeShapeType="1"/>
            </p:cNvSpPr>
            <p:nvPr/>
          </p:nvSpPr>
          <p:spPr bwMode="auto">
            <a:xfrm flipV="1">
              <a:off x="2068513" y="2359025"/>
              <a:ext cx="1587" cy="1588"/>
            </a:xfrm>
            <a:prstGeom prst="line">
              <a:avLst/>
            </a:prstGeom>
            <a:noFill/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510" name="Line 474"/>
            <p:cNvSpPr>
              <a:spLocks noChangeShapeType="1"/>
            </p:cNvSpPr>
            <p:nvPr/>
          </p:nvSpPr>
          <p:spPr bwMode="auto">
            <a:xfrm flipH="1" flipV="1">
              <a:off x="2066925" y="2357438"/>
              <a:ext cx="1588" cy="1587"/>
            </a:xfrm>
            <a:prstGeom prst="line">
              <a:avLst/>
            </a:prstGeom>
            <a:noFill/>
            <a:ln w="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511" name="Line 475"/>
            <p:cNvSpPr>
              <a:spLocks noChangeShapeType="1"/>
            </p:cNvSpPr>
            <p:nvPr/>
          </p:nvSpPr>
          <p:spPr bwMode="auto">
            <a:xfrm flipH="1" flipV="1">
              <a:off x="2065338" y="2355850"/>
              <a:ext cx="1587" cy="1588"/>
            </a:xfrm>
            <a:prstGeom prst="line">
              <a:avLst/>
            </a:prstGeom>
            <a:noFill/>
            <a:ln w="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512" name="Line 476"/>
            <p:cNvSpPr>
              <a:spLocks noChangeShapeType="1"/>
            </p:cNvSpPr>
            <p:nvPr/>
          </p:nvSpPr>
          <p:spPr bwMode="auto">
            <a:xfrm flipH="1">
              <a:off x="2063750" y="2355850"/>
              <a:ext cx="1588" cy="1588"/>
            </a:xfrm>
            <a:prstGeom prst="line">
              <a:avLst/>
            </a:prstGeom>
            <a:noFill/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513" name="Line 477"/>
            <p:cNvSpPr>
              <a:spLocks noChangeShapeType="1"/>
            </p:cNvSpPr>
            <p:nvPr/>
          </p:nvSpPr>
          <p:spPr bwMode="auto">
            <a:xfrm flipH="1">
              <a:off x="2062163" y="2355850"/>
              <a:ext cx="1587" cy="1588"/>
            </a:xfrm>
            <a:prstGeom prst="line">
              <a:avLst/>
            </a:prstGeom>
            <a:noFill/>
            <a:ln w="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514" name="Line 478"/>
            <p:cNvSpPr>
              <a:spLocks noChangeShapeType="1"/>
            </p:cNvSpPr>
            <p:nvPr/>
          </p:nvSpPr>
          <p:spPr bwMode="auto">
            <a:xfrm flipH="1">
              <a:off x="2060575" y="2357438"/>
              <a:ext cx="1588" cy="1587"/>
            </a:xfrm>
            <a:prstGeom prst="line">
              <a:avLst/>
            </a:prstGeom>
            <a:noFill/>
            <a:ln w="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515" name="Line 479"/>
            <p:cNvSpPr>
              <a:spLocks noChangeShapeType="1"/>
            </p:cNvSpPr>
            <p:nvPr/>
          </p:nvSpPr>
          <p:spPr bwMode="auto">
            <a:xfrm flipH="1">
              <a:off x="2058988" y="2359025"/>
              <a:ext cx="1587" cy="1588"/>
            </a:xfrm>
            <a:prstGeom prst="line">
              <a:avLst/>
            </a:prstGeom>
            <a:noFill/>
            <a:ln w="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516" name="Line 480"/>
            <p:cNvSpPr>
              <a:spLocks noChangeShapeType="1"/>
            </p:cNvSpPr>
            <p:nvPr/>
          </p:nvSpPr>
          <p:spPr bwMode="auto">
            <a:xfrm>
              <a:off x="2058988" y="2360613"/>
              <a:ext cx="3175" cy="9525"/>
            </a:xfrm>
            <a:prstGeom prst="line">
              <a:avLst/>
            </a:prstGeom>
            <a:noFill/>
            <a:ln w="7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517" name="Line 481"/>
            <p:cNvSpPr>
              <a:spLocks noChangeShapeType="1"/>
            </p:cNvSpPr>
            <p:nvPr/>
          </p:nvSpPr>
          <p:spPr bwMode="auto">
            <a:xfrm>
              <a:off x="2062163" y="2370138"/>
              <a:ext cx="1587" cy="1587"/>
            </a:xfrm>
            <a:prstGeom prst="line">
              <a:avLst/>
            </a:prstGeom>
            <a:noFill/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518" name="Line 482"/>
            <p:cNvSpPr>
              <a:spLocks noChangeShapeType="1"/>
            </p:cNvSpPr>
            <p:nvPr/>
          </p:nvSpPr>
          <p:spPr bwMode="auto">
            <a:xfrm>
              <a:off x="2062163" y="2371725"/>
              <a:ext cx="1587" cy="1588"/>
            </a:xfrm>
            <a:prstGeom prst="line">
              <a:avLst/>
            </a:prstGeom>
            <a:noFill/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519" name="Line 483"/>
            <p:cNvSpPr>
              <a:spLocks noChangeShapeType="1"/>
            </p:cNvSpPr>
            <p:nvPr/>
          </p:nvSpPr>
          <p:spPr bwMode="auto">
            <a:xfrm>
              <a:off x="2062163" y="2373313"/>
              <a:ext cx="6350" cy="11112"/>
            </a:xfrm>
            <a:prstGeom prst="line">
              <a:avLst/>
            </a:prstGeom>
            <a:noFill/>
            <a:ln w="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520" name="Line 484"/>
            <p:cNvSpPr>
              <a:spLocks noChangeShapeType="1"/>
            </p:cNvSpPr>
            <p:nvPr/>
          </p:nvSpPr>
          <p:spPr bwMode="auto">
            <a:xfrm>
              <a:off x="2068513" y="2384425"/>
              <a:ext cx="1587" cy="1588"/>
            </a:xfrm>
            <a:prstGeom prst="line">
              <a:avLst/>
            </a:prstGeom>
            <a:noFill/>
            <a:ln w="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521" name="Line 485"/>
            <p:cNvSpPr>
              <a:spLocks noChangeShapeType="1"/>
            </p:cNvSpPr>
            <p:nvPr/>
          </p:nvSpPr>
          <p:spPr bwMode="auto">
            <a:xfrm>
              <a:off x="2070100" y="2386013"/>
              <a:ext cx="11113" cy="7937"/>
            </a:xfrm>
            <a:prstGeom prst="line">
              <a:avLst/>
            </a:prstGeom>
            <a:noFill/>
            <a:ln w="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522" name="Line 486"/>
            <p:cNvSpPr>
              <a:spLocks noChangeShapeType="1"/>
            </p:cNvSpPr>
            <p:nvPr/>
          </p:nvSpPr>
          <p:spPr bwMode="auto">
            <a:xfrm>
              <a:off x="2081213" y="2393950"/>
              <a:ext cx="14287" cy="7938"/>
            </a:xfrm>
            <a:prstGeom prst="line">
              <a:avLst/>
            </a:prstGeom>
            <a:noFill/>
            <a:ln w="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523" name="Line 487"/>
            <p:cNvSpPr>
              <a:spLocks noChangeShapeType="1"/>
            </p:cNvSpPr>
            <p:nvPr/>
          </p:nvSpPr>
          <p:spPr bwMode="auto">
            <a:xfrm>
              <a:off x="2095500" y="2401888"/>
              <a:ext cx="1588" cy="1587"/>
            </a:xfrm>
            <a:prstGeom prst="line">
              <a:avLst/>
            </a:prstGeom>
            <a:noFill/>
            <a:ln w="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524" name="Line 488"/>
            <p:cNvSpPr>
              <a:spLocks noChangeShapeType="1"/>
            </p:cNvSpPr>
            <p:nvPr/>
          </p:nvSpPr>
          <p:spPr bwMode="auto">
            <a:xfrm>
              <a:off x="2097088" y="2403475"/>
              <a:ext cx="15875" cy="6350"/>
            </a:xfrm>
            <a:prstGeom prst="line">
              <a:avLst/>
            </a:prstGeom>
            <a:noFill/>
            <a:ln w="7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525" name="Line 489"/>
            <p:cNvSpPr>
              <a:spLocks noChangeShapeType="1"/>
            </p:cNvSpPr>
            <p:nvPr/>
          </p:nvSpPr>
          <p:spPr bwMode="auto">
            <a:xfrm>
              <a:off x="2112963" y="2409825"/>
              <a:ext cx="20637" cy="4763"/>
            </a:xfrm>
            <a:prstGeom prst="line">
              <a:avLst/>
            </a:prstGeom>
            <a:noFill/>
            <a:ln w="7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526" name="Line 490"/>
            <p:cNvSpPr>
              <a:spLocks noChangeShapeType="1"/>
            </p:cNvSpPr>
            <p:nvPr/>
          </p:nvSpPr>
          <p:spPr bwMode="auto">
            <a:xfrm>
              <a:off x="2133600" y="2414588"/>
              <a:ext cx="20638" cy="3175"/>
            </a:xfrm>
            <a:prstGeom prst="line">
              <a:avLst/>
            </a:prstGeom>
            <a:noFill/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527" name="Line 491"/>
            <p:cNvSpPr>
              <a:spLocks noChangeShapeType="1"/>
            </p:cNvSpPr>
            <p:nvPr/>
          </p:nvSpPr>
          <p:spPr bwMode="auto">
            <a:xfrm>
              <a:off x="2154238" y="2417763"/>
              <a:ext cx="23812" cy="1587"/>
            </a:xfrm>
            <a:prstGeom prst="line">
              <a:avLst/>
            </a:prstGeom>
            <a:noFill/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528" name="Line 492"/>
            <p:cNvSpPr>
              <a:spLocks noChangeShapeType="1"/>
            </p:cNvSpPr>
            <p:nvPr/>
          </p:nvSpPr>
          <p:spPr bwMode="auto">
            <a:xfrm>
              <a:off x="2178050" y="2417763"/>
              <a:ext cx="22225" cy="1587"/>
            </a:xfrm>
            <a:prstGeom prst="line">
              <a:avLst/>
            </a:prstGeom>
            <a:noFill/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529" name="Line 493"/>
            <p:cNvSpPr>
              <a:spLocks noChangeShapeType="1"/>
            </p:cNvSpPr>
            <p:nvPr/>
          </p:nvSpPr>
          <p:spPr bwMode="auto">
            <a:xfrm>
              <a:off x="2200275" y="2417763"/>
              <a:ext cx="1588" cy="1587"/>
            </a:xfrm>
            <a:prstGeom prst="line">
              <a:avLst/>
            </a:prstGeom>
            <a:noFill/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530" name="Line 494"/>
            <p:cNvSpPr>
              <a:spLocks noChangeShapeType="1"/>
            </p:cNvSpPr>
            <p:nvPr/>
          </p:nvSpPr>
          <p:spPr bwMode="auto">
            <a:xfrm flipV="1">
              <a:off x="2201863" y="2414588"/>
              <a:ext cx="22225" cy="3175"/>
            </a:xfrm>
            <a:prstGeom prst="line">
              <a:avLst/>
            </a:prstGeom>
            <a:noFill/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531" name="Line 495"/>
            <p:cNvSpPr>
              <a:spLocks noChangeShapeType="1"/>
            </p:cNvSpPr>
            <p:nvPr/>
          </p:nvSpPr>
          <p:spPr bwMode="auto">
            <a:xfrm flipV="1">
              <a:off x="2224088" y="2409825"/>
              <a:ext cx="19050" cy="4763"/>
            </a:xfrm>
            <a:prstGeom prst="line">
              <a:avLst/>
            </a:prstGeom>
            <a:noFill/>
            <a:ln w="7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532" name="Line 496"/>
            <p:cNvSpPr>
              <a:spLocks noChangeShapeType="1"/>
            </p:cNvSpPr>
            <p:nvPr/>
          </p:nvSpPr>
          <p:spPr bwMode="auto">
            <a:xfrm flipV="1">
              <a:off x="2243138" y="2403475"/>
              <a:ext cx="17462" cy="6350"/>
            </a:xfrm>
            <a:prstGeom prst="line">
              <a:avLst/>
            </a:prstGeom>
            <a:noFill/>
            <a:ln w="7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533" name="Line 497"/>
            <p:cNvSpPr>
              <a:spLocks noChangeShapeType="1"/>
            </p:cNvSpPr>
            <p:nvPr/>
          </p:nvSpPr>
          <p:spPr bwMode="auto">
            <a:xfrm flipV="1">
              <a:off x="2260600" y="2401888"/>
              <a:ext cx="1588" cy="1587"/>
            </a:xfrm>
            <a:prstGeom prst="line">
              <a:avLst/>
            </a:prstGeom>
            <a:noFill/>
            <a:ln w="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534" name="Line 498"/>
            <p:cNvSpPr>
              <a:spLocks noChangeShapeType="1"/>
            </p:cNvSpPr>
            <p:nvPr/>
          </p:nvSpPr>
          <p:spPr bwMode="auto">
            <a:xfrm flipV="1">
              <a:off x="2262188" y="2393950"/>
              <a:ext cx="14287" cy="7938"/>
            </a:xfrm>
            <a:prstGeom prst="line">
              <a:avLst/>
            </a:prstGeom>
            <a:noFill/>
            <a:ln w="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535" name="Line 499"/>
            <p:cNvSpPr>
              <a:spLocks noChangeShapeType="1"/>
            </p:cNvSpPr>
            <p:nvPr/>
          </p:nvSpPr>
          <p:spPr bwMode="auto">
            <a:xfrm flipV="1">
              <a:off x="2276475" y="2386013"/>
              <a:ext cx="9525" cy="7937"/>
            </a:xfrm>
            <a:prstGeom prst="line">
              <a:avLst/>
            </a:prstGeom>
            <a:noFill/>
            <a:ln w="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536" name="Line 500"/>
            <p:cNvSpPr>
              <a:spLocks noChangeShapeType="1"/>
            </p:cNvSpPr>
            <p:nvPr/>
          </p:nvSpPr>
          <p:spPr bwMode="auto">
            <a:xfrm flipV="1">
              <a:off x="2286000" y="2384425"/>
              <a:ext cx="1588" cy="1588"/>
            </a:xfrm>
            <a:prstGeom prst="line">
              <a:avLst/>
            </a:prstGeom>
            <a:noFill/>
            <a:ln w="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537" name="Line 501"/>
            <p:cNvSpPr>
              <a:spLocks noChangeShapeType="1"/>
            </p:cNvSpPr>
            <p:nvPr/>
          </p:nvSpPr>
          <p:spPr bwMode="auto">
            <a:xfrm flipV="1">
              <a:off x="2287588" y="2373313"/>
              <a:ext cx="6350" cy="11112"/>
            </a:xfrm>
            <a:prstGeom prst="line">
              <a:avLst/>
            </a:prstGeom>
            <a:noFill/>
            <a:ln w="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538" name="Line 502"/>
            <p:cNvSpPr>
              <a:spLocks noChangeShapeType="1"/>
            </p:cNvSpPr>
            <p:nvPr/>
          </p:nvSpPr>
          <p:spPr bwMode="auto">
            <a:xfrm flipV="1">
              <a:off x="2293938" y="2371725"/>
              <a:ext cx="1587" cy="1588"/>
            </a:xfrm>
            <a:prstGeom prst="line">
              <a:avLst/>
            </a:prstGeom>
            <a:noFill/>
            <a:ln w="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539" name="Line 503"/>
            <p:cNvSpPr>
              <a:spLocks noChangeShapeType="1"/>
            </p:cNvSpPr>
            <p:nvPr/>
          </p:nvSpPr>
          <p:spPr bwMode="auto">
            <a:xfrm flipV="1">
              <a:off x="2295525" y="2370138"/>
              <a:ext cx="1588" cy="1587"/>
            </a:xfrm>
            <a:prstGeom prst="line">
              <a:avLst/>
            </a:prstGeom>
            <a:noFill/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540" name="Line 504"/>
            <p:cNvSpPr>
              <a:spLocks noChangeShapeType="1"/>
            </p:cNvSpPr>
            <p:nvPr/>
          </p:nvSpPr>
          <p:spPr bwMode="auto">
            <a:xfrm flipV="1">
              <a:off x="2295525" y="2360613"/>
              <a:ext cx="1588" cy="9525"/>
            </a:xfrm>
            <a:prstGeom prst="line">
              <a:avLst/>
            </a:prstGeom>
            <a:noFill/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541" name="Line 505"/>
            <p:cNvSpPr>
              <a:spLocks noChangeShapeType="1"/>
            </p:cNvSpPr>
            <p:nvPr/>
          </p:nvSpPr>
          <p:spPr bwMode="auto">
            <a:xfrm flipV="1">
              <a:off x="2297113" y="2359025"/>
              <a:ext cx="1587" cy="1588"/>
            </a:xfrm>
            <a:prstGeom prst="line">
              <a:avLst/>
            </a:prstGeom>
            <a:noFill/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542" name="Line 506"/>
            <p:cNvSpPr>
              <a:spLocks noChangeShapeType="1"/>
            </p:cNvSpPr>
            <p:nvPr/>
          </p:nvSpPr>
          <p:spPr bwMode="auto">
            <a:xfrm flipH="1" flipV="1">
              <a:off x="2295525" y="2357438"/>
              <a:ext cx="1588" cy="1587"/>
            </a:xfrm>
            <a:prstGeom prst="line">
              <a:avLst/>
            </a:prstGeom>
            <a:noFill/>
            <a:ln w="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543" name="Line 507"/>
            <p:cNvSpPr>
              <a:spLocks noChangeShapeType="1"/>
            </p:cNvSpPr>
            <p:nvPr/>
          </p:nvSpPr>
          <p:spPr bwMode="auto">
            <a:xfrm flipH="1" flipV="1">
              <a:off x="2293938" y="2355850"/>
              <a:ext cx="1587" cy="1588"/>
            </a:xfrm>
            <a:prstGeom prst="line">
              <a:avLst/>
            </a:prstGeom>
            <a:noFill/>
            <a:ln w="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544" name="Line 508"/>
            <p:cNvSpPr>
              <a:spLocks noChangeShapeType="1"/>
            </p:cNvSpPr>
            <p:nvPr/>
          </p:nvSpPr>
          <p:spPr bwMode="auto">
            <a:xfrm flipH="1">
              <a:off x="2292350" y="2355850"/>
              <a:ext cx="1588" cy="1588"/>
            </a:xfrm>
            <a:prstGeom prst="line">
              <a:avLst/>
            </a:prstGeom>
            <a:noFill/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545" name="Line 509"/>
            <p:cNvSpPr>
              <a:spLocks noChangeShapeType="1"/>
            </p:cNvSpPr>
            <p:nvPr/>
          </p:nvSpPr>
          <p:spPr bwMode="auto">
            <a:xfrm flipH="1">
              <a:off x="2290763" y="2355850"/>
              <a:ext cx="1587" cy="1588"/>
            </a:xfrm>
            <a:prstGeom prst="line">
              <a:avLst/>
            </a:prstGeom>
            <a:noFill/>
            <a:ln w="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546" name="Line 510"/>
            <p:cNvSpPr>
              <a:spLocks noChangeShapeType="1"/>
            </p:cNvSpPr>
            <p:nvPr/>
          </p:nvSpPr>
          <p:spPr bwMode="auto">
            <a:xfrm flipH="1">
              <a:off x="2289175" y="2357438"/>
              <a:ext cx="1588" cy="1587"/>
            </a:xfrm>
            <a:prstGeom prst="line">
              <a:avLst/>
            </a:prstGeom>
            <a:noFill/>
            <a:ln w="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547" name="Line 511"/>
            <p:cNvSpPr>
              <a:spLocks noChangeShapeType="1"/>
            </p:cNvSpPr>
            <p:nvPr/>
          </p:nvSpPr>
          <p:spPr bwMode="auto">
            <a:xfrm flipH="1">
              <a:off x="2287588" y="2359025"/>
              <a:ext cx="1587" cy="1588"/>
            </a:xfrm>
            <a:prstGeom prst="line">
              <a:avLst/>
            </a:prstGeom>
            <a:noFill/>
            <a:ln w="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548" name="Line 512"/>
            <p:cNvSpPr>
              <a:spLocks noChangeShapeType="1"/>
            </p:cNvSpPr>
            <p:nvPr/>
          </p:nvSpPr>
          <p:spPr bwMode="auto">
            <a:xfrm>
              <a:off x="2287588" y="2360613"/>
              <a:ext cx="1587" cy="1587"/>
            </a:xfrm>
            <a:prstGeom prst="line">
              <a:avLst/>
            </a:prstGeom>
            <a:noFill/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549" name="Line 513"/>
            <p:cNvSpPr>
              <a:spLocks noChangeShapeType="1"/>
            </p:cNvSpPr>
            <p:nvPr/>
          </p:nvSpPr>
          <p:spPr bwMode="auto">
            <a:xfrm flipH="1">
              <a:off x="2286000" y="2362200"/>
              <a:ext cx="1588" cy="6350"/>
            </a:xfrm>
            <a:prstGeom prst="line">
              <a:avLst/>
            </a:prstGeom>
            <a:noFill/>
            <a:ln w="7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550" name="Line 514"/>
            <p:cNvSpPr>
              <a:spLocks noChangeShapeType="1"/>
            </p:cNvSpPr>
            <p:nvPr/>
          </p:nvSpPr>
          <p:spPr bwMode="auto">
            <a:xfrm flipH="1">
              <a:off x="2279650" y="2368550"/>
              <a:ext cx="6350" cy="9525"/>
            </a:xfrm>
            <a:prstGeom prst="line">
              <a:avLst/>
            </a:prstGeom>
            <a:noFill/>
            <a:ln w="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551" name="Line 515"/>
            <p:cNvSpPr>
              <a:spLocks noChangeShapeType="1"/>
            </p:cNvSpPr>
            <p:nvPr/>
          </p:nvSpPr>
          <p:spPr bwMode="auto">
            <a:xfrm flipH="1">
              <a:off x="2271713" y="2378075"/>
              <a:ext cx="7937" cy="7938"/>
            </a:xfrm>
            <a:prstGeom prst="line">
              <a:avLst/>
            </a:prstGeom>
            <a:noFill/>
            <a:ln w="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552" name="Line 516"/>
            <p:cNvSpPr>
              <a:spLocks noChangeShapeType="1"/>
            </p:cNvSpPr>
            <p:nvPr/>
          </p:nvSpPr>
          <p:spPr bwMode="auto">
            <a:xfrm flipH="1">
              <a:off x="2257425" y="2386013"/>
              <a:ext cx="14288" cy="7937"/>
            </a:xfrm>
            <a:prstGeom prst="line">
              <a:avLst/>
            </a:prstGeom>
            <a:noFill/>
            <a:ln w="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553" name="Line 517"/>
            <p:cNvSpPr>
              <a:spLocks noChangeShapeType="1"/>
            </p:cNvSpPr>
            <p:nvPr/>
          </p:nvSpPr>
          <p:spPr bwMode="auto">
            <a:xfrm flipH="1">
              <a:off x="2241550" y="2393950"/>
              <a:ext cx="15875" cy="6350"/>
            </a:xfrm>
            <a:prstGeom prst="line">
              <a:avLst/>
            </a:prstGeom>
            <a:noFill/>
            <a:ln w="7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554" name="Line 518"/>
            <p:cNvSpPr>
              <a:spLocks noChangeShapeType="1"/>
            </p:cNvSpPr>
            <p:nvPr/>
          </p:nvSpPr>
          <p:spPr bwMode="auto">
            <a:xfrm flipH="1">
              <a:off x="2222500" y="2400300"/>
              <a:ext cx="19050" cy="4763"/>
            </a:xfrm>
            <a:prstGeom prst="line">
              <a:avLst/>
            </a:prstGeom>
            <a:noFill/>
            <a:ln w="7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555" name="Line 519"/>
            <p:cNvSpPr>
              <a:spLocks noChangeShapeType="1"/>
            </p:cNvSpPr>
            <p:nvPr/>
          </p:nvSpPr>
          <p:spPr bwMode="auto">
            <a:xfrm flipH="1">
              <a:off x="2200275" y="2405063"/>
              <a:ext cx="22225" cy="3175"/>
            </a:xfrm>
            <a:prstGeom prst="line">
              <a:avLst/>
            </a:prstGeom>
            <a:noFill/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556" name="Line 520"/>
            <p:cNvSpPr>
              <a:spLocks noChangeShapeType="1"/>
            </p:cNvSpPr>
            <p:nvPr/>
          </p:nvSpPr>
          <p:spPr bwMode="auto">
            <a:xfrm>
              <a:off x="2200275" y="2408238"/>
              <a:ext cx="1588" cy="1587"/>
            </a:xfrm>
            <a:prstGeom prst="line">
              <a:avLst/>
            </a:prstGeom>
            <a:noFill/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557" name="Line 521"/>
            <p:cNvSpPr>
              <a:spLocks noChangeShapeType="1"/>
            </p:cNvSpPr>
            <p:nvPr/>
          </p:nvSpPr>
          <p:spPr bwMode="auto">
            <a:xfrm flipH="1">
              <a:off x="2179638" y="2408238"/>
              <a:ext cx="20637" cy="1587"/>
            </a:xfrm>
            <a:prstGeom prst="line">
              <a:avLst/>
            </a:prstGeom>
            <a:noFill/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558" name="Line 522"/>
            <p:cNvSpPr>
              <a:spLocks noChangeShapeType="1"/>
            </p:cNvSpPr>
            <p:nvPr/>
          </p:nvSpPr>
          <p:spPr bwMode="auto">
            <a:xfrm flipH="1">
              <a:off x="2155825" y="2408238"/>
              <a:ext cx="23813" cy="1587"/>
            </a:xfrm>
            <a:prstGeom prst="line">
              <a:avLst/>
            </a:prstGeom>
            <a:noFill/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559" name="Line 523"/>
            <p:cNvSpPr>
              <a:spLocks noChangeShapeType="1"/>
            </p:cNvSpPr>
            <p:nvPr/>
          </p:nvSpPr>
          <p:spPr bwMode="auto">
            <a:xfrm flipH="1" flipV="1">
              <a:off x="2135188" y="2405063"/>
              <a:ext cx="20637" cy="3175"/>
            </a:xfrm>
            <a:prstGeom prst="line">
              <a:avLst/>
            </a:prstGeom>
            <a:noFill/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560" name="Line 524"/>
            <p:cNvSpPr>
              <a:spLocks noChangeShapeType="1"/>
            </p:cNvSpPr>
            <p:nvPr/>
          </p:nvSpPr>
          <p:spPr bwMode="auto">
            <a:xfrm flipH="1" flipV="1">
              <a:off x="2114550" y="2400300"/>
              <a:ext cx="20638" cy="4763"/>
            </a:xfrm>
            <a:prstGeom prst="line">
              <a:avLst/>
            </a:prstGeom>
            <a:noFill/>
            <a:ln w="7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561" name="Line 525"/>
            <p:cNvSpPr>
              <a:spLocks noChangeShapeType="1"/>
            </p:cNvSpPr>
            <p:nvPr/>
          </p:nvSpPr>
          <p:spPr bwMode="auto">
            <a:xfrm flipH="1" flipV="1">
              <a:off x="2098675" y="2393950"/>
              <a:ext cx="15875" cy="6350"/>
            </a:xfrm>
            <a:prstGeom prst="line">
              <a:avLst/>
            </a:prstGeom>
            <a:noFill/>
            <a:ln w="7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562" name="Line 526"/>
            <p:cNvSpPr>
              <a:spLocks noChangeShapeType="1"/>
            </p:cNvSpPr>
            <p:nvPr/>
          </p:nvSpPr>
          <p:spPr bwMode="auto">
            <a:xfrm flipH="1" flipV="1">
              <a:off x="2085975" y="2386013"/>
              <a:ext cx="12700" cy="7937"/>
            </a:xfrm>
            <a:prstGeom prst="line">
              <a:avLst/>
            </a:prstGeom>
            <a:noFill/>
            <a:ln w="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563" name="Line 527"/>
            <p:cNvSpPr>
              <a:spLocks noChangeShapeType="1"/>
            </p:cNvSpPr>
            <p:nvPr/>
          </p:nvSpPr>
          <p:spPr bwMode="auto">
            <a:xfrm flipH="1" flipV="1">
              <a:off x="2076450" y="2378075"/>
              <a:ext cx="9525" cy="7938"/>
            </a:xfrm>
            <a:prstGeom prst="line">
              <a:avLst/>
            </a:prstGeom>
            <a:noFill/>
            <a:ln w="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564" name="Line 528"/>
            <p:cNvSpPr>
              <a:spLocks noChangeShapeType="1"/>
            </p:cNvSpPr>
            <p:nvPr/>
          </p:nvSpPr>
          <p:spPr bwMode="auto">
            <a:xfrm flipH="1" flipV="1">
              <a:off x="2070100" y="2368550"/>
              <a:ext cx="6350" cy="9525"/>
            </a:xfrm>
            <a:prstGeom prst="line">
              <a:avLst/>
            </a:prstGeom>
            <a:noFill/>
            <a:ln w="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565" name="Line 529"/>
            <p:cNvSpPr>
              <a:spLocks noChangeShapeType="1"/>
            </p:cNvSpPr>
            <p:nvPr/>
          </p:nvSpPr>
          <p:spPr bwMode="auto">
            <a:xfrm flipH="1" flipV="1">
              <a:off x="2068513" y="2362200"/>
              <a:ext cx="1587" cy="6350"/>
            </a:xfrm>
            <a:prstGeom prst="line">
              <a:avLst/>
            </a:prstGeom>
            <a:noFill/>
            <a:ln w="7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566" name="Rectangle 530"/>
            <p:cNvSpPr>
              <a:spLocks noChangeArrowheads="1"/>
            </p:cNvSpPr>
            <p:nvPr/>
          </p:nvSpPr>
          <p:spPr bwMode="auto">
            <a:xfrm>
              <a:off x="127000" y="2517775"/>
              <a:ext cx="609600" cy="2286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567" name="Rectangle 531"/>
            <p:cNvSpPr>
              <a:spLocks noChangeArrowheads="1"/>
            </p:cNvSpPr>
            <p:nvPr/>
          </p:nvSpPr>
          <p:spPr bwMode="auto">
            <a:xfrm>
              <a:off x="117475" y="2508250"/>
              <a:ext cx="628650" cy="247650"/>
            </a:xfrm>
            <a:prstGeom prst="rect">
              <a:avLst/>
            </a:prstGeom>
            <a:noFill/>
            <a:ln w="7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568" name="Rectangle 532"/>
            <p:cNvSpPr>
              <a:spLocks noChangeArrowheads="1"/>
            </p:cNvSpPr>
            <p:nvPr/>
          </p:nvSpPr>
          <p:spPr bwMode="auto">
            <a:xfrm>
              <a:off x="219075" y="2564441"/>
              <a:ext cx="519113" cy="1682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000000"/>
                  </a:solidFill>
                </a:rPr>
                <a:t>Frizzled</a:t>
              </a:r>
              <a:endParaRPr lang="en-US" sz="1100"/>
            </a:p>
          </p:txBody>
        </p:sp>
        <p:sp>
          <p:nvSpPr>
            <p:cNvPr id="12569" name="Rectangle 533"/>
            <p:cNvSpPr>
              <a:spLocks noChangeArrowheads="1"/>
            </p:cNvSpPr>
            <p:nvPr/>
          </p:nvSpPr>
          <p:spPr bwMode="auto">
            <a:xfrm>
              <a:off x="2260600" y="2482850"/>
              <a:ext cx="569913" cy="2286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570" name="Rectangle 534"/>
            <p:cNvSpPr>
              <a:spLocks noChangeArrowheads="1"/>
            </p:cNvSpPr>
            <p:nvPr/>
          </p:nvSpPr>
          <p:spPr bwMode="auto">
            <a:xfrm>
              <a:off x="2251075" y="2473325"/>
              <a:ext cx="588963" cy="247650"/>
            </a:xfrm>
            <a:prstGeom prst="rect">
              <a:avLst/>
            </a:prstGeom>
            <a:noFill/>
            <a:ln w="7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571" name="Rectangle 535"/>
            <p:cNvSpPr>
              <a:spLocks noChangeArrowheads="1"/>
            </p:cNvSpPr>
            <p:nvPr/>
          </p:nvSpPr>
          <p:spPr bwMode="auto">
            <a:xfrm>
              <a:off x="2352675" y="2529523"/>
              <a:ext cx="387350" cy="1365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</a:rPr>
                <a:t>LRP5/6</a:t>
              </a:r>
              <a:endParaRPr lang="en-US" sz="1800"/>
            </a:p>
          </p:txBody>
        </p:sp>
        <p:sp>
          <p:nvSpPr>
            <p:cNvPr id="12572" name="Line 585"/>
            <p:cNvSpPr>
              <a:spLocks noChangeShapeType="1"/>
            </p:cNvSpPr>
            <p:nvPr/>
          </p:nvSpPr>
          <p:spPr bwMode="auto">
            <a:xfrm flipV="1">
              <a:off x="1327150" y="4646613"/>
              <a:ext cx="1588" cy="19050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573" name="Line 586"/>
            <p:cNvSpPr>
              <a:spLocks noChangeShapeType="1"/>
            </p:cNvSpPr>
            <p:nvPr/>
          </p:nvSpPr>
          <p:spPr bwMode="auto">
            <a:xfrm flipH="1">
              <a:off x="1268413" y="4646613"/>
              <a:ext cx="58737" cy="1587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574" name="Line 587"/>
            <p:cNvSpPr>
              <a:spLocks noChangeShapeType="1"/>
            </p:cNvSpPr>
            <p:nvPr/>
          </p:nvSpPr>
          <p:spPr bwMode="auto">
            <a:xfrm flipH="1">
              <a:off x="1209675" y="4648200"/>
              <a:ext cx="58738" cy="3175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575" name="Line 588"/>
            <p:cNvSpPr>
              <a:spLocks noChangeShapeType="1"/>
            </p:cNvSpPr>
            <p:nvPr/>
          </p:nvSpPr>
          <p:spPr bwMode="auto">
            <a:xfrm flipH="1">
              <a:off x="1152525" y="4651375"/>
              <a:ext cx="57150" cy="4763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576" name="Line 589"/>
            <p:cNvSpPr>
              <a:spLocks noChangeShapeType="1"/>
            </p:cNvSpPr>
            <p:nvPr/>
          </p:nvSpPr>
          <p:spPr bwMode="auto">
            <a:xfrm flipH="1">
              <a:off x="1095375" y="4656138"/>
              <a:ext cx="57150" cy="476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577" name="Line 590"/>
            <p:cNvSpPr>
              <a:spLocks noChangeShapeType="1"/>
            </p:cNvSpPr>
            <p:nvPr/>
          </p:nvSpPr>
          <p:spPr bwMode="auto">
            <a:xfrm flipH="1">
              <a:off x="1039813" y="4660900"/>
              <a:ext cx="55562" cy="9525"/>
            </a:xfrm>
            <a:prstGeom prst="line">
              <a:avLst/>
            </a:prstGeom>
            <a:noFill/>
            <a:ln w="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578" name="Line 591"/>
            <p:cNvSpPr>
              <a:spLocks noChangeShapeType="1"/>
            </p:cNvSpPr>
            <p:nvPr/>
          </p:nvSpPr>
          <p:spPr bwMode="auto">
            <a:xfrm flipH="1">
              <a:off x="984250" y="4670425"/>
              <a:ext cx="55563" cy="9525"/>
            </a:xfrm>
            <a:prstGeom prst="line">
              <a:avLst/>
            </a:prstGeom>
            <a:noFill/>
            <a:ln w="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579" name="Line 592"/>
            <p:cNvSpPr>
              <a:spLocks noChangeShapeType="1"/>
            </p:cNvSpPr>
            <p:nvPr/>
          </p:nvSpPr>
          <p:spPr bwMode="auto">
            <a:xfrm flipH="1">
              <a:off x="981075" y="4679950"/>
              <a:ext cx="3175" cy="1588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580" name="Line 593"/>
            <p:cNvSpPr>
              <a:spLocks noChangeShapeType="1"/>
            </p:cNvSpPr>
            <p:nvPr/>
          </p:nvSpPr>
          <p:spPr bwMode="auto">
            <a:xfrm flipH="1">
              <a:off x="928688" y="4679950"/>
              <a:ext cx="52387" cy="11113"/>
            </a:xfrm>
            <a:prstGeom prst="line">
              <a:avLst/>
            </a:prstGeom>
            <a:noFill/>
            <a:ln w="1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581" name="Line 594"/>
            <p:cNvSpPr>
              <a:spLocks noChangeShapeType="1"/>
            </p:cNvSpPr>
            <p:nvPr/>
          </p:nvSpPr>
          <p:spPr bwMode="auto">
            <a:xfrm flipH="1">
              <a:off x="876300" y="4691063"/>
              <a:ext cx="52388" cy="12700"/>
            </a:xfrm>
            <a:prstGeom prst="line">
              <a:avLst/>
            </a:prstGeom>
            <a:noFill/>
            <a:ln w="1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582" name="Line 595"/>
            <p:cNvSpPr>
              <a:spLocks noChangeShapeType="1"/>
            </p:cNvSpPr>
            <p:nvPr/>
          </p:nvSpPr>
          <p:spPr bwMode="auto">
            <a:xfrm flipH="1">
              <a:off x="774700" y="4703763"/>
              <a:ext cx="101600" cy="31750"/>
            </a:xfrm>
            <a:prstGeom prst="line">
              <a:avLst/>
            </a:prstGeom>
            <a:noFill/>
            <a:ln w="1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583" name="Line 596"/>
            <p:cNvSpPr>
              <a:spLocks noChangeShapeType="1"/>
            </p:cNvSpPr>
            <p:nvPr/>
          </p:nvSpPr>
          <p:spPr bwMode="auto">
            <a:xfrm flipH="1">
              <a:off x="681038" y="4735513"/>
              <a:ext cx="93662" cy="34925"/>
            </a:xfrm>
            <a:prstGeom prst="line">
              <a:avLst/>
            </a:prstGeom>
            <a:noFill/>
            <a:ln w="1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584" name="Line 597"/>
            <p:cNvSpPr>
              <a:spLocks noChangeShapeType="1"/>
            </p:cNvSpPr>
            <p:nvPr/>
          </p:nvSpPr>
          <p:spPr bwMode="auto">
            <a:xfrm flipH="1">
              <a:off x="635000" y="4770438"/>
              <a:ext cx="46038" cy="20637"/>
            </a:xfrm>
            <a:prstGeom prst="line">
              <a:avLst/>
            </a:prstGeom>
            <a:noFill/>
            <a:ln w="1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585" name="Line 598"/>
            <p:cNvSpPr>
              <a:spLocks noChangeShapeType="1"/>
            </p:cNvSpPr>
            <p:nvPr/>
          </p:nvSpPr>
          <p:spPr bwMode="auto">
            <a:xfrm flipH="1">
              <a:off x="592138" y="4791075"/>
              <a:ext cx="42862" cy="20638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586" name="Line 599"/>
            <p:cNvSpPr>
              <a:spLocks noChangeShapeType="1"/>
            </p:cNvSpPr>
            <p:nvPr/>
          </p:nvSpPr>
          <p:spPr bwMode="auto">
            <a:xfrm flipH="1">
              <a:off x="549275" y="4811713"/>
              <a:ext cx="42863" cy="23812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587" name="Line 600"/>
            <p:cNvSpPr>
              <a:spLocks noChangeShapeType="1"/>
            </p:cNvSpPr>
            <p:nvPr/>
          </p:nvSpPr>
          <p:spPr bwMode="auto">
            <a:xfrm flipH="1">
              <a:off x="509588" y="4835525"/>
              <a:ext cx="39687" cy="23813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588" name="Line 601"/>
            <p:cNvSpPr>
              <a:spLocks noChangeShapeType="1"/>
            </p:cNvSpPr>
            <p:nvPr/>
          </p:nvSpPr>
          <p:spPr bwMode="auto">
            <a:xfrm flipH="1">
              <a:off x="471488" y="4859338"/>
              <a:ext cx="38100" cy="23812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589" name="Line 602"/>
            <p:cNvSpPr>
              <a:spLocks noChangeShapeType="1"/>
            </p:cNvSpPr>
            <p:nvPr/>
          </p:nvSpPr>
          <p:spPr bwMode="auto">
            <a:xfrm flipH="1">
              <a:off x="468313" y="4883150"/>
              <a:ext cx="3175" cy="1588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590" name="Line 603"/>
            <p:cNvSpPr>
              <a:spLocks noChangeShapeType="1"/>
            </p:cNvSpPr>
            <p:nvPr/>
          </p:nvSpPr>
          <p:spPr bwMode="auto">
            <a:xfrm flipH="1">
              <a:off x="431800" y="4884738"/>
              <a:ext cx="36513" cy="26987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591" name="Line 604"/>
            <p:cNvSpPr>
              <a:spLocks noChangeShapeType="1"/>
            </p:cNvSpPr>
            <p:nvPr/>
          </p:nvSpPr>
          <p:spPr bwMode="auto">
            <a:xfrm flipH="1">
              <a:off x="396875" y="4911725"/>
              <a:ext cx="34925" cy="26988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592" name="Line 605"/>
            <p:cNvSpPr>
              <a:spLocks noChangeShapeType="1"/>
            </p:cNvSpPr>
            <p:nvPr/>
          </p:nvSpPr>
          <p:spPr bwMode="auto">
            <a:xfrm flipH="1">
              <a:off x="365125" y="4938713"/>
              <a:ext cx="31750" cy="28575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593" name="Line 606"/>
            <p:cNvSpPr>
              <a:spLocks noChangeShapeType="1"/>
            </p:cNvSpPr>
            <p:nvPr/>
          </p:nvSpPr>
          <p:spPr bwMode="auto">
            <a:xfrm flipH="1">
              <a:off x="334963" y="4967288"/>
              <a:ext cx="30162" cy="28575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594" name="Line 607"/>
            <p:cNvSpPr>
              <a:spLocks noChangeShapeType="1"/>
            </p:cNvSpPr>
            <p:nvPr/>
          </p:nvSpPr>
          <p:spPr bwMode="auto">
            <a:xfrm flipH="1">
              <a:off x="307975" y="4995863"/>
              <a:ext cx="26988" cy="30162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595" name="Line 608"/>
            <p:cNvSpPr>
              <a:spLocks noChangeShapeType="1"/>
            </p:cNvSpPr>
            <p:nvPr/>
          </p:nvSpPr>
          <p:spPr bwMode="auto">
            <a:xfrm flipH="1">
              <a:off x="282575" y="5026025"/>
              <a:ext cx="25400" cy="31750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596" name="Line 609"/>
            <p:cNvSpPr>
              <a:spLocks noChangeShapeType="1"/>
            </p:cNvSpPr>
            <p:nvPr/>
          </p:nvSpPr>
          <p:spPr bwMode="auto">
            <a:xfrm flipH="1">
              <a:off x="258763" y="5057775"/>
              <a:ext cx="23812" cy="31750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597" name="Line 610"/>
            <p:cNvSpPr>
              <a:spLocks noChangeShapeType="1"/>
            </p:cNvSpPr>
            <p:nvPr/>
          </p:nvSpPr>
          <p:spPr bwMode="auto">
            <a:xfrm flipH="1">
              <a:off x="257175" y="5089525"/>
              <a:ext cx="1588" cy="3175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598" name="Line 611"/>
            <p:cNvSpPr>
              <a:spLocks noChangeShapeType="1"/>
            </p:cNvSpPr>
            <p:nvPr/>
          </p:nvSpPr>
          <p:spPr bwMode="auto">
            <a:xfrm flipH="1">
              <a:off x="236538" y="5092700"/>
              <a:ext cx="20637" cy="33338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599" name="Line 612"/>
            <p:cNvSpPr>
              <a:spLocks noChangeShapeType="1"/>
            </p:cNvSpPr>
            <p:nvPr/>
          </p:nvSpPr>
          <p:spPr bwMode="auto">
            <a:xfrm flipH="1">
              <a:off x="219075" y="5126038"/>
              <a:ext cx="17463" cy="33337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600" name="Line 613"/>
            <p:cNvSpPr>
              <a:spLocks noChangeShapeType="1"/>
            </p:cNvSpPr>
            <p:nvPr/>
          </p:nvSpPr>
          <p:spPr bwMode="auto">
            <a:xfrm flipH="1">
              <a:off x="203200" y="5159375"/>
              <a:ext cx="15875" cy="31750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601" name="Line 614"/>
            <p:cNvSpPr>
              <a:spLocks noChangeShapeType="1"/>
            </p:cNvSpPr>
            <p:nvPr/>
          </p:nvSpPr>
          <p:spPr bwMode="auto">
            <a:xfrm flipH="1">
              <a:off x="190500" y="5191125"/>
              <a:ext cx="12700" cy="34925"/>
            </a:xfrm>
            <a:prstGeom prst="line">
              <a:avLst/>
            </a:prstGeom>
            <a:noFill/>
            <a:ln w="1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602" name="Line 615"/>
            <p:cNvSpPr>
              <a:spLocks noChangeShapeType="1"/>
            </p:cNvSpPr>
            <p:nvPr/>
          </p:nvSpPr>
          <p:spPr bwMode="auto">
            <a:xfrm flipH="1">
              <a:off x="179388" y="5226050"/>
              <a:ext cx="11112" cy="36513"/>
            </a:xfrm>
            <a:prstGeom prst="line">
              <a:avLst/>
            </a:prstGeom>
            <a:noFill/>
            <a:ln w="1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603" name="Line 616"/>
            <p:cNvSpPr>
              <a:spLocks noChangeShapeType="1"/>
            </p:cNvSpPr>
            <p:nvPr/>
          </p:nvSpPr>
          <p:spPr bwMode="auto">
            <a:xfrm>
              <a:off x="179388" y="5262563"/>
              <a:ext cx="1587" cy="3175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604" name="Line 617"/>
            <p:cNvSpPr>
              <a:spLocks noChangeShapeType="1"/>
            </p:cNvSpPr>
            <p:nvPr/>
          </p:nvSpPr>
          <p:spPr bwMode="auto">
            <a:xfrm flipH="1">
              <a:off x="171450" y="5265738"/>
              <a:ext cx="7938" cy="36512"/>
            </a:xfrm>
            <a:prstGeom prst="line">
              <a:avLst/>
            </a:prstGeom>
            <a:noFill/>
            <a:ln w="1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605" name="Line 618"/>
            <p:cNvSpPr>
              <a:spLocks noChangeShapeType="1"/>
            </p:cNvSpPr>
            <p:nvPr/>
          </p:nvSpPr>
          <p:spPr bwMode="auto">
            <a:xfrm flipH="1">
              <a:off x="166688" y="5302250"/>
              <a:ext cx="4762" cy="36513"/>
            </a:xfrm>
            <a:prstGeom prst="line">
              <a:avLst/>
            </a:prstGeom>
            <a:noFill/>
            <a:ln w="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606" name="Line 619"/>
            <p:cNvSpPr>
              <a:spLocks noChangeShapeType="1"/>
            </p:cNvSpPr>
            <p:nvPr/>
          </p:nvSpPr>
          <p:spPr bwMode="auto">
            <a:xfrm flipH="1">
              <a:off x="165100" y="5338763"/>
              <a:ext cx="1588" cy="3651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607" name="Line 620"/>
            <p:cNvSpPr>
              <a:spLocks noChangeShapeType="1"/>
            </p:cNvSpPr>
            <p:nvPr/>
          </p:nvSpPr>
          <p:spPr bwMode="auto">
            <a:xfrm>
              <a:off x="165100" y="5375275"/>
              <a:ext cx="19050" cy="1588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608" name="Line 621"/>
            <p:cNvSpPr>
              <a:spLocks noChangeShapeType="1"/>
            </p:cNvSpPr>
            <p:nvPr/>
          </p:nvSpPr>
          <p:spPr bwMode="auto">
            <a:xfrm flipV="1">
              <a:off x="184150" y="5338763"/>
              <a:ext cx="1588" cy="3651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609" name="Line 622"/>
            <p:cNvSpPr>
              <a:spLocks noChangeShapeType="1"/>
            </p:cNvSpPr>
            <p:nvPr/>
          </p:nvSpPr>
          <p:spPr bwMode="auto">
            <a:xfrm flipV="1">
              <a:off x="185738" y="5302250"/>
              <a:ext cx="4762" cy="36513"/>
            </a:xfrm>
            <a:prstGeom prst="line">
              <a:avLst/>
            </a:prstGeom>
            <a:noFill/>
            <a:ln w="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610" name="Line 623"/>
            <p:cNvSpPr>
              <a:spLocks noChangeShapeType="1"/>
            </p:cNvSpPr>
            <p:nvPr/>
          </p:nvSpPr>
          <p:spPr bwMode="auto">
            <a:xfrm flipV="1">
              <a:off x="190500" y="5270500"/>
              <a:ext cx="6350" cy="31750"/>
            </a:xfrm>
            <a:prstGeom prst="line">
              <a:avLst/>
            </a:prstGeom>
            <a:noFill/>
            <a:ln w="1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611" name="Line 624"/>
            <p:cNvSpPr>
              <a:spLocks noChangeShapeType="1"/>
            </p:cNvSpPr>
            <p:nvPr/>
          </p:nvSpPr>
          <p:spPr bwMode="auto">
            <a:xfrm>
              <a:off x="196850" y="5270500"/>
              <a:ext cx="1588" cy="1588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612" name="Line 625"/>
            <p:cNvSpPr>
              <a:spLocks noChangeShapeType="1"/>
            </p:cNvSpPr>
            <p:nvPr/>
          </p:nvSpPr>
          <p:spPr bwMode="auto">
            <a:xfrm flipV="1">
              <a:off x="196850" y="5233988"/>
              <a:ext cx="11113" cy="36512"/>
            </a:xfrm>
            <a:prstGeom prst="line">
              <a:avLst/>
            </a:prstGeom>
            <a:noFill/>
            <a:ln w="1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613" name="Line 626"/>
            <p:cNvSpPr>
              <a:spLocks noChangeShapeType="1"/>
            </p:cNvSpPr>
            <p:nvPr/>
          </p:nvSpPr>
          <p:spPr bwMode="auto">
            <a:xfrm flipV="1">
              <a:off x="207963" y="5199063"/>
              <a:ext cx="12700" cy="34925"/>
            </a:xfrm>
            <a:prstGeom prst="line">
              <a:avLst/>
            </a:prstGeom>
            <a:noFill/>
            <a:ln w="1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614" name="Line 627"/>
            <p:cNvSpPr>
              <a:spLocks noChangeShapeType="1"/>
            </p:cNvSpPr>
            <p:nvPr/>
          </p:nvSpPr>
          <p:spPr bwMode="auto">
            <a:xfrm flipV="1">
              <a:off x="220663" y="5167313"/>
              <a:ext cx="15875" cy="31750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615" name="Line 628"/>
            <p:cNvSpPr>
              <a:spLocks noChangeShapeType="1"/>
            </p:cNvSpPr>
            <p:nvPr/>
          </p:nvSpPr>
          <p:spPr bwMode="auto">
            <a:xfrm flipV="1">
              <a:off x="236538" y="5133975"/>
              <a:ext cx="17462" cy="33338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616" name="Line 629"/>
            <p:cNvSpPr>
              <a:spLocks noChangeShapeType="1"/>
            </p:cNvSpPr>
            <p:nvPr/>
          </p:nvSpPr>
          <p:spPr bwMode="auto">
            <a:xfrm flipV="1">
              <a:off x="254000" y="5103813"/>
              <a:ext cx="19050" cy="30162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617" name="Line 630"/>
            <p:cNvSpPr>
              <a:spLocks noChangeShapeType="1"/>
            </p:cNvSpPr>
            <p:nvPr/>
          </p:nvSpPr>
          <p:spPr bwMode="auto">
            <a:xfrm>
              <a:off x="273050" y="5103813"/>
              <a:ext cx="1588" cy="1587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618" name="Line 631"/>
            <p:cNvSpPr>
              <a:spLocks noChangeShapeType="1"/>
            </p:cNvSpPr>
            <p:nvPr/>
          </p:nvSpPr>
          <p:spPr bwMode="auto">
            <a:xfrm flipV="1">
              <a:off x="273050" y="5072063"/>
              <a:ext cx="23813" cy="31750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619" name="Line 632"/>
            <p:cNvSpPr>
              <a:spLocks noChangeShapeType="1"/>
            </p:cNvSpPr>
            <p:nvPr/>
          </p:nvSpPr>
          <p:spPr bwMode="auto">
            <a:xfrm flipV="1">
              <a:off x="296863" y="5040313"/>
              <a:ext cx="25400" cy="31750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620" name="Line 633"/>
            <p:cNvSpPr>
              <a:spLocks noChangeShapeType="1"/>
            </p:cNvSpPr>
            <p:nvPr/>
          </p:nvSpPr>
          <p:spPr bwMode="auto">
            <a:xfrm flipV="1">
              <a:off x="322263" y="5010150"/>
              <a:ext cx="26987" cy="30163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621" name="Line 634"/>
            <p:cNvSpPr>
              <a:spLocks noChangeShapeType="1"/>
            </p:cNvSpPr>
            <p:nvPr/>
          </p:nvSpPr>
          <p:spPr bwMode="auto">
            <a:xfrm flipV="1">
              <a:off x="349250" y="4981575"/>
              <a:ext cx="30163" cy="28575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622" name="Line 635"/>
            <p:cNvSpPr>
              <a:spLocks noChangeShapeType="1"/>
            </p:cNvSpPr>
            <p:nvPr/>
          </p:nvSpPr>
          <p:spPr bwMode="auto">
            <a:xfrm flipV="1">
              <a:off x="379413" y="4953000"/>
              <a:ext cx="31750" cy="28575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623" name="Line 636"/>
            <p:cNvSpPr>
              <a:spLocks noChangeShapeType="1"/>
            </p:cNvSpPr>
            <p:nvPr/>
          </p:nvSpPr>
          <p:spPr bwMode="auto">
            <a:xfrm flipV="1">
              <a:off x="411163" y="4926013"/>
              <a:ext cx="34925" cy="26987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624" name="Line 637"/>
            <p:cNvSpPr>
              <a:spLocks noChangeShapeType="1"/>
            </p:cNvSpPr>
            <p:nvPr/>
          </p:nvSpPr>
          <p:spPr bwMode="auto">
            <a:xfrm flipV="1">
              <a:off x="446088" y="4899025"/>
              <a:ext cx="36512" cy="26988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625" name="Line 638"/>
            <p:cNvSpPr>
              <a:spLocks noChangeShapeType="1"/>
            </p:cNvSpPr>
            <p:nvPr/>
          </p:nvSpPr>
          <p:spPr bwMode="auto">
            <a:xfrm>
              <a:off x="482600" y="4899025"/>
              <a:ext cx="1588" cy="1588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626" name="Line 639"/>
            <p:cNvSpPr>
              <a:spLocks noChangeShapeType="1"/>
            </p:cNvSpPr>
            <p:nvPr/>
          </p:nvSpPr>
          <p:spPr bwMode="auto">
            <a:xfrm flipV="1">
              <a:off x="482600" y="4876800"/>
              <a:ext cx="34925" cy="22225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627" name="Line 640"/>
            <p:cNvSpPr>
              <a:spLocks noChangeShapeType="1"/>
            </p:cNvSpPr>
            <p:nvPr/>
          </p:nvSpPr>
          <p:spPr bwMode="auto">
            <a:xfrm flipV="1">
              <a:off x="517525" y="4852988"/>
              <a:ext cx="39688" cy="23812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628" name="Line 641"/>
            <p:cNvSpPr>
              <a:spLocks noChangeShapeType="1"/>
            </p:cNvSpPr>
            <p:nvPr/>
          </p:nvSpPr>
          <p:spPr bwMode="auto">
            <a:xfrm flipV="1">
              <a:off x="557213" y="4829175"/>
              <a:ext cx="42862" cy="23813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629" name="Line 642"/>
            <p:cNvSpPr>
              <a:spLocks noChangeShapeType="1"/>
            </p:cNvSpPr>
            <p:nvPr/>
          </p:nvSpPr>
          <p:spPr bwMode="auto">
            <a:xfrm flipV="1">
              <a:off x="600075" y="4808538"/>
              <a:ext cx="42863" cy="20637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630" name="Line 643"/>
            <p:cNvSpPr>
              <a:spLocks noChangeShapeType="1"/>
            </p:cNvSpPr>
            <p:nvPr/>
          </p:nvSpPr>
          <p:spPr bwMode="auto">
            <a:xfrm flipV="1">
              <a:off x="642938" y="4787900"/>
              <a:ext cx="46037" cy="20638"/>
            </a:xfrm>
            <a:prstGeom prst="line">
              <a:avLst/>
            </a:prstGeom>
            <a:noFill/>
            <a:ln w="1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631" name="Line 644"/>
            <p:cNvSpPr>
              <a:spLocks noChangeShapeType="1"/>
            </p:cNvSpPr>
            <p:nvPr/>
          </p:nvSpPr>
          <p:spPr bwMode="auto">
            <a:xfrm flipV="1">
              <a:off x="688975" y="4752975"/>
              <a:ext cx="93663" cy="34925"/>
            </a:xfrm>
            <a:prstGeom prst="line">
              <a:avLst/>
            </a:prstGeom>
            <a:noFill/>
            <a:ln w="1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632" name="Line 645"/>
            <p:cNvSpPr>
              <a:spLocks noChangeShapeType="1"/>
            </p:cNvSpPr>
            <p:nvPr/>
          </p:nvSpPr>
          <p:spPr bwMode="auto">
            <a:xfrm flipV="1">
              <a:off x="782638" y="4721225"/>
              <a:ext cx="101600" cy="31750"/>
            </a:xfrm>
            <a:prstGeom prst="line">
              <a:avLst/>
            </a:prstGeom>
            <a:noFill/>
            <a:ln w="1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633" name="Line 646"/>
            <p:cNvSpPr>
              <a:spLocks noChangeShapeType="1"/>
            </p:cNvSpPr>
            <p:nvPr/>
          </p:nvSpPr>
          <p:spPr bwMode="auto">
            <a:xfrm flipV="1">
              <a:off x="884238" y="4708525"/>
              <a:ext cx="52387" cy="12700"/>
            </a:xfrm>
            <a:prstGeom prst="line">
              <a:avLst/>
            </a:prstGeom>
            <a:noFill/>
            <a:ln w="1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634" name="Line 647"/>
            <p:cNvSpPr>
              <a:spLocks noChangeShapeType="1"/>
            </p:cNvSpPr>
            <p:nvPr/>
          </p:nvSpPr>
          <p:spPr bwMode="auto">
            <a:xfrm flipV="1">
              <a:off x="936625" y="4697413"/>
              <a:ext cx="49213" cy="11112"/>
            </a:xfrm>
            <a:prstGeom prst="line">
              <a:avLst/>
            </a:prstGeom>
            <a:noFill/>
            <a:ln w="1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635" name="Line 648"/>
            <p:cNvSpPr>
              <a:spLocks noChangeShapeType="1"/>
            </p:cNvSpPr>
            <p:nvPr/>
          </p:nvSpPr>
          <p:spPr bwMode="auto">
            <a:xfrm flipV="1">
              <a:off x="985838" y="4689475"/>
              <a:ext cx="53975" cy="7938"/>
            </a:xfrm>
            <a:prstGeom prst="line">
              <a:avLst/>
            </a:prstGeom>
            <a:noFill/>
            <a:ln w="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636" name="Line 649"/>
            <p:cNvSpPr>
              <a:spLocks noChangeShapeType="1"/>
            </p:cNvSpPr>
            <p:nvPr/>
          </p:nvSpPr>
          <p:spPr bwMode="auto">
            <a:xfrm flipV="1">
              <a:off x="1039813" y="4679950"/>
              <a:ext cx="55562" cy="9525"/>
            </a:xfrm>
            <a:prstGeom prst="line">
              <a:avLst/>
            </a:prstGeom>
            <a:noFill/>
            <a:ln w="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637" name="Line 650"/>
            <p:cNvSpPr>
              <a:spLocks noChangeShapeType="1"/>
            </p:cNvSpPr>
            <p:nvPr/>
          </p:nvSpPr>
          <p:spPr bwMode="auto">
            <a:xfrm flipV="1">
              <a:off x="1095375" y="4675188"/>
              <a:ext cx="57150" cy="476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638" name="Line 651"/>
            <p:cNvSpPr>
              <a:spLocks noChangeShapeType="1"/>
            </p:cNvSpPr>
            <p:nvPr/>
          </p:nvSpPr>
          <p:spPr bwMode="auto">
            <a:xfrm flipV="1">
              <a:off x="1152525" y="4670425"/>
              <a:ext cx="57150" cy="4763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639" name="Line 652"/>
            <p:cNvSpPr>
              <a:spLocks noChangeShapeType="1"/>
            </p:cNvSpPr>
            <p:nvPr/>
          </p:nvSpPr>
          <p:spPr bwMode="auto">
            <a:xfrm flipV="1">
              <a:off x="1209675" y="4667250"/>
              <a:ext cx="58738" cy="3175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640" name="Line 653"/>
            <p:cNvSpPr>
              <a:spLocks noChangeShapeType="1"/>
            </p:cNvSpPr>
            <p:nvPr/>
          </p:nvSpPr>
          <p:spPr bwMode="auto">
            <a:xfrm flipV="1">
              <a:off x="1268413" y="4665663"/>
              <a:ext cx="58737" cy="1587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641" name="Line 654"/>
            <p:cNvSpPr>
              <a:spLocks noChangeShapeType="1"/>
            </p:cNvSpPr>
            <p:nvPr/>
          </p:nvSpPr>
          <p:spPr bwMode="auto">
            <a:xfrm>
              <a:off x="1325563" y="4648200"/>
              <a:ext cx="1587" cy="19050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642" name="Line 655"/>
            <p:cNvSpPr>
              <a:spLocks noChangeShapeType="1"/>
            </p:cNvSpPr>
            <p:nvPr/>
          </p:nvSpPr>
          <p:spPr bwMode="auto">
            <a:xfrm>
              <a:off x="1325563" y="4667250"/>
              <a:ext cx="60325" cy="1588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643" name="Line 656"/>
            <p:cNvSpPr>
              <a:spLocks noChangeShapeType="1"/>
            </p:cNvSpPr>
            <p:nvPr/>
          </p:nvSpPr>
          <p:spPr bwMode="auto">
            <a:xfrm>
              <a:off x="1385888" y="4668838"/>
              <a:ext cx="58737" cy="3175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644" name="Line 657"/>
            <p:cNvSpPr>
              <a:spLocks noChangeShapeType="1"/>
            </p:cNvSpPr>
            <p:nvPr/>
          </p:nvSpPr>
          <p:spPr bwMode="auto">
            <a:xfrm>
              <a:off x="1444625" y="4672013"/>
              <a:ext cx="57150" cy="476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645" name="Line 658"/>
            <p:cNvSpPr>
              <a:spLocks noChangeShapeType="1"/>
            </p:cNvSpPr>
            <p:nvPr/>
          </p:nvSpPr>
          <p:spPr bwMode="auto">
            <a:xfrm>
              <a:off x="1501775" y="4676775"/>
              <a:ext cx="57150" cy="4763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646" name="Line 659"/>
            <p:cNvSpPr>
              <a:spLocks noChangeShapeType="1"/>
            </p:cNvSpPr>
            <p:nvPr/>
          </p:nvSpPr>
          <p:spPr bwMode="auto">
            <a:xfrm>
              <a:off x="1558925" y="4681538"/>
              <a:ext cx="55563" cy="9525"/>
            </a:xfrm>
            <a:prstGeom prst="line">
              <a:avLst/>
            </a:prstGeom>
            <a:noFill/>
            <a:ln w="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647" name="Line 660"/>
            <p:cNvSpPr>
              <a:spLocks noChangeShapeType="1"/>
            </p:cNvSpPr>
            <p:nvPr/>
          </p:nvSpPr>
          <p:spPr bwMode="auto">
            <a:xfrm>
              <a:off x="1614488" y="4691063"/>
              <a:ext cx="52387" cy="7937"/>
            </a:xfrm>
            <a:prstGeom prst="line">
              <a:avLst/>
            </a:prstGeom>
            <a:noFill/>
            <a:ln w="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648" name="Line 661"/>
            <p:cNvSpPr>
              <a:spLocks noChangeShapeType="1"/>
            </p:cNvSpPr>
            <p:nvPr/>
          </p:nvSpPr>
          <p:spPr bwMode="auto">
            <a:xfrm>
              <a:off x="1666875" y="4699000"/>
              <a:ext cx="52388" cy="11113"/>
            </a:xfrm>
            <a:prstGeom prst="line">
              <a:avLst/>
            </a:prstGeom>
            <a:noFill/>
            <a:ln w="1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649" name="Line 662"/>
            <p:cNvSpPr>
              <a:spLocks noChangeShapeType="1"/>
            </p:cNvSpPr>
            <p:nvPr/>
          </p:nvSpPr>
          <p:spPr bwMode="auto">
            <a:xfrm>
              <a:off x="1719263" y="4710113"/>
              <a:ext cx="52387" cy="12700"/>
            </a:xfrm>
            <a:prstGeom prst="line">
              <a:avLst/>
            </a:prstGeom>
            <a:noFill/>
            <a:ln w="1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650" name="Line 663"/>
            <p:cNvSpPr>
              <a:spLocks noChangeShapeType="1"/>
            </p:cNvSpPr>
            <p:nvPr/>
          </p:nvSpPr>
          <p:spPr bwMode="auto">
            <a:xfrm>
              <a:off x="1771650" y="4722813"/>
              <a:ext cx="100013" cy="31750"/>
            </a:xfrm>
            <a:prstGeom prst="line">
              <a:avLst/>
            </a:prstGeom>
            <a:noFill/>
            <a:ln w="1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651" name="Line 664"/>
            <p:cNvSpPr>
              <a:spLocks noChangeShapeType="1"/>
            </p:cNvSpPr>
            <p:nvPr/>
          </p:nvSpPr>
          <p:spPr bwMode="auto">
            <a:xfrm>
              <a:off x="1871663" y="4754563"/>
              <a:ext cx="95250" cy="34925"/>
            </a:xfrm>
            <a:prstGeom prst="line">
              <a:avLst/>
            </a:prstGeom>
            <a:noFill/>
            <a:ln w="1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652" name="Line 665"/>
            <p:cNvSpPr>
              <a:spLocks noChangeShapeType="1"/>
            </p:cNvSpPr>
            <p:nvPr/>
          </p:nvSpPr>
          <p:spPr bwMode="auto">
            <a:xfrm>
              <a:off x="1966913" y="4789488"/>
              <a:ext cx="46037" cy="20637"/>
            </a:xfrm>
            <a:prstGeom prst="line">
              <a:avLst/>
            </a:prstGeom>
            <a:noFill/>
            <a:ln w="1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653" name="Line 666"/>
            <p:cNvSpPr>
              <a:spLocks noChangeShapeType="1"/>
            </p:cNvSpPr>
            <p:nvPr/>
          </p:nvSpPr>
          <p:spPr bwMode="auto">
            <a:xfrm>
              <a:off x="2012950" y="4810125"/>
              <a:ext cx="42863" cy="20638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654" name="Line 667"/>
            <p:cNvSpPr>
              <a:spLocks noChangeShapeType="1"/>
            </p:cNvSpPr>
            <p:nvPr/>
          </p:nvSpPr>
          <p:spPr bwMode="auto">
            <a:xfrm>
              <a:off x="2055813" y="4830763"/>
              <a:ext cx="41275" cy="23812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655" name="Line 668"/>
            <p:cNvSpPr>
              <a:spLocks noChangeShapeType="1"/>
            </p:cNvSpPr>
            <p:nvPr/>
          </p:nvSpPr>
          <p:spPr bwMode="auto">
            <a:xfrm>
              <a:off x="2097088" y="4854575"/>
              <a:ext cx="41275" cy="23813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656" name="Line 669"/>
            <p:cNvSpPr>
              <a:spLocks noChangeShapeType="1"/>
            </p:cNvSpPr>
            <p:nvPr/>
          </p:nvSpPr>
          <p:spPr bwMode="auto">
            <a:xfrm>
              <a:off x="2138363" y="4878388"/>
              <a:ext cx="34925" cy="22225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657" name="Line 670"/>
            <p:cNvSpPr>
              <a:spLocks noChangeShapeType="1"/>
            </p:cNvSpPr>
            <p:nvPr/>
          </p:nvSpPr>
          <p:spPr bwMode="auto">
            <a:xfrm>
              <a:off x="2173288" y="4900613"/>
              <a:ext cx="1587" cy="1587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658" name="Line 671"/>
            <p:cNvSpPr>
              <a:spLocks noChangeShapeType="1"/>
            </p:cNvSpPr>
            <p:nvPr/>
          </p:nvSpPr>
          <p:spPr bwMode="auto">
            <a:xfrm>
              <a:off x="2173288" y="4900613"/>
              <a:ext cx="36512" cy="26987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659" name="Line 672"/>
            <p:cNvSpPr>
              <a:spLocks noChangeShapeType="1"/>
            </p:cNvSpPr>
            <p:nvPr/>
          </p:nvSpPr>
          <p:spPr bwMode="auto">
            <a:xfrm>
              <a:off x="2209800" y="4927600"/>
              <a:ext cx="33338" cy="26988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660" name="Line 673"/>
            <p:cNvSpPr>
              <a:spLocks noChangeShapeType="1"/>
            </p:cNvSpPr>
            <p:nvPr/>
          </p:nvSpPr>
          <p:spPr bwMode="auto">
            <a:xfrm>
              <a:off x="2243138" y="4954588"/>
              <a:ext cx="31750" cy="28575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661" name="Line 674"/>
            <p:cNvSpPr>
              <a:spLocks noChangeShapeType="1"/>
            </p:cNvSpPr>
            <p:nvPr/>
          </p:nvSpPr>
          <p:spPr bwMode="auto">
            <a:xfrm>
              <a:off x="2274888" y="4983163"/>
              <a:ext cx="30162" cy="28575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662" name="Line 675"/>
            <p:cNvSpPr>
              <a:spLocks noChangeShapeType="1"/>
            </p:cNvSpPr>
            <p:nvPr/>
          </p:nvSpPr>
          <p:spPr bwMode="auto">
            <a:xfrm>
              <a:off x="2305050" y="5011738"/>
              <a:ext cx="28575" cy="30162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663" name="Line 676"/>
            <p:cNvSpPr>
              <a:spLocks noChangeShapeType="1"/>
            </p:cNvSpPr>
            <p:nvPr/>
          </p:nvSpPr>
          <p:spPr bwMode="auto">
            <a:xfrm>
              <a:off x="2333625" y="5041900"/>
              <a:ext cx="25400" cy="31750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664" name="Line 677"/>
            <p:cNvSpPr>
              <a:spLocks noChangeShapeType="1"/>
            </p:cNvSpPr>
            <p:nvPr/>
          </p:nvSpPr>
          <p:spPr bwMode="auto">
            <a:xfrm>
              <a:off x="2359025" y="5073650"/>
              <a:ext cx="23813" cy="31750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665" name="Line 678"/>
            <p:cNvSpPr>
              <a:spLocks noChangeShapeType="1"/>
            </p:cNvSpPr>
            <p:nvPr/>
          </p:nvSpPr>
          <p:spPr bwMode="auto">
            <a:xfrm>
              <a:off x="2382838" y="5105400"/>
              <a:ext cx="1587" cy="1588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666" name="Line 679"/>
            <p:cNvSpPr>
              <a:spLocks noChangeShapeType="1"/>
            </p:cNvSpPr>
            <p:nvPr/>
          </p:nvSpPr>
          <p:spPr bwMode="auto">
            <a:xfrm>
              <a:off x="2382838" y="5105400"/>
              <a:ext cx="19050" cy="30163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667" name="Line 680"/>
            <p:cNvSpPr>
              <a:spLocks noChangeShapeType="1"/>
            </p:cNvSpPr>
            <p:nvPr/>
          </p:nvSpPr>
          <p:spPr bwMode="auto">
            <a:xfrm>
              <a:off x="2401888" y="5135563"/>
              <a:ext cx="17462" cy="33337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668" name="Line 681"/>
            <p:cNvSpPr>
              <a:spLocks noChangeShapeType="1"/>
            </p:cNvSpPr>
            <p:nvPr/>
          </p:nvSpPr>
          <p:spPr bwMode="auto">
            <a:xfrm>
              <a:off x="2419350" y="5168900"/>
              <a:ext cx="15875" cy="31750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669" name="Line 682"/>
            <p:cNvSpPr>
              <a:spLocks noChangeShapeType="1"/>
            </p:cNvSpPr>
            <p:nvPr/>
          </p:nvSpPr>
          <p:spPr bwMode="auto">
            <a:xfrm>
              <a:off x="2435225" y="5200650"/>
              <a:ext cx="12700" cy="34925"/>
            </a:xfrm>
            <a:prstGeom prst="line">
              <a:avLst/>
            </a:prstGeom>
            <a:noFill/>
            <a:ln w="1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670" name="Line 683"/>
            <p:cNvSpPr>
              <a:spLocks noChangeShapeType="1"/>
            </p:cNvSpPr>
            <p:nvPr/>
          </p:nvSpPr>
          <p:spPr bwMode="auto">
            <a:xfrm>
              <a:off x="2447925" y="5235575"/>
              <a:ext cx="9525" cy="36513"/>
            </a:xfrm>
            <a:prstGeom prst="line">
              <a:avLst/>
            </a:prstGeom>
            <a:noFill/>
            <a:ln w="1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671" name="Line 684"/>
            <p:cNvSpPr>
              <a:spLocks noChangeShapeType="1"/>
            </p:cNvSpPr>
            <p:nvPr/>
          </p:nvSpPr>
          <p:spPr bwMode="auto">
            <a:xfrm>
              <a:off x="2457450" y="5272088"/>
              <a:ext cx="1588" cy="1587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672" name="Line 685"/>
            <p:cNvSpPr>
              <a:spLocks noChangeShapeType="1"/>
            </p:cNvSpPr>
            <p:nvPr/>
          </p:nvSpPr>
          <p:spPr bwMode="auto">
            <a:xfrm>
              <a:off x="2457450" y="5272088"/>
              <a:ext cx="7938" cy="31750"/>
            </a:xfrm>
            <a:prstGeom prst="line">
              <a:avLst/>
            </a:prstGeom>
            <a:noFill/>
            <a:ln w="1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673" name="Line 686"/>
            <p:cNvSpPr>
              <a:spLocks noChangeShapeType="1"/>
            </p:cNvSpPr>
            <p:nvPr/>
          </p:nvSpPr>
          <p:spPr bwMode="auto">
            <a:xfrm>
              <a:off x="2465388" y="5303838"/>
              <a:ext cx="3175" cy="3651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674" name="Line 687"/>
            <p:cNvSpPr>
              <a:spLocks noChangeShapeType="1"/>
            </p:cNvSpPr>
            <p:nvPr/>
          </p:nvSpPr>
          <p:spPr bwMode="auto">
            <a:xfrm>
              <a:off x="2468563" y="5340350"/>
              <a:ext cx="1587" cy="36513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675" name="Line 688"/>
            <p:cNvSpPr>
              <a:spLocks noChangeShapeType="1"/>
            </p:cNvSpPr>
            <p:nvPr/>
          </p:nvSpPr>
          <p:spPr bwMode="auto">
            <a:xfrm>
              <a:off x="2470150" y="5376863"/>
              <a:ext cx="19050" cy="1587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676" name="Line 689"/>
            <p:cNvSpPr>
              <a:spLocks noChangeShapeType="1"/>
            </p:cNvSpPr>
            <p:nvPr/>
          </p:nvSpPr>
          <p:spPr bwMode="auto">
            <a:xfrm flipH="1" flipV="1">
              <a:off x="2487613" y="5340350"/>
              <a:ext cx="1587" cy="36513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677" name="Line 690"/>
            <p:cNvSpPr>
              <a:spLocks noChangeShapeType="1"/>
            </p:cNvSpPr>
            <p:nvPr/>
          </p:nvSpPr>
          <p:spPr bwMode="auto">
            <a:xfrm flipH="1" flipV="1">
              <a:off x="2484438" y="5303838"/>
              <a:ext cx="3175" cy="3651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678" name="Line 691"/>
            <p:cNvSpPr>
              <a:spLocks noChangeShapeType="1"/>
            </p:cNvSpPr>
            <p:nvPr/>
          </p:nvSpPr>
          <p:spPr bwMode="auto">
            <a:xfrm flipH="1" flipV="1">
              <a:off x="2476500" y="5267325"/>
              <a:ext cx="7938" cy="36513"/>
            </a:xfrm>
            <a:prstGeom prst="line">
              <a:avLst/>
            </a:prstGeom>
            <a:noFill/>
            <a:ln w="1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679" name="Line 692"/>
            <p:cNvSpPr>
              <a:spLocks noChangeShapeType="1"/>
            </p:cNvSpPr>
            <p:nvPr/>
          </p:nvSpPr>
          <p:spPr bwMode="auto">
            <a:xfrm flipH="1" flipV="1">
              <a:off x="2474913" y="5264150"/>
              <a:ext cx="1587" cy="3175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680" name="Line 693"/>
            <p:cNvSpPr>
              <a:spLocks noChangeShapeType="1"/>
            </p:cNvSpPr>
            <p:nvPr/>
          </p:nvSpPr>
          <p:spPr bwMode="auto">
            <a:xfrm flipH="1" flipV="1">
              <a:off x="2465388" y="5227638"/>
              <a:ext cx="9525" cy="36512"/>
            </a:xfrm>
            <a:prstGeom prst="line">
              <a:avLst/>
            </a:prstGeom>
            <a:noFill/>
            <a:ln w="1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681" name="Line 694"/>
            <p:cNvSpPr>
              <a:spLocks noChangeShapeType="1"/>
            </p:cNvSpPr>
            <p:nvPr/>
          </p:nvSpPr>
          <p:spPr bwMode="auto">
            <a:xfrm flipH="1" flipV="1">
              <a:off x="2452688" y="5192713"/>
              <a:ext cx="12700" cy="34925"/>
            </a:xfrm>
            <a:prstGeom prst="line">
              <a:avLst/>
            </a:prstGeom>
            <a:noFill/>
            <a:ln w="1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682" name="Line 695"/>
            <p:cNvSpPr>
              <a:spLocks noChangeShapeType="1"/>
            </p:cNvSpPr>
            <p:nvPr/>
          </p:nvSpPr>
          <p:spPr bwMode="auto">
            <a:xfrm flipH="1" flipV="1">
              <a:off x="2436813" y="5160963"/>
              <a:ext cx="15875" cy="31750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683" name="Line 696"/>
            <p:cNvSpPr>
              <a:spLocks noChangeShapeType="1"/>
            </p:cNvSpPr>
            <p:nvPr/>
          </p:nvSpPr>
          <p:spPr bwMode="auto">
            <a:xfrm flipH="1" flipV="1">
              <a:off x="2419350" y="5127625"/>
              <a:ext cx="17463" cy="33338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684" name="Line 697"/>
            <p:cNvSpPr>
              <a:spLocks noChangeShapeType="1"/>
            </p:cNvSpPr>
            <p:nvPr/>
          </p:nvSpPr>
          <p:spPr bwMode="auto">
            <a:xfrm flipH="1" flipV="1">
              <a:off x="2398713" y="5094288"/>
              <a:ext cx="20637" cy="33337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685" name="Line 698"/>
            <p:cNvSpPr>
              <a:spLocks noChangeShapeType="1"/>
            </p:cNvSpPr>
            <p:nvPr/>
          </p:nvSpPr>
          <p:spPr bwMode="auto">
            <a:xfrm flipH="1" flipV="1">
              <a:off x="2397125" y="5091113"/>
              <a:ext cx="1588" cy="3175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686" name="Line 699"/>
            <p:cNvSpPr>
              <a:spLocks noChangeShapeType="1"/>
            </p:cNvSpPr>
            <p:nvPr/>
          </p:nvSpPr>
          <p:spPr bwMode="auto">
            <a:xfrm flipH="1" flipV="1">
              <a:off x="2373313" y="5059363"/>
              <a:ext cx="23812" cy="31750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687" name="Line 700"/>
            <p:cNvSpPr>
              <a:spLocks noChangeShapeType="1"/>
            </p:cNvSpPr>
            <p:nvPr/>
          </p:nvSpPr>
          <p:spPr bwMode="auto">
            <a:xfrm flipH="1" flipV="1">
              <a:off x="2347913" y="5027613"/>
              <a:ext cx="25400" cy="31750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688" name="Line 701"/>
            <p:cNvSpPr>
              <a:spLocks noChangeShapeType="1"/>
            </p:cNvSpPr>
            <p:nvPr/>
          </p:nvSpPr>
          <p:spPr bwMode="auto">
            <a:xfrm flipH="1" flipV="1">
              <a:off x="2319338" y="4997450"/>
              <a:ext cx="28575" cy="30163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689" name="Line 702"/>
            <p:cNvSpPr>
              <a:spLocks noChangeShapeType="1"/>
            </p:cNvSpPr>
            <p:nvPr/>
          </p:nvSpPr>
          <p:spPr bwMode="auto">
            <a:xfrm flipH="1" flipV="1">
              <a:off x="2289175" y="4968875"/>
              <a:ext cx="30163" cy="28575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690" name="Line 703"/>
            <p:cNvSpPr>
              <a:spLocks noChangeShapeType="1"/>
            </p:cNvSpPr>
            <p:nvPr/>
          </p:nvSpPr>
          <p:spPr bwMode="auto">
            <a:xfrm flipH="1" flipV="1">
              <a:off x="2257425" y="4940300"/>
              <a:ext cx="31750" cy="28575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691" name="Line 704"/>
            <p:cNvSpPr>
              <a:spLocks noChangeShapeType="1"/>
            </p:cNvSpPr>
            <p:nvPr/>
          </p:nvSpPr>
          <p:spPr bwMode="auto">
            <a:xfrm flipH="1" flipV="1">
              <a:off x="2224088" y="4913313"/>
              <a:ext cx="33337" cy="26987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692" name="Line 705"/>
            <p:cNvSpPr>
              <a:spLocks noChangeShapeType="1"/>
            </p:cNvSpPr>
            <p:nvPr/>
          </p:nvSpPr>
          <p:spPr bwMode="auto">
            <a:xfrm flipH="1" flipV="1">
              <a:off x="2187575" y="4886325"/>
              <a:ext cx="36513" cy="26988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693" name="Line 706"/>
            <p:cNvSpPr>
              <a:spLocks noChangeShapeType="1"/>
            </p:cNvSpPr>
            <p:nvPr/>
          </p:nvSpPr>
          <p:spPr bwMode="auto">
            <a:xfrm flipH="1" flipV="1">
              <a:off x="2184400" y="4884738"/>
              <a:ext cx="3175" cy="1587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694" name="Line 707"/>
            <p:cNvSpPr>
              <a:spLocks noChangeShapeType="1"/>
            </p:cNvSpPr>
            <p:nvPr/>
          </p:nvSpPr>
          <p:spPr bwMode="auto">
            <a:xfrm flipH="1" flipV="1">
              <a:off x="2146300" y="4860925"/>
              <a:ext cx="38100" cy="23813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695" name="Line 708"/>
            <p:cNvSpPr>
              <a:spLocks noChangeShapeType="1"/>
            </p:cNvSpPr>
            <p:nvPr/>
          </p:nvSpPr>
          <p:spPr bwMode="auto">
            <a:xfrm flipH="1" flipV="1">
              <a:off x="2105025" y="4837113"/>
              <a:ext cx="41275" cy="23812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696" name="Line 709"/>
            <p:cNvSpPr>
              <a:spLocks noChangeShapeType="1"/>
            </p:cNvSpPr>
            <p:nvPr/>
          </p:nvSpPr>
          <p:spPr bwMode="auto">
            <a:xfrm flipH="1" flipV="1">
              <a:off x="2063750" y="4813300"/>
              <a:ext cx="41275" cy="23813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697" name="Line 710"/>
            <p:cNvSpPr>
              <a:spLocks noChangeShapeType="1"/>
            </p:cNvSpPr>
            <p:nvPr/>
          </p:nvSpPr>
          <p:spPr bwMode="auto">
            <a:xfrm flipH="1" flipV="1">
              <a:off x="2020888" y="4792663"/>
              <a:ext cx="42862" cy="20637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698" name="Line 711"/>
            <p:cNvSpPr>
              <a:spLocks noChangeShapeType="1"/>
            </p:cNvSpPr>
            <p:nvPr/>
          </p:nvSpPr>
          <p:spPr bwMode="auto">
            <a:xfrm flipH="1" flipV="1">
              <a:off x="1974850" y="4772025"/>
              <a:ext cx="46038" cy="20638"/>
            </a:xfrm>
            <a:prstGeom prst="line">
              <a:avLst/>
            </a:prstGeom>
            <a:noFill/>
            <a:ln w="1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699" name="Line 712"/>
            <p:cNvSpPr>
              <a:spLocks noChangeShapeType="1"/>
            </p:cNvSpPr>
            <p:nvPr/>
          </p:nvSpPr>
          <p:spPr bwMode="auto">
            <a:xfrm flipH="1" flipV="1">
              <a:off x="1879600" y="4737100"/>
              <a:ext cx="95250" cy="34925"/>
            </a:xfrm>
            <a:prstGeom prst="line">
              <a:avLst/>
            </a:prstGeom>
            <a:noFill/>
            <a:ln w="1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700" name="Line 713"/>
            <p:cNvSpPr>
              <a:spLocks noChangeShapeType="1"/>
            </p:cNvSpPr>
            <p:nvPr/>
          </p:nvSpPr>
          <p:spPr bwMode="auto">
            <a:xfrm flipH="1" flipV="1">
              <a:off x="1779588" y="4705350"/>
              <a:ext cx="100012" cy="31750"/>
            </a:xfrm>
            <a:prstGeom prst="line">
              <a:avLst/>
            </a:prstGeom>
            <a:noFill/>
            <a:ln w="1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701" name="Line 714"/>
            <p:cNvSpPr>
              <a:spLocks noChangeShapeType="1"/>
            </p:cNvSpPr>
            <p:nvPr/>
          </p:nvSpPr>
          <p:spPr bwMode="auto">
            <a:xfrm flipH="1" flipV="1">
              <a:off x="1727200" y="4692650"/>
              <a:ext cx="52388" cy="12700"/>
            </a:xfrm>
            <a:prstGeom prst="line">
              <a:avLst/>
            </a:prstGeom>
            <a:noFill/>
            <a:ln w="1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702" name="Line 715"/>
            <p:cNvSpPr>
              <a:spLocks noChangeShapeType="1"/>
            </p:cNvSpPr>
            <p:nvPr/>
          </p:nvSpPr>
          <p:spPr bwMode="auto">
            <a:xfrm flipH="1" flipV="1">
              <a:off x="1673225" y="4681538"/>
              <a:ext cx="53975" cy="11112"/>
            </a:xfrm>
            <a:prstGeom prst="line">
              <a:avLst/>
            </a:prstGeom>
            <a:noFill/>
            <a:ln w="1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703" name="Line 716"/>
            <p:cNvSpPr>
              <a:spLocks noChangeShapeType="1"/>
            </p:cNvSpPr>
            <p:nvPr/>
          </p:nvSpPr>
          <p:spPr bwMode="auto">
            <a:xfrm flipH="1">
              <a:off x="1668463" y="4681538"/>
              <a:ext cx="4762" cy="1587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704" name="Line 717"/>
            <p:cNvSpPr>
              <a:spLocks noChangeShapeType="1"/>
            </p:cNvSpPr>
            <p:nvPr/>
          </p:nvSpPr>
          <p:spPr bwMode="auto">
            <a:xfrm flipH="1" flipV="1">
              <a:off x="1614488" y="4672013"/>
              <a:ext cx="53975" cy="9525"/>
            </a:xfrm>
            <a:prstGeom prst="line">
              <a:avLst/>
            </a:prstGeom>
            <a:noFill/>
            <a:ln w="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705" name="Line 718"/>
            <p:cNvSpPr>
              <a:spLocks noChangeShapeType="1"/>
            </p:cNvSpPr>
            <p:nvPr/>
          </p:nvSpPr>
          <p:spPr bwMode="auto">
            <a:xfrm flipH="1" flipV="1">
              <a:off x="1558925" y="4662488"/>
              <a:ext cx="55563" cy="9525"/>
            </a:xfrm>
            <a:prstGeom prst="line">
              <a:avLst/>
            </a:prstGeom>
            <a:noFill/>
            <a:ln w="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706" name="Line 719"/>
            <p:cNvSpPr>
              <a:spLocks noChangeShapeType="1"/>
            </p:cNvSpPr>
            <p:nvPr/>
          </p:nvSpPr>
          <p:spPr bwMode="auto">
            <a:xfrm flipH="1" flipV="1">
              <a:off x="1501775" y="4657725"/>
              <a:ext cx="57150" cy="4763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707" name="Line 720"/>
            <p:cNvSpPr>
              <a:spLocks noChangeShapeType="1"/>
            </p:cNvSpPr>
            <p:nvPr/>
          </p:nvSpPr>
          <p:spPr bwMode="auto">
            <a:xfrm flipH="1" flipV="1">
              <a:off x="1444625" y="4652963"/>
              <a:ext cx="57150" cy="476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708" name="Line 721"/>
            <p:cNvSpPr>
              <a:spLocks noChangeShapeType="1"/>
            </p:cNvSpPr>
            <p:nvPr/>
          </p:nvSpPr>
          <p:spPr bwMode="auto">
            <a:xfrm flipH="1" flipV="1">
              <a:off x="1385888" y="4649788"/>
              <a:ext cx="58737" cy="3175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709" name="Line 722"/>
            <p:cNvSpPr>
              <a:spLocks noChangeShapeType="1"/>
            </p:cNvSpPr>
            <p:nvPr/>
          </p:nvSpPr>
          <p:spPr bwMode="auto">
            <a:xfrm flipH="1" flipV="1">
              <a:off x="1325563" y="4648200"/>
              <a:ext cx="60325" cy="1588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24" name="Group 1799"/>
            <p:cNvGrpSpPr>
              <a:grpSpLocks/>
            </p:cNvGrpSpPr>
            <p:nvPr/>
          </p:nvGrpSpPr>
          <p:grpSpPr bwMode="auto">
            <a:xfrm>
              <a:off x="893763" y="4197350"/>
              <a:ext cx="976312" cy="290513"/>
              <a:chOff x="2108200" y="4108451"/>
              <a:chExt cx="976313" cy="290513"/>
            </a:xfrm>
          </p:grpSpPr>
          <p:grpSp>
            <p:nvGrpSpPr>
              <p:cNvPr id="25" name="Group 783"/>
              <p:cNvGrpSpPr>
                <a:grpSpLocks/>
              </p:cNvGrpSpPr>
              <p:nvPr/>
            </p:nvGrpSpPr>
            <p:grpSpPr bwMode="auto">
              <a:xfrm>
                <a:off x="2114550" y="4114801"/>
                <a:ext cx="965200" cy="279400"/>
                <a:chOff x="1332" y="2592"/>
                <a:chExt cx="608" cy="176"/>
              </a:xfrm>
            </p:grpSpPr>
            <p:sp>
              <p:nvSpPr>
                <p:cNvPr id="12947" name="Oval 730"/>
                <p:cNvSpPr>
                  <a:spLocks noChangeArrowheads="1"/>
                </p:cNvSpPr>
                <p:nvPr/>
              </p:nvSpPr>
              <p:spPr bwMode="auto">
                <a:xfrm>
                  <a:off x="1332" y="2592"/>
                  <a:ext cx="608" cy="176"/>
                </a:xfrm>
                <a:prstGeom prst="ellipse">
                  <a:avLst/>
                </a:prstGeom>
                <a:solidFill>
                  <a:srgbClr val="8080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948" name="Oval 731"/>
                <p:cNvSpPr>
                  <a:spLocks noChangeArrowheads="1"/>
                </p:cNvSpPr>
                <p:nvPr/>
              </p:nvSpPr>
              <p:spPr bwMode="auto">
                <a:xfrm>
                  <a:off x="1337" y="2593"/>
                  <a:ext cx="597" cy="173"/>
                </a:xfrm>
                <a:prstGeom prst="ellipse">
                  <a:avLst/>
                </a:prstGeom>
                <a:solidFill>
                  <a:srgbClr val="807F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949" name="Oval 732"/>
                <p:cNvSpPr>
                  <a:spLocks noChangeArrowheads="1"/>
                </p:cNvSpPr>
                <p:nvPr/>
              </p:nvSpPr>
              <p:spPr bwMode="auto">
                <a:xfrm>
                  <a:off x="1343" y="2595"/>
                  <a:ext cx="585" cy="169"/>
                </a:xfrm>
                <a:prstGeom prst="ellipse">
                  <a:avLst/>
                </a:prstGeom>
                <a:solidFill>
                  <a:srgbClr val="807F8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950" name="Oval 733"/>
                <p:cNvSpPr>
                  <a:spLocks noChangeArrowheads="1"/>
                </p:cNvSpPr>
                <p:nvPr/>
              </p:nvSpPr>
              <p:spPr bwMode="auto">
                <a:xfrm>
                  <a:off x="1349" y="2597"/>
                  <a:ext cx="573" cy="165"/>
                </a:xfrm>
                <a:prstGeom prst="ellipse">
                  <a:avLst/>
                </a:prstGeom>
                <a:solidFill>
                  <a:srgbClr val="817F8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951" name="Oval 734"/>
                <p:cNvSpPr>
                  <a:spLocks noChangeArrowheads="1"/>
                </p:cNvSpPr>
                <p:nvPr/>
              </p:nvSpPr>
              <p:spPr bwMode="auto">
                <a:xfrm>
                  <a:off x="1355" y="2598"/>
                  <a:ext cx="561" cy="163"/>
                </a:xfrm>
                <a:prstGeom prst="ellipse">
                  <a:avLst/>
                </a:prstGeom>
                <a:solidFill>
                  <a:srgbClr val="827F8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952" name="Oval 735"/>
                <p:cNvSpPr>
                  <a:spLocks noChangeArrowheads="1"/>
                </p:cNvSpPr>
                <p:nvPr/>
              </p:nvSpPr>
              <p:spPr bwMode="auto">
                <a:xfrm>
                  <a:off x="1360" y="2600"/>
                  <a:ext cx="551" cy="159"/>
                </a:xfrm>
                <a:prstGeom prst="ellipse">
                  <a:avLst/>
                </a:prstGeom>
                <a:solidFill>
                  <a:srgbClr val="837F8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953" name="Oval 736"/>
                <p:cNvSpPr>
                  <a:spLocks noChangeArrowheads="1"/>
                </p:cNvSpPr>
                <p:nvPr/>
              </p:nvSpPr>
              <p:spPr bwMode="auto">
                <a:xfrm>
                  <a:off x="1366" y="2602"/>
                  <a:ext cx="539" cy="155"/>
                </a:xfrm>
                <a:prstGeom prst="ellipse">
                  <a:avLst/>
                </a:prstGeom>
                <a:solidFill>
                  <a:srgbClr val="837F8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954" name="Oval 737"/>
                <p:cNvSpPr>
                  <a:spLocks noChangeArrowheads="1"/>
                </p:cNvSpPr>
                <p:nvPr/>
              </p:nvSpPr>
              <p:spPr bwMode="auto">
                <a:xfrm>
                  <a:off x="1372" y="2603"/>
                  <a:ext cx="527" cy="153"/>
                </a:xfrm>
                <a:prstGeom prst="ellipse">
                  <a:avLst/>
                </a:prstGeom>
                <a:solidFill>
                  <a:srgbClr val="847F8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955" name="Oval 738"/>
                <p:cNvSpPr>
                  <a:spLocks noChangeArrowheads="1"/>
                </p:cNvSpPr>
                <p:nvPr/>
              </p:nvSpPr>
              <p:spPr bwMode="auto">
                <a:xfrm>
                  <a:off x="1378" y="2605"/>
                  <a:ext cx="515" cy="149"/>
                </a:xfrm>
                <a:prstGeom prst="ellipse">
                  <a:avLst/>
                </a:prstGeom>
                <a:solidFill>
                  <a:srgbClr val="857F8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956" name="Oval 739"/>
                <p:cNvSpPr>
                  <a:spLocks noChangeArrowheads="1"/>
                </p:cNvSpPr>
                <p:nvPr/>
              </p:nvSpPr>
              <p:spPr bwMode="auto">
                <a:xfrm>
                  <a:off x="1383" y="2607"/>
                  <a:ext cx="505" cy="145"/>
                </a:xfrm>
                <a:prstGeom prst="ellipse">
                  <a:avLst/>
                </a:prstGeom>
                <a:solidFill>
                  <a:srgbClr val="877F8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957" name="Oval 740"/>
                <p:cNvSpPr>
                  <a:spLocks noChangeArrowheads="1"/>
                </p:cNvSpPr>
                <p:nvPr/>
              </p:nvSpPr>
              <p:spPr bwMode="auto">
                <a:xfrm>
                  <a:off x="1389" y="2608"/>
                  <a:ext cx="493" cy="143"/>
                </a:xfrm>
                <a:prstGeom prst="ellipse">
                  <a:avLst/>
                </a:prstGeom>
                <a:solidFill>
                  <a:srgbClr val="887F8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958" name="Oval 741"/>
                <p:cNvSpPr>
                  <a:spLocks noChangeArrowheads="1"/>
                </p:cNvSpPr>
                <p:nvPr/>
              </p:nvSpPr>
              <p:spPr bwMode="auto">
                <a:xfrm>
                  <a:off x="1395" y="2610"/>
                  <a:ext cx="481" cy="139"/>
                </a:xfrm>
                <a:prstGeom prst="ellipse">
                  <a:avLst/>
                </a:prstGeom>
                <a:solidFill>
                  <a:srgbClr val="8A7F8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959" name="Oval 742"/>
                <p:cNvSpPr>
                  <a:spLocks noChangeArrowheads="1"/>
                </p:cNvSpPr>
                <p:nvPr/>
              </p:nvSpPr>
              <p:spPr bwMode="auto">
                <a:xfrm>
                  <a:off x="1401" y="2612"/>
                  <a:ext cx="469" cy="135"/>
                </a:xfrm>
                <a:prstGeom prst="ellipse">
                  <a:avLst/>
                </a:prstGeom>
                <a:solidFill>
                  <a:srgbClr val="8B7F8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960" name="Oval 743"/>
                <p:cNvSpPr>
                  <a:spLocks noChangeArrowheads="1"/>
                </p:cNvSpPr>
                <p:nvPr/>
              </p:nvSpPr>
              <p:spPr bwMode="auto">
                <a:xfrm>
                  <a:off x="1406" y="2614"/>
                  <a:ext cx="458" cy="132"/>
                </a:xfrm>
                <a:prstGeom prst="ellipse">
                  <a:avLst/>
                </a:prstGeom>
                <a:solidFill>
                  <a:srgbClr val="8D7F9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961" name="Oval 744"/>
                <p:cNvSpPr>
                  <a:spLocks noChangeArrowheads="1"/>
                </p:cNvSpPr>
                <p:nvPr/>
              </p:nvSpPr>
              <p:spPr bwMode="auto">
                <a:xfrm>
                  <a:off x="1412" y="2615"/>
                  <a:ext cx="448" cy="130"/>
                </a:xfrm>
                <a:prstGeom prst="ellipse">
                  <a:avLst/>
                </a:prstGeom>
                <a:solidFill>
                  <a:srgbClr val="8E7F9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962" name="Oval 745"/>
                <p:cNvSpPr>
                  <a:spLocks noChangeArrowheads="1"/>
                </p:cNvSpPr>
                <p:nvPr/>
              </p:nvSpPr>
              <p:spPr bwMode="auto">
                <a:xfrm>
                  <a:off x="1418" y="2617"/>
                  <a:ext cx="436" cy="126"/>
                </a:xfrm>
                <a:prstGeom prst="ellipse">
                  <a:avLst/>
                </a:prstGeom>
                <a:solidFill>
                  <a:srgbClr val="907E9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963" name="Oval 746"/>
                <p:cNvSpPr>
                  <a:spLocks noChangeArrowheads="1"/>
                </p:cNvSpPr>
                <p:nvPr/>
              </p:nvSpPr>
              <p:spPr bwMode="auto">
                <a:xfrm>
                  <a:off x="1424" y="2619"/>
                  <a:ext cx="424" cy="123"/>
                </a:xfrm>
                <a:prstGeom prst="ellipse">
                  <a:avLst/>
                </a:prstGeom>
                <a:solidFill>
                  <a:srgbClr val="927E9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964" name="Oval 747"/>
                <p:cNvSpPr>
                  <a:spLocks noChangeArrowheads="1"/>
                </p:cNvSpPr>
                <p:nvPr/>
              </p:nvSpPr>
              <p:spPr bwMode="auto">
                <a:xfrm>
                  <a:off x="1429" y="2620"/>
                  <a:ext cx="413" cy="121"/>
                </a:xfrm>
                <a:prstGeom prst="ellipse">
                  <a:avLst/>
                </a:prstGeom>
                <a:solidFill>
                  <a:srgbClr val="957E9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965" name="Oval 748"/>
                <p:cNvSpPr>
                  <a:spLocks noChangeArrowheads="1"/>
                </p:cNvSpPr>
                <p:nvPr/>
              </p:nvSpPr>
              <p:spPr bwMode="auto">
                <a:xfrm>
                  <a:off x="1435" y="2622"/>
                  <a:ext cx="402" cy="117"/>
                </a:xfrm>
                <a:prstGeom prst="ellipse">
                  <a:avLst/>
                </a:prstGeom>
                <a:solidFill>
                  <a:srgbClr val="967E9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966" name="Oval 749"/>
                <p:cNvSpPr>
                  <a:spLocks noChangeArrowheads="1"/>
                </p:cNvSpPr>
                <p:nvPr/>
              </p:nvSpPr>
              <p:spPr bwMode="auto">
                <a:xfrm>
                  <a:off x="1441" y="2624"/>
                  <a:ext cx="390" cy="113"/>
                </a:xfrm>
                <a:prstGeom prst="ellipse">
                  <a:avLst/>
                </a:prstGeom>
                <a:solidFill>
                  <a:srgbClr val="997EA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967" name="Oval 750"/>
                <p:cNvSpPr>
                  <a:spLocks noChangeArrowheads="1"/>
                </p:cNvSpPr>
                <p:nvPr/>
              </p:nvSpPr>
              <p:spPr bwMode="auto">
                <a:xfrm>
                  <a:off x="1447" y="2625"/>
                  <a:ext cx="378" cy="111"/>
                </a:xfrm>
                <a:prstGeom prst="ellipse">
                  <a:avLst/>
                </a:prstGeom>
                <a:solidFill>
                  <a:srgbClr val="9B7EA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968" name="Oval 751"/>
                <p:cNvSpPr>
                  <a:spLocks noChangeArrowheads="1"/>
                </p:cNvSpPr>
                <p:nvPr/>
              </p:nvSpPr>
              <p:spPr bwMode="auto">
                <a:xfrm>
                  <a:off x="1452" y="2627"/>
                  <a:ext cx="367" cy="107"/>
                </a:xfrm>
                <a:prstGeom prst="ellipse">
                  <a:avLst/>
                </a:prstGeom>
                <a:solidFill>
                  <a:srgbClr val="9E7EA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969" name="Oval 752"/>
                <p:cNvSpPr>
                  <a:spLocks noChangeArrowheads="1"/>
                </p:cNvSpPr>
                <p:nvPr/>
              </p:nvSpPr>
              <p:spPr bwMode="auto">
                <a:xfrm>
                  <a:off x="1458" y="2629"/>
                  <a:ext cx="355" cy="103"/>
                </a:xfrm>
                <a:prstGeom prst="ellipse">
                  <a:avLst/>
                </a:prstGeom>
                <a:solidFill>
                  <a:srgbClr val="A07DA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970" name="Oval 753"/>
                <p:cNvSpPr>
                  <a:spLocks noChangeArrowheads="1"/>
                </p:cNvSpPr>
                <p:nvPr/>
              </p:nvSpPr>
              <p:spPr bwMode="auto">
                <a:xfrm>
                  <a:off x="1464" y="2631"/>
                  <a:ext cx="344" cy="99"/>
                </a:xfrm>
                <a:prstGeom prst="ellipse">
                  <a:avLst/>
                </a:prstGeom>
                <a:solidFill>
                  <a:srgbClr val="A37DA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971" name="Oval 754"/>
                <p:cNvSpPr>
                  <a:spLocks noChangeArrowheads="1"/>
                </p:cNvSpPr>
                <p:nvPr/>
              </p:nvSpPr>
              <p:spPr bwMode="auto">
                <a:xfrm>
                  <a:off x="1470" y="2632"/>
                  <a:ext cx="332" cy="97"/>
                </a:xfrm>
                <a:prstGeom prst="ellipse">
                  <a:avLst/>
                </a:prstGeom>
                <a:solidFill>
                  <a:srgbClr val="A57DB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972" name="Oval 755"/>
                <p:cNvSpPr>
                  <a:spLocks noChangeArrowheads="1"/>
                </p:cNvSpPr>
                <p:nvPr/>
              </p:nvSpPr>
              <p:spPr bwMode="auto">
                <a:xfrm>
                  <a:off x="1475" y="2634"/>
                  <a:ext cx="321" cy="93"/>
                </a:xfrm>
                <a:prstGeom prst="ellipse">
                  <a:avLst/>
                </a:prstGeom>
                <a:solidFill>
                  <a:srgbClr val="A77DB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973" name="Oval 756"/>
                <p:cNvSpPr>
                  <a:spLocks noChangeArrowheads="1"/>
                </p:cNvSpPr>
                <p:nvPr/>
              </p:nvSpPr>
              <p:spPr bwMode="auto">
                <a:xfrm>
                  <a:off x="1481" y="2636"/>
                  <a:ext cx="309" cy="89"/>
                </a:xfrm>
                <a:prstGeom prst="ellipse">
                  <a:avLst/>
                </a:prstGeom>
                <a:solidFill>
                  <a:srgbClr val="AA7DB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974" name="Oval 757"/>
                <p:cNvSpPr>
                  <a:spLocks noChangeArrowheads="1"/>
                </p:cNvSpPr>
                <p:nvPr/>
              </p:nvSpPr>
              <p:spPr bwMode="auto">
                <a:xfrm>
                  <a:off x="1487" y="2637"/>
                  <a:ext cx="298" cy="87"/>
                </a:xfrm>
                <a:prstGeom prst="ellipse">
                  <a:avLst/>
                </a:prstGeom>
                <a:solidFill>
                  <a:srgbClr val="AC7CB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975" name="Oval 758"/>
                <p:cNvSpPr>
                  <a:spLocks noChangeArrowheads="1"/>
                </p:cNvSpPr>
                <p:nvPr/>
              </p:nvSpPr>
              <p:spPr bwMode="auto">
                <a:xfrm>
                  <a:off x="1493" y="2639"/>
                  <a:ext cx="286" cy="83"/>
                </a:xfrm>
                <a:prstGeom prst="ellipse">
                  <a:avLst/>
                </a:prstGeom>
                <a:solidFill>
                  <a:srgbClr val="AF7CB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976" name="Oval 759"/>
                <p:cNvSpPr>
                  <a:spLocks noChangeArrowheads="1"/>
                </p:cNvSpPr>
                <p:nvPr/>
              </p:nvSpPr>
              <p:spPr bwMode="auto">
                <a:xfrm>
                  <a:off x="1498" y="2641"/>
                  <a:ext cx="275" cy="79"/>
                </a:xfrm>
                <a:prstGeom prst="ellipse">
                  <a:avLst/>
                </a:prstGeom>
                <a:solidFill>
                  <a:srgbClr val="B17CB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977" name="Oval 760"/>
                <p:cNvSpPr>
                  <a:spLocks noChangeArrowheads="1"/>
                </p:cNvSpPr>
                <p:nvPr/>
              </p:nvSpPr>
              <p:spPr bwMode="auto">
                <a:xfrm>
                  <a:off x="1504" y="2642"/>
                  <a:ext cx="263" cy="77"/>
                </a:xfrm>
                <a:prstGeom prst="ellipse">
                  <a:avLst/>
                </a:prstGeom>
                <a:solidFill>
                  <a:srgbClr val="B37CC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978" name="Oval 761"/>
                <p:cNvSpPr>
                  <a:spLocks noChangeArrowheads="1"/>
                </p:cNvSpPr>
                <p:nvPr/>
              </p:nvSpPr>
              <p:spPr bwMode="auto">
                <a:xfrm>
                  <a:off x="1510" y="2644"/>
                  <a:ext cx="252" cy="73"/>
                </a:xfrm>
                <a:prstGeom prst="ellipse">
                  <a:avLst/>
                </a:prstGeom>
                <a:solidFill>
                  <a:srgbClr val="B57CC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979" name="Oval 762"/>
                <p:cNvSpPr>
                  <a:spLocks noChangeArrowheads="1"/>
                </p:cNvSpPr>
                <p:nvPr/>
              </p:nvSpPr>
              <p:spPr bwMode="auto">
                <a:xfrm>
                  <a:off x="1516" y="2646"/>
                  <a:ext cx="240" cy="69"/>
                </a:xfrm>
                <a:prstGeom prst="ellipse">
                  <a:avLst/>
                </a:prstGeom>
                <a:solidFill>
                  <a:srgbClr val="B77CC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980" name="Oval 763"/>
                <p:cNvSpPr>
                  <a:spLocks noChangeArrowheads="1"/>
                </p:cNvSpPr>
                <p:nvPr/>
              </p:nvSpPr>
              <p:spPr bwMode="auto">
                <a:xfrm>
                  <a:off x="1521" y="2648"/>
                  <a:ext cx="229" cy="65"/>
                </a:xfrm>
                <a:prstGeom prst="ellipse">
                  <a:avLst/>
                </a:prstGeom>
                <a:solidFill>
                  <a:srgbClr val="B97BC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981" name="Oval 764"/>
                <p:cNvSpPr>
                  <a:spLocks noChangeArrowheads="1"/>
                </p:cNvSpPr>
                <p:nvPr/>
              </p:nvSpPr>
              <p:spPr bwMode="auto">
                <a:xfrm>
                  <a:off x="1527" y="2649"/>
                  <a:ext cx="217" cy="63"/>
                </a:xfrm>
                <a:prstGeom prst="ellipse">
                  <a:avLst/>
                </a:prstGeom>
                <a:solidFill>
                  <a:srgbClr val="BB7BC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982" name="Oval 765"/>
                <p:cNvSpPr>
                  <a:spLocks noChangeArrowheads="1"/>
                </p:cNvSpPr>
                <p:nvPr/>
              </p:nvSpPr>
              <p:spPr bwMode="auto">
                <a:xfrm>
                  <a:off x="1533" y="2651"/>
                  <a:ext cx="205" cy="59"/>
                </a:xfrm>
                <a:prstGeom prst="ellipse">
                  <a:avLst/>
                </a:prstGeom>
                <a:solidFill>
                  <a:srgbClr val="BD7BC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983" name="Oval 766"/>
                <p:cNvSpPr>
                  <a:spLocks noChangeArrowheads="1"/>
                </p:cNvSpPr>
                <p:nvPr/>
              </p:nvSpPr>
              <p:spPr bwMode="auto">
                <a:xfrm>
                  <a:off x="1539" y="2653"/>
                  <a:ext cx="194" cy="55"/>
                </a:xfrm>
                <a:prstGeom prst="ellipse">
                  <a:avLst/>
                </a:prstGeom>
                <a:solidFill>
                  <a:srgbClr val="BF7BD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984" name="Oval 767"/>
                <p:cNvSpPr>
                  <a:spLocks noChangeArrowheads="1"/>
                </p:cNvSpPr>
                <p:nvPr/>
              </p:nvSpPr>
              <p:spPr bwMode="auto">
                <a:xfrm>
                  <a:off x="1544" y="2654"/>
                  <a:ext cx="183" cy="53"/>
                </a:xfrm>
                <a:prstGeom prst="ellipse">
                  <a:avLst/>
                </a:prstGeom>
                <a:solidFill>
                  <a:srgbClr val="C07BD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985" name="Oval 768"/>
                <p:cNvSpPr>
                  <a:spLocks noChangeArrowheads="1"/>
                </p:cNvSpPr>
                <p:nvPr/>
              </p:nvSpPr>
              <p:spPr bwMode="auto">
                <a:xfrm>
                  <a:off x="1550" y="2656"/>
                  <a:ext cx="171" cy="49"/>
                </a:xfrm>
                <a:prstGeom prst="ellipse">
                  <a:avLst/>
                </a:prstGeom>
                <a:solidFill>
                  <a:srgbClr val="C27BD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986" name="Oval 769"/>
                <p:cNvSpPr>
                  <a:spLocks noChangeArrowheads="1"/>
                </p:cNvSpPr>
                <p:nvPr/>
              </p:nvSpPr>
              <p:spPr bwMode="auto">
                <a:xfrm>
                  <a:off x="1556" y="2658"/>
                  <a:ext cx="159" cy="45"/>
                </a:xfrm>
                <a:prstGeom prst="ellipse">
                  <a:avLst/>
                </a:prstGeom>
                <a:solidFill>
                  <a:srgbClr val="C37AD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987" name="Oval 770"/>
                <p:cNvSpPr>
                  <a:spLocks noChangeArrowheads="1"/>
                </p:cNvSpPr>
                <p:nvPr/>
              </p:nvSpPr>
              <p:spPr bwMode="auto">
                <a:xfrm>
                  <a:off x="1562" y="2659"/>
                  <a:ext cx="149" cy="44"/>
                </a:xfrm>
                <a:prstGeom prst="ellipse">
                  <a:avLst/>
                </a:prstGeom>
                <a:solidFill>
                  <a:srgbClr val="C57AD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988" name="Oval 771"/>
                <p:cNvSpPr>
                  <a:spLocks noChangeArrowheads="1"/>
                </p:cNvSpPr>
                <p:nvPr/>
              </p:nvSpPr>
              <p:spPr bwMode="auto">
                <a:xfrm>
                  <a:off x="1567" y="2661"/>
                  <a:ext cx="138" cy="40"/>
                </a:xfrm>
                <a:prstGeom prst="ellipse">
                  <a:avLst/>
                </a:prstGeom>
                <a:solidFill>
                  <a:srgbClr val="C67AD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989" name="Oval 772"/>
                <p:cNvSpPr>
                  <a:spLocks noChangeArrowheads="1"/>
                </p:cNvSpPr>
                <p:nvPr/>
              </p:nvSpPr>
              <p:spPr bwMode="auto">
                <a:xfrm>
                  <a:off x="1573" y="2663"/>
                  <a:ext cx="126" cy="36"/>
                </a:xfrm>
                <a:prstGeom prst="ellipse">
                  <a:avLst/>
                </a:prstGeom>
                <a:solidFill>
                  <a:srgbClr val="C77AD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990" name="Oval 773"/>
                <p:cNvSpPr>
                  <a:spLocks noChangeArrowheads="1"/>
                </p:cNvSpPr>
                <p:nvPr/>
              </p:nvSpPr>
              <p:spPr bwMode="auto">
                <a:xfrm>
                  <a:off x="1579" y="2665"/>
                  <a:ext cx="114" cy="32"/>
                </a:xfrm>
                <a:prstGeom prst="ellipse">
                  <a:avLst/>
                </a:prstGeom>
                <a:solidFill>
                  <a:srgbClr val="C87AD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991" name="Oval 774"/>
                <p:cNvSpPr>
                  <a:spLocks noChangeArrowheads="1"/>
                </p:cNvSpPr>
                <p:nvPr/>
              </p:nvSpPr>
              <p:spPr bwMode="auto">
                <a:xfrm>
                  <a:off x="1585" y="2666"/>
                  <a:ext cx="102" cy="30"/>
                </a:xfrm>
                <a:prstGeom prst="ellipse">
                  <a:avLst/>
                </a:prstGeom>
                <a:solidFill>
                  <a:srgbClr val="C97AD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992" name="Oval 775"/>
                <p:cNvSpPr>
                  <a:spLocks noChangeArrowheads="1"/>
                </p:cNvSpPr>
                <p:nvPr/>
              </p:nvSpPr>
              <p:spPr bwMode="auto">
                <a:xfrm>
                  <a:off x="1590" y="2668"/>
                  <a:ext cx="92" cy="26"/>
                </a:xfrm>
                <a:prstGeom prst="ellipse">
                  <a:avLst/>
                </a:prstGeom>
                <a:solidFill>
                  <a:srgbClr val="CA7AD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993" name="Oval 776"/>
                <p:cNvSpPr>
                  <a:spLocks noChangeArrowheads="1"/>
                </p:cNvSpPr>
                <p:nvPr/>
              </p:nvSpPr>
              <p:spPr bwMode="auto">
                <a:xfrm>
                  <a:off x="1596" y="2670"/>
                  <a:ext cx="80" cy="22"/>
                </a:xfrm>
                <a:prstGeom prst="ellipse">
                  <a:avLst/>
                </a:prstGeom>
                <a:solidFill>
                  <a:srgbClr val="CA7AD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994" name="Oval 777"/>
                <p:cNvSpPr>
                  <a:spLocks noChangeArrowheads="1"/>
                </p:cNvSpPr>
                <p:nvPr/>
              </p:nvSpPr>
              <p:spPr bwMode="auto">
                <a:xfrm>
                  <a:off x="1602" y="2671"/>
                  <a:ext cx="68" cy="20"/>
                </a:xfrm>
                <a:prstGeom prst="ellipse">
                  <a:avLst/>
                </a:prstGeom>
                <a:solidFill>
                  <a:srgbClr val="CB7AE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995" name="Oval 778"/>
                <p:cNvSpPr>
                  <a:spLocks noChangeArrowheads="1"/>
                </p:cNvSpPr>
                <p:nvPr/>
              </p:nvSpPr>
              <p:spPr bwMode="auto">
                <a:xfrm>
                  <a:off x="1608" y="2673"/>
                  <a:ext cx="56" cy="16"/>
                </a:xfrm>
                <a:prstGeom prst="ellipse">
                  <a:avLst/>
                </a:prstGeom>
                <a:solidFill>
                  <a:srgbClr val="CC7AE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996" name="Oval 779"/>
                <p:cNvSpPr>
                  <a:spLocks noChangeArrowheads="1"/>
                </p:cNvSpPr>
                <p:nvPr/>
              </p:nvSpPr>
              <p:spPr bwMode="auto">
                <a:xfrm>
                  <a:off x="1613" y="2675"/>
                  <a:ext cx="46" cy="12"/>
                </a:xfrm>
                <a:prstGeom prst="ellipse">
                  <a:avLst/>
                </a:prstGeom>
                <a:solidFill>
                  <a:srgbClr val="CC7AE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997" name="Oval 780"/>
                <p:cNvSpPr>
                  <a:spLocks noChangeArrowheads="1"/>
                </p:cNvSpPr>
                <p:nvPr/>
              </p:nvSpPr>
              <p:spPr bwMode="auto">
                <a:xfrm>
                  <a:off x="1619" y="2676"/>
                  <a:ext cx="34" cy="10"/>
                </a:xfrm>
                <a:prstGeom prst="ellipse">
                  <a:avLst/>
                </a:prstGeom>
                <a:solidFill>
                  <a:srgbClr val="CD7AE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998" name="Oval 781"/>
                <p:cNvSpPr>
                  <a:spLocks noChangeArrowheads="1"/>
                </p:cNvSpPr>
                <p:nvPr/>
              </p:nvSpPr>
              <p:spPr bwMode="auto">
                <a:xfrm>
                  <a:off x="1625" y="2678"/>
                  <a:ext cx="22" cy="6"/>
                </a:xfrm>
                <a:prstGeom prst="ellipse">
                  <a:avLst/>
                </a:prstGeom>
                <a:solidFill>
                  <a:srgbClr val="CD7AE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999" name="Oval 782"/>
                <p:cNvSpPr>
                  <a:spLocks noChangeArrowheads="1"/>
                </p:cNvSpPr>
                <p:nvPr/>
              </p:nvSpPr>
              <p:spPr bwMode="auto">
                <a:xfrm>
                  <a:off x="1631" y="2680"/>
                  <a:ext cx="10" cy="2"/>
                </a:xfrm>
                <a:prstGeom prst="ellipse">
                  <a:avLst/>
                </a:prstGeom>
                <a:solidFill>
                  <a:srgbClr val="CD7AE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2944" name="Oval 784"/>
              <p:cNvSpPr>
                <a:spLocks noChangeArrowheads="1"/>
              </p:cNvSpPr>
              <p:nvPr/>
            </p:nvSpPr>
            <p:spPr bwMode="auto">
              <a:xfrm>
                <a:off x="2108200" y="4108451"/>
                <a:ext cx="976313" cy="290513"/>
              </a:xfrm>
              <a:prstGeom prst="ellipse">
                <a:avLst/>
              </a:prstGeom>
              <a:noFill/>
              <a:ln w="6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45" name="Rectangle 785"/>
              <p:cNvSpPr>
                <a:spLocks noChangeArrowheads="1"/>
              </p:cNvSpPr>
              <p:nvPr/>
            </p:nvSpPr>
            <p:spPr bwMode="auto">
              <a:xfrm>
                <a:off x="2287588" y="4162426"/>
                <a:ext cx="69850" cy="152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000" b="1">
                    <a:solidFill>
                      <a:srgbClr val="000000"/>
                    </a:solidFill>
                    <a:latin typeface="Symbol" pitchFamily="18" charset="2"/>
                  </a:rPr>
                  <a:t>b</a:t>
                </a:r>
                <a:endParaRPr lang="en-US" sz="1800"/>
              </a:p>
            </p:txBody>
          </p:sp>
          <p:sp>
            <p:nvSpPr>
              <p:cNvPr id="12946" name="Rectangle 786"/>
              <p:cNvSpPr>
                <a:spLocks noChangeArrowheads="1"/>
              </p:cNvSpPr>
              <p:nvPr/>
            </p:nvSpPr>
            <p:spPr bwMode="auto">
              <a:xfrm>
                <a:off x="2357438" y="4171951"/>
                <a:ext cx="485775" cy="152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000" b="1">
                    <a:solidFill>
                      <a:srgbClr val="000000"/>
                    </a:solidFill>
                  </a:rPr>
                  <a:t>-catenin</a:t>
                </a:r>
                <a:endParaRPr lang="en-US" sz="1800"/>
              </a:p>
            </p:txBody>
          </p:sp>
        </p:grpSp>
        <p:sp>
          <p:nvSpPr>
            <p:cNvPr id="12711" name="Line 801"/>
            <p:cNvSpPr>
              <a:spLocks noChangeShapeType="1"/>
            </p:cNvSpPr>
            <p:nvPr/>
          </p:nvSpPr>
          <p:spPr bwMode="auto">
            <a:xfrm>
              <a:off x="400050" y="5441950"/>
              <a:ext cx="1588" cy="19050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712" name="Line 802"/>
            <p:cNvSpPr>
              <a:spLocks noChangeShapeType="1"/>
            </p:cNvSpPr>
            <p:nvPr/>
          </p:nvSpPr>
          <p:spPr bwMode="auto">
            <a:xfrm>
              <a:off x="400050" y="5461000"/>
              <a:ext cx="1874838" cy="1588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713" name="Line 803"/>
            <p:cNvSpPr>
              <a:spLocks noChangeShapeType="1"/>
            </p:cNvSpPr>
            <p:nvPr/>
          </p:nvSpPr>
          <p:spPr bwMode="auto">
            <a:xfrm flipV="1">
              <a:off x="2274888" y="5441950"/>
              <a:ext cx="1587" cy="19050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714" name="Line 804"/>
            <p:cNvSpPr>
              <a:spLocks noChangeShapeType="1"/>
            </p:cNvSpPr>
            <p:nvPr/>
          </p:nvSpPr>
          <p:spPr bwMode="auto">
            <a:xfrm flipH="1">
              <a:off x="400050" y="5441950"/>
              <a:ext cx="1874838" cy="1588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715" name="Line 805"/>
            <p:cNvSpPr>
              <a:spLocks noChangeShapeType="1"/>
            </p:cNvSpPr>
            <p:nvPr/>
          </p:nvSpPr>
          <p:spPr bwMode="auto">
            <a:xfrm>
              <a:off x="1465263" y="5451475"/>
              <a:ext cx="19050" cy="1588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716" name="Line 806"/>
            <p:cNvSpPr>
              <a:spLocks noChangeShapeType="1"/>
            </p:cNvSpPr>
            <p:nvPr/>
          </p:nvSpPr>
          <p:spPr bwMode="auto">
            <a:xfrm flipV="1">
              <a:off x="1484313" y="5273675"/>
              <a:ext cx="1587" cy="177800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717" name="Line 807"/>
            <p:cNvSpPr>
              <a:spLocks noChangeShapeType="1"/>
            </p:cNvSpPr>
            <p:nvPr/>
          </p:nvSpPr>
          <p:spPr bwMode="auto">
            <a:xfrm>
              <a:off x="1484313" y="5273675"/>
              <a:ext cx="696912" cy="1588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718" name="Line 808"/>
            <p:cNvSpPr>
              <a:spLocks noChangeShapeType="1"/>
            </p:cNvSpPr>
            <p:nvPr/>
          </p:nvSpPr>
          <p:spPr bwMode="auto">
            <a:xfrm flipV="1">
              <a:off x="2181225" y="5254625"/>
              <a:ext cx="1588" cy="19050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719" name="Line 809"/>
            <p:cNvSpPr>
              <a:spLocks noChangeShapeType="1"/>
            </p:cNvSpPr>
            <p:nvPr/>
          </p:nvSpPr>
          <p:spPr bwMode="auto">
            <a:xfrm flipH="1">
              <a:off x="1474788" y="5240338"/>
              <a:ext cx="706437" cy="1587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720" name="Line 810"/>
            <p:cNvSpPr>
              <a:spLocks noChangeShapeType="1"/>
            </p:cNvSpPr>
            <p:nvPr/>
          </p:nvSpPr>
          <p:spPr bwMode="auto">
            <a:xfrm>
              <a:off x="1474788" y="5254625"/>
              <a:ext cx="1587" cy="1588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721" name="Line 811"/>
            <p:cNvSpPr>
              <a:spLocks noChangeShapeType="1"/>
            </p:cNvSpPr>
            <p:nvPr/>
          </p:nvSpPr>
          <p:spPr bwMode="auto">
            <a:xfrm flipH="1">
              <a:off x="1471613" y="5254625"/>
              <a:ext cx="3175" cy="1588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722" name="Line 812"/>
            <p:cNvSpPr>
              <a:spLocks noChangeShapeType="1"/>
            </p:cNvSpPr>
            <p:nvPr/>
          </p:nvSpPr>
          <p:spPr bwMode="auto">
            <a:xfrm flipH="1">
              <a:off x="1468438" y="5256213"/>
              <a:ext cx="3175" cy="1587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723" name="Line 813"/>
            <p:cNvSpPr>
              <a:spLocks noChangeShapeType="1"/>
            </p:cNvSpPr>
            <p:nvPr/>
          </p:nvSpPr>
          <p:spPr bwMode="auto">
            <a:xfrm flipH="1">
              <a:off x="1466850" y="5257800"/>
              <a:ext cx="1588" cy="3175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724" name="Line 814"/>
            <p:cNvSpPr>
              <a:spLocks noChangeShapeType="1"/>
            </p:cNvSpPr>
            <p:nvPr/>
          </p:nvSpPr>
          <p:spPr bwMode="auto">
            <a:xfrm flipH="1">
              <a:off x="1465263" y="5260975"/>
              <a:ext cx="1587" cy="3175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725" name="Line 815"/>
            <p:cNvSpPr>
              <a:spLocks noChangeShapeType="1"/>
            </p:cNvSpPr>
            <p:nvPr/>
          </p:nvSpPr>
          <p:spPr bwMode="auto">
            <a:xfrm>
              <a:off x="1465263" y="5264150"/>
              <a:ext cx="1587" cy="1588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726" name="Line 816"/>
            <p:cNvSpPr>
              <a:spLocks noChangeShapeType="1"/>
            </p:cNvSpPr>
            <p:nvPr/>
          </p:nvSpPr>
          <p:spPr bwMode="auto">
            <a:xfrm>
              <a:off x="1465263" y="5264150"/>
              <a:ext cx="1587" cy="187325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727" name="Line 819"/>
            <p:cNvSpPr>
              <a:spLocks noChangeShapeType="1"/>
            </p:cNvSpPr>
            <p:nvPr/>
          </p:nvSpPr>
          <p:spPr bwMode="auto">
            <a:xfrm>
              <a:off x="2179638" y="5202238"/>
              <a:ext cx="1587" cy="125412"/>
            </a:xfrm>
            <a:prstGeom prst="line">
              <a:avLst/>
            </a:prstGeom>
            <a:noFill/>
            <a:ln w="12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26" name="Group 2826"/>
            <p:cNvGrpSpPr>
              <a:grpSpLocks/>
            </p:cNvGrpSpPr>
            <p:nvPr/>
          </p:nvGrpSpPr>
          <p:grpSpPr bwMode="auto">
            <a:xfrm>
              <a:off x="365125" y="5046663"/>
              <a:ext cx="269875" cy="269875"/>
              <a:chOff x="365125" y="5117651"/>
              <a:chExt cx="269875" cy="269875"/>
            </a:xfrm>
          </p:grpSpPr>
          <p:sp>
            <p:nvSpPr>
              <p:cNvPr id="12939" name="Oval 877"/>
              <p:cNvSpPr>
                <a:spLocks noChangeArrowheads="1"/>
              </p:cNvSpPr>
              <p:nvPr/>
            </p:nvSpPr>
            <p:spPr bwMode="auto">
              <a:xfrm>
                <a:off x="374655" y="5127173"/>
                <a:ext cx="250825" cy="250825"/>
              </a:xfrm>
              <a:prstGeom prst="ellipse">
                <a:avLst/>
              </a:prstGeom>
              <a:solidFill>
                <a:srgbClr val="BBE0E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7" name="Group 2825"/>
              <p:cNvGrpSpPr>
                <a:grpSpLocks/>
              </p:cNvGrpSpPr>
              <p:nvPr/>
            </p:nvGrpSpPr>
            <p:grpSpPr bwMode="auto">
              <a:xfrm>
                <a:off x="365125" y="5117651"/>
                <a:ext cx="269875" cy="269875"/>
                <a:chOff x="207962" y="5203376"/>
                <a:chExt cx="269875" cy="269875"/>
              </a:xfrm>
            </p:grpSpPr>
            <p:sp>
              <p:nvSpPr>
                <p:cNvPr id="12941" name="Oval 878"/>
                <p:cNvSpPr>
                  <a:spLocks noChangeArrowheads="1"/>
                </p:cNvSpPr>
                <p:nvPr/>
              </p:nvSpPr>
              <p:spPr bwMode="auto">
                <a:xfrm>
                  <a:off x="207962" y="5203376"/>
                  <a:ext cx="269875" cy="269875"/>
                </a:xfrm>
                <a:prstGeom prst="ellipse">
                  <a:avLst/>
                </a:prstGeom>
                <a:noFill/>
                <a:ln w="6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942" name="Rectangle 879"/>
                <p:cNvSpPr>
                  <a:spLocks noChangeArrowheads="1"/>
                </p:cNvSpPr>
                <p:nvPr/>
              </p:nvSpPr>
              <p:spPr bwMode="auto">
                <a:xfrm>
                  <a:off x="234950" y="5273226"/>
                  <a:ext cx="222250" cy="13652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900" b="1">
                      <a:solidFill>
                        <a:srgbClr val="000000"/>
                      </a:solidFill>
                    </a:rPr>
                    <a:t>TCF</a:t>
                  </a:r>
                  <a:endParaRPr lang="en-US" sz="1800"/>
                </a:p>
              </p:txBody>
            </p:sp>
          </p:grpSp>
        </p:grpSp>
        <p:grpSp>
          <p:nvGrpSpPr>
            <p:cNvPr id="28" name="Group 2824"/>
            <p:cNvGrpSpPr>
              <a:grpSpLocks/>
            </p:cNvGrpSpPr>
            <p:nvPr/>
          </p:nvGrpSpPr>
          <p:grpSpPr bwMode="auto">
            <a:xfrm>
              <a:off x="1168400" y="4878388"/>
              <a:ext cx="269875" cy="269875"/>
              <a:chOff x="1096962" y="5192263"/>
              <a:chExt cx="269875" cy="269875"/>
            </a:xfrm>
          </p:grpSpPr>
          <p:sp>
            <p:nvSpPr>
              <p:cNvPr id="12936" name="Oval 880"/>
              <p:cNvSpPr>
                <a:spLocks noChangeArrowheads="1"/>
              </p:cNvSpPr>
              <p:nvPr/>
            </p:nvSpPr>
            <p:spPr bwMode="auto">
              <a:xfrm>
                <a:off x="1106487" y="5201788"/>
                <a:ext cx="250825" cy="250825"/>
              </a:xfrm>
              <a:prstGeom prst="ellipse">
                <a:avLst/>
              </a:prstGeom>
              <a:solidFill>
                <a:srgbClr val="BBE0E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37" name="Oval 881"/>
              <p:cNvSpPr>
                <a:spLocks noChangeArrowheads="1"/>
              </p:cNvSpPr>
              <p:nvPr/>
            </p:nvSpPr>
            <p:spPr bwMode="auto">
              <a:xfrm>
                <a:off x="1096962" y="5192263"/>
                <a:ext cx="269875" cy="269875"/>
              </a:xfrm>
              <a:prstGeom prst="ellipse">
                <a:avLst/>
              </a:prstGeom>
              <a:noFill/>
              <a:ln w="6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38" name="Rectangle 882"/>
              <p:cNvSpPr>
                <a:spLocks noChangeArrowheads="1"/>
              </p:cNvSpPr>
              <p:nvPr/>
            </p:nvSpPr>
            <p:spPr bwMode="auto">
              <a:xfrm>
                <a:off x="1123950" y="5262113"/>
                <a:ext cx="215900" cy="1365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</a:rPr>
                  <a:t>LEF</a:t>
                </a:r>
                <a:endParaRPr lang="en-US" sz="1800"/>
              </a:p>
            </p:txBody>
          </p:sp>
        </p:grpSp>
        <p:grpSp>
          <p:nvGrpSpPr>
            <p:cNvPr id="29" name="Group 1804"/>
            <p:cNvGrpSpPr>
              <a:grpSpLocks/>
            </p:cNvGrpSpPr>
            <p:nvPr/>
          </p:nvGrpSpPr>
          <p:grpSpPr bwMode="auto">
            <a:xfrm>
              <a:off x="392113" y="3306763"/>
              <a:ext cx="557212" cy="400050"/>
              <a:chOff x="1857379" y="3800475"/>
              <a:chExt cx="557213" cy="400050"/>
            </a:xfrm>
          </p:grpSpPr>
          <p:sp>
            <p:nvSpPr>
              <p:cNvPr id="12934" name="Oval 503"/>
              <p:cNvSpPr>
                <a:spLocks noChangeArrowheads="1"/>
              </p:cNvSpPr>
              <p:nvPr/>
            </p:nvSpPr>
            <p:spPr bwMode="auto">
              <a:xfrm>
                <a:off x="1885950" y="3800475"/>
                <a:ext cx="414338" cy="400050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12935" name="TextBox 504"/>
              <p:cNvSpPr txBox="1">
                <a:spLocks noChangeArrowheads="1"/>
              </p:cNvSpPr>
              <p:nvPr/>
            </p:nvSpPr>
            <p:spPr bwMode="auto">
              <a:xfrm>
                <a:off x="1857379" y="3871912"/>
                <a:ext cx="557213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1000" b="1"/>
                  <a:t>dsh</a:t>
                </a:r>
              </a:p>
            </p:txBody>
          </p:sp>
        </p:grpSp>
        <p:grpSp>
          <p:nvGrpSpPr>
            <p:cNvPr id="30" name="Group 3130"/>
            <p:cNvGrpSpPr>
              <a:grpSpLocks/>
            </p:cNvGrpSpPr>
            <p:nvPr/>
          </p:nvGrpSpPr>
          <p:grpSpPr bwMode="auto">
            <a:xfrm>
              <a:off x="614363" y="4386263"/>
              <a:ext cx="342900" cy="333375"/>
              <a:chOff x="614364" y="4386271"/>
              <a:chExt cx="342902" cy="333371"/>
            </a:xfrm>
          </p:grpSpPr>
          <p:sp>
            <p:nvSpPr>
              <p:cNvPr id="491" name="Oval 490"/>
              <p:cNvSpPr/>
              <p:nvPr/>
            </p:nvSpPr>
            <p:spPr bwMode="auto">
              <a:xfrm>
                <a:off x="628651" y="4475468"/>
                <a:ext cx="228601" cy="228557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pitchFamily="28" charset="-128"/>
                  <a:cs typeface="Arial" pitchFamily="34" charset="0"/>
                </a:endParaRPr>
              </a:p>
            </p:txBody>
          </p:sp>
          <p:grpSp>
            <p:nvGrpSpPr>
              <p:cNvPr id="31" name="Group 3126"/>
              <p:cNvGrpSpPr>
                <a:grpSpLocks/>
              </p:cNvGrpSpPr>
              <p:nvPr/>
            </p:nvGrpSpPr>
            <p:grpSpPr bwMode="auto">
              <a:xfrm>
                <a:off x="614364" y="4386271"/>
                <a:ext cx="342902" cy="333371"/>
                <a:chOff x="614364" y="4386271"/>
                <a:chExt cx="342902" cy="333371"/>
              </a:xfrm>
            </p:grpSpPr>
            <p:cxnSp>
              <p:nvCxnSpPr>
                <p:cNvPr id="12932" name="Straight Connector 489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805890" y="4394780"/>
                  <a:ext cx="102734" cy="85715"/>
                </a:xfrm>
                <a:prstGeom prst="line">
                  <a:avLst/>
                </a:prstGeom>
                <a:noFill/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sp>
              <p:nvSpPr>
                <p:cNvPr id="12933" name="TextBox 491"/>
                <p:cNvSpPr txBox="1">
                  <a:spLocks noChangeArrowheads="1"/>
                </p:cNvSpPr>
                <p:nvPr/>
              </p:nvSpPr>
              <p:spPr bwMode="auto">
                <a:xfrm>
                  <a:off x="614364" y="4475170"/>
                  <a:ext cx="342902" cy="24447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en-US" sz="1000" b="1" dirty="0"/>
                    <a:t>P</a:t>
                  </a:r>
                </a:p>
              </p:txBody>
            </p:sp>
          </p:grpSp>
        </p:grpSp>
        <p:sp>
          <p:nvSpPr>
            <p:cNvPr id="12732" name="Rectangle 463"/>
            <p:cNvSpPr>
              <a:spLocks noChangeArrowheads="1"/>
            </p:cNvSpPr>
            <p:nvPr/>
          </p:nvSpPr>
          <p:spPr bwMode="auto">
            <a:xfrm>
              <a:off x="2914650" y="2803525"/>
              <a:ext cx="85725" cy="314325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grpSp>
          <p:nvGrpSpPr>
            <p:cNvPr id="12886" name="Group 1798"/>
            <p:cNvGrpSpPr>
              <a:grpSpLocks/>
            </p:cNvGrpSpPr>
            <p:nvPr/>
          </p:nvGrpSpPr>
          <p:grpSpPr bwMode="auto">
            <a:xfrm>
              <a:off x="1803595" y="1814952"/>
              <a:ext cx="747713" cy="576262"/>
              <a:chOff x="6338888" y="2941638"/>
              <a:chExt cx="638175" cy="636588"/>
            </a:xfrm>
          </p:grpSpPr>
          <p:grpSp>
            <p:nvGrpSpPr>
              <p:cNvPr id="12887" name="Group 1701"/>
              <p:cNvGrpSpPr>
                <a:grpSpLocks/>
              </p:cNvGrpSpPr>
              <p:nvPr/>
            </p:nvGrpSpPr>
            <p:grpSpPr bwMode="auto">
              <a:xfrm>
                <a:off x="6345238" y="2947988"/>
                <a:ext cx="627063" cy="625475"/>
                <a:chOff x="3997" y="1857"/>
                <a:chExt cx="395" cy="394"/>
              </a:xfrm>
            </p:grpSpPr>
            <p:sp>
              <p:nvSpPr>
                <p:cNvPr id="12898" name="Oval 1667"/>
                <p:cNvSpPr>
                  <a:spLocks noChangeArrowheads="1"/>
                </p:cNvSpPr>
                <p:nvPr/>
              </p:nvSpPr>
              <p:spPr bwMode="auto">
                <a:xfrm>
                  <a:off x="3997" y="1857"/>
                  <a:ext cx="395" cy="394"/>
                </a:xfrm>
                <a:prstGeom prst="ellipse">
                  <a:avLst/>
                </a:prstGeom>
                <a:solidFill>
                  <a:srgbClr val="69202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899" name="Oval 1668"/>
                <p:cNvSpPr>
                  <a:spLocks noChangeArrowheads="1"/>
                </p:cNvSpPr>
                <p:nvPr/>
              </p:nvSpPr>
              <p:spPr bwMode="auto">
                <a:xfrm>
                  <a:off x="4002" y="1862"/>
                  <a:ext cx="384" cy="383"/>
                </a:xfrm>
                <a:prstGeom prst="ellipse">
                  <a:avLst/>
                </a:prstGeom>
                <a:solidFill>
                  <a:srgbClr val="6A202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900" name="Oval 1669"/>
                <p:cNvSpPr>
                  <a:spLocks noChangeArrowheads="1"/>
                </p:cNvSpPr>
                <p:nvPr/>
              </p:nvSpPr>
              <p:spPr bwMode="auto">
                <a:xfrm>
                  <a:off x="4008" y="1868"/>
                  <a:ext cx="372" cy="371"/>
                </a:xfrm>
                <a:prstGeom prst="ellipse">
                  <a:avLst/>
                </a:prstGeom>
                <a:solidFill>
                  <a:srgbClr val="6C212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901" name="Oval 1670"/>
                <p:cNvSpPr>
                  <a:spLocks noChangeArrowheads="1"/>
                </p:cNvSpPr>
                <p:nvPr/>
              </p:nvSpPr>
              <p:spPr bwMode="auto">
                <a:xfrm>
                  <a:off x="4014" y="1874"/>
                  <a:ext cx="360" cy="359"/>
                </a:xfrm>
                <a:prstGeom prst="ellipse">
                  <a:avLst/>
                </a:prstGeom>
                <a:solidFill>
                  <a:srgbClr val="6E212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902" name="Oval 1671"/>
                <p:cNvSpPr>
                  <a:spLocks noChangeArrowheads="1"/>
                </p:cNvSpPr>
                <p:nvPr/>
              </p:nvSpPr>
              <p:spPr bwMode="auto">
                <a:xfrm>
                  <a:off x="4020" y="1880"/>
                  <a:ext cx="348" cy="347"/>
                </a:xfrm>
                <a:prstGeom prst="ellipse">
                  <a:avLst/>
                </a:prstGeom>
                <a:solidFill>
                  <a:srgbClr val="70222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903" name="Oval 1672"/>
                <p:cNvSpPr>
                  <a:spLocks noChangeArrowheads="1"/>
                </p:cNvSpPr>
                <p:nvPr/>
              </p:nvSpPr>
              <p:spPr bwMode="auto">
                <a:xfrm>
                  <a:off x="4026" y="1886"/>
                  <a:ext cx="336" cy="335"/>
                </a:xfrm>
                <a:prstGeom prst="ellipse">
                  <a:avLst/>
                </a:prstGeom>
                <a:solidFill>
                  <a:srgbClr val="73232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904" name="Oval 1673"/>
                <p:cNvSpPr>
                  <a:spLocks noChangeArrowheads="1"/>
                </p:cNvSpPr>
                <p:nvPr/>
              </p:nvSpPr>
              <p:spPr bwMode="auto">
                <a:xfrm>
                  <a:off x="4032" y="1892"/>
                  <a:ext cx="324" cy="323"/>
                </a:xfrm>
                <a:prstGeom prst="ellipse">
                  <a:avLst/>
                </a:prstGeom>
                <a:solidFill>
                  <a:srgbClr val="77242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905" name="Oval 1674"/>
                <p:cNvSpPr>
                  <a:spLocks noChangeArrowheads="1"/>
                </p:cNvSpPr>
                <p:nvPr/>
              </p:nvSpPr>
              <p:spPr bwMode="auto">
                <a:xfrm>
                  <a:off x="4037" y="1897"/>
                  <a:ext cx="314" cy="313"/>
                </a:xfrm>
                <a:prstGeom prst="ellipse">
                  <a:avLst/>
                </a:prstGeom>
                <a:solidFill>
                  <a:srgbClr val="7A252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906" name="Oval 1675"/>
                <p:cNvSpPr>
                  <a:spLocks noChangeArrowheads="1"/>
                </p:cNvSpPr>
                <p:nvPr/>
              </p:nvSpPr>
              <p:spPr bwMode="auto">
                <a:xfrm>
                  <a:off x="4043" y="1903"/>
                  <a:ext cx="302" cy="301"/>
                </a:xfrm>
                <a:prstGeom prst="ellipse">
                  <a:avLst/>
                </a:prstGeom>
                <a:solidFill>
                  <a:srgbClr val="7F263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907" name="Oval 1676"/>
                <p:cNvSpPr>
                  <a:spLocks noChangeArrowheads="1"/>
                </p:cNvSpPr>
                <p:nvPr/>
              </p:nvSpPr>
              <p:spPr bwMode="auto">
                <a:xfrm>
                  <a:off x="4049" y="1909"/>
                  <a:ext cx="291" cy="290"/>
                </a:xfrm>
                <a:prstGeom prst="ellipse">
                  <a:avLst/>
                </a:prstGeom>
                <a:solidFill>
                  <a:srgbClr val="83283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908" name="Oval 1677"/>
                <p:cNvSpPr>
                  <a:spLocks noChangeArrowheads="1"/>
                </p:cNvSpPr>
                <p:nvPr/>
              </p:nvSpPr>
              <p:spPr bwMode="auto">
                <a:xfrm>
                  <a:off x="4055" y="1915"/>
                  <a:ext cx="279" cy="278"/>
                </a:xfrm>
                <a:prstGeom prst="ellipse">
                  <a:avLst/>
                </a:prstGeom>
                <a:solidFill>
                  <a:srgbClr val="882A3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909" name="Oval 1678"/>
                <p:cNvSpPr>
                  <a:spLocks noChangeArrowheads="1"/>
                </p:cNvSpPr>
                <p:nvPr/>
              </p:nvSpPr>
              <p:spPr bwMode="auto">
                <a:xfrm>
                  <a:off x="4061" y="1921"/>
                  <a:ext cx="267" cy="266"/>
                </a:xfrm>
                <a:prstGeom prst="ellipse">
                  <a:avLst/>
                </a:prstGeom>
                <a:solidFill>
                  <a:srgbClr val="8D2B3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910" name="Oval 1679"/>
                <p:cNvSpPr>
                  <a:spLocks noChangeArrowheads="1"/>
                </p:cNvSpPr>
                <p:nvPr/>
              </p:nvSpPr>
              <p:spPr bwMode="auto">
                <a:xfrm>
                  <a:off x="4067" y="1927"/>
                  <a:ext cx="255" cy="254"/>
                </a:xfrm>
                <a:prstGeom prst="ellipse">
                  <a:avLst/>
                </a:prstGeom>
                <a:solidFill>
                  <a:srgbClr val="932D3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911" name="Oval 1680"/>
                <p:cNvSpPr>
                  <a:spLocks noChangeArrowheads="1"/>
                </p:cNvSpPr>
                <p:nvPr/>
              </p:nvSpPr>
              <p:spPr bwMode="auto">
                <a:xfrm>
                  <a:off x="4073" y="1933"/>
                  <a:ext cx="243" cy="242"/>
                </a:xfrm>
                <a:prstGeom prst="ellipse">
                  <a:avLst/>
                </a:prstGeom>
                <a:solidFill>
                  <a:srgbClr val="992F3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912" name="Oval 1681"/>
                <p:cNvSpPr>
                  <a:spLocks noChangeArrowheads="1"/>
                </p:cNvSpPr>
                <p:nvPr/>
              </p:nvSpPr>
              <p:spPr bwMode="auto">
                <a:xfrm>
                  <a:off x="4078" y="1938"/>
                  <a:ext cx="233" cy="232"/>
                </a:xfrm>
                <a:prstGeom prst="ellipse">
                  <a:avLst/>
                </a:prstGeom>
                <a:solidFill>
                  <a:srgbClr val="9F313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913" name="Oval 1682"/>
                <p:cNvSpPr>
                  <a:spLocks noChangeArrowheads="1"/>
                </p:cNvSpPr>
                <p:nvPr/>
              </p:nvSpPr>
              <p:spPr bwMode="auto">
                <a:xfrm>
                  <a:off x="4084" y="1944"/>
                  <a:ext cx="221" cy="220"/>
                </a:xfrm>
                <a:prstGeom prst="ellipse">
                  <a:avLst/>
                </a:prstGeom>
                <a:solidFill>
                  <a:srgbClr val="A4323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914" name="Oval 1684"/>
                <p:cNvSpPr>
                  <a:spLocks noChangeArrowheads="1"/>
                </p:cNvSpPr>
                <p:nvPr/>
              </p:nvSpPr>
              <p:spPr bwMode="auto">
                <a:xfrm>
                  <a:off x="4096" y="1956"/>
                  <a:ext cx="197" cy="196"/>
                </a:xfrm>
                <a:prstGeom prst="ellipse">
                  <a:avLst/>
                </a:prstGeom>
                <a:solidFill>
                  <a:srgbClr val="B0364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915" name="Oval 1685"/>
                <p:cNvSpPr>
                  <a:spLocks noChangeArrowheads="1"/>
                </p:cNvSpPr>
                <p:nvPr/>
              </p:nvSpPr>
              <p:spPr bwMode="auto">
                <a:xfrm>
                  <a:off x="4102" y="1962"/>
                  <a:ext cx="185" cy="184"/>
                </a:xfrm>
                <a:prstGeom prst="ellipse">
                  <a:avLst/>
                </a:prstGeom>
                <a:solidFill>
                  <a:srgbClr val="B6384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916" name="Oval 1686"/>
                <p:cNvSpPr>
                  <a:spLocks noChangeArrowheads="1"/>
                </p:cNvSpPr>
                <p:nvPr/>
              </p:nvSpPr>
              <p:spPr bwMode="auto">
                <a:xfrm>
                  <a:off x="4108" y="1968"/>
                  <a:ext cx="173" cy="172"/>
                </a:xfrm>
                <a:prstGeom prst="ellipse">
                  <a:avLst/>
                </a:prstGeom>
                <a:solidFill>
                  <a:srgbClr val="BC394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917" name="Oval 1688"/>
                <p:cNvSpPr>
                  <a:spLocks noChangeArrowheads="1"/>
                </p:cNvSpPr>
                <p:nvPr/>
              </p:nvSpPr>
              <p:spPr bwMode="auto">
                <a:xfrm>
                  <a:off x="4119" y="1979"/>
                  <a:ext cx="151" cy="150"/>
                </a:xfrm>
                <a:prstGeom prst="ellipse">
                  <a:avLst/>
                </a:prstGeom>
                <a:solidFill>
                  <a:srgbClr val="C53C4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918" name="Oval 1689"/>
                <p:cNvSpPr>
                  <a:spLocks noChangeArrowheads="1"/>
                </p:cNvSpPr>
                <p:nvPr/>
              </p:nvSpPr>
              <p:spPr bwMode="auto">
                <a:xfrm>
                  <a:off x="4125" y="1985"/>
                  <a:ext cx="139" cy="138"/>
                </a:xfrm>
                <a:prstGeom prst="ellipse">
                  <a:avLst/>
                </a:prstGeom>
                <a:solidFill>
                  <a:srgbClr val="C93E4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919" name="Oval 1690"/>
                <p:cNvSpPr>
                  <a:spLocks noChangeArrowheads="1"/>
                </p:cNvSpPr>
                <p:nvPr/>
              </p:nvSpPr>
              <p:spPr bwMode="auto">
                <a:xfrm>
                  <a:off x="4131" y="1991"/>
                  <a:ext cx="127" cy="127"/>
                </a:xfrm>
                <a:prstGeom prst="ellipse">
                  <a:avLst/>
                </a:prstGeom>
                <a:solidFill>
                  <a:srgbClr val="CD3F4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920" name="Oval 1691"/>
                <p:cNvSpPr>
                  <a:spLocks noChangeArrowheads="1"/>
                </p:cNvSpPr>
                <p:nvPr/>
              </p:nvSpPr>
              <p:spPr bwMode="auto">
                <a:xfrm>
                  <a:off x="4137" y="1997"/>
                  <a:ext cx="115" cy="115"/>
                </a:xfrm>
                <a:prstGeom prst="ellipse">
                  <a:avLst/>
                </a:prstGeom>
                <a:solidFill>
                  <a:srgbClr val="D1405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921" name="Oval 1692"/>
                <p:cNvSpPr>
                  <a:spLocks noChangeArrowheads="1"/>
                </p:cNvSpPr>
                <p:nvPr/>
              </p:nvSpPr>
              <p:spPr bwMode="auto">
                <a:xfrm>
                  <a:off x="4143" y="2003"/>
                  <a:ext cx="103" cy="103"/>
                </a:xfrm>
                <a:prstGeom prst="ellipse">
                  <a:avLst/>
                </a:prstGeom>
                <a:solidFill>
                  <a:srgbClr val="D4415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922" name="Oval 1693"/>
                <p:cNvSpPr>
                  <a:spLocks noChangeArrowheads="1"/>
                </p:cNvSpPr>
                <p:nvPr/>
              </p:nvSpPr>
              <p:spPr bwMode="auto">
                <a:xfrm>
                  <a:off x="4149" y="2009"/>
                  <a:ext cx="92" cy="92"/>
                </a:xfrm>
                <a:prstGeom prst="ellipse">
                  <a:avLst/>
                </a:prstGeom>
                <a:solidFill>
                  <a:srgbClr val="D7425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923" name="Oval 1694"/>
                <p:cNvSpPr>
                  <a:spLocks noChangeArrowheads="1"/>
                </p:cNvSpPr>
                <p:nvPr/>
              </p:nvSpPr>
              <p:spPr bwMode="auto">
                <a:xfrm>
                  <a:off x="4155" y="2015"/>
                  <a:ext cx="80" cy="80"/>
                </a:xfrm>
                <a:prstGeom prst="ellipse">
                  <a:avLst/>
                </a:prstGeom>
                <a:solidFill>
                  <a:srgbClr val="D9435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924" name="Oval 1695"/>
                <p:cNvSpPr>
                  <a:spLocks noChangeArrowheads="1"/>
                </p:cNvSpPr>
                <p:nvPr/>
              </p:nvSpPr>
              <p:spPr bwMode="auto">
                <a:xfrm>
                  <a:off x="4160" y="2020"/>
                  <a:ext cx="70" cy="70"/>
                </a:xfrm>
                <a:prstGeom prst="ellipse">
                  <a:avLst/>
                </a:prstGeom>
                <a:solidFill>
                  <a:srgbClr val="DB435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925" name="Oval 1696"/>
                <p:cNvSpPr>
                  <a:spLocks noChangeArrowheads="1"/>
                </p:cNvSpPr>
                <p:nvPr/>
              </p:nvSpPr>
              <p:spPr bwMode="auto">
                <a:xfrm>
                  <a:off x="4166" y="2026"/>
                  <a:ext cx="58" cy="58"/>
                </a:xfrm>
                <a:prstGeom prst="ellipse">
                  <a:avLst/>
                </a:prstGeom>
                <a:solidFill>
                  <a:srgbClr val="DD445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926" name="Oval 1697"/>
                <p:cNvSpPr>
                  <a:spLocks noChangeArrowheads="1"/>
                </p:cNvSpPr>
                <p:nvPr/>
              </p:nvSpPr>
              <p:spPr bwMode="auto">
                <a:xfrm>
                  <a:off x="4172" y="2032"/>
                  <a:ext cx="46" cy="46"/>
                </a:xfrm>
                <a:prstGeom prst="ellipse">
                  <a:avLst/>
                </a:prstGeom>
                <a:solidFill>
                  <a:srgbClr val="DF445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927" name="Oval 1698"/>
                <p:cNvSpPr>
                  <a:spLocks noChangeArrowheads="1"/>
                </p:cNvSpPr>
                <p:nvPr/>
              </p:nvSpPr>
              <p:spPr bwMode="auto">
                <a:xfrm>
                  <a:off x="4178" y="2038"/>
                  <a:ext cx="34" cy="34"/>
                </a:xfrm>
                <a:prstGeom prst="ellipse">
                  <a:avLst/>
                </a:prstGeom>
                <a:solidFill>
                  <a:srgbClr val="E0455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928" name="Oval 1699"/>
                <p:cNvSpPr>
                  <a:spLocks noChangeArrowheads="1"/>
                </p:cNvSpPr>
                <p:nvPr/>
              </p:nvSpPr>
              <p:spPr bwMode="auto">
                <a:xfrm>
                  <a:off x="4184" y="2044"/>
                  <a:ext cx="22" cy="22"/>
                </a:xfrm>
                <a:prstGeom prst="ellipse">
                  <a:avLst/>
                </a:prstGeom>
                <a:solidFill>
                  <a:srgbClr val="E1455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929" name="Oval 1700"/>
                <p:cNvSpPr>
                  <a:spLocks noChangeArrowheads="1"/>
                </p:cNvSpPr>
                <p:nvPr/>
              </p:nvSpPr>
              <p:spPr bwMode="auto">
                <a:xfrm>
                  <a:off x="4190" y="2050"/>
                  <a:ext cx="10" cy="10"/>
                </a:xfrm>
                <a:prstGeom prst="ellipse">
                  <a:avLst/>
                </a:prstGeom>
                <a:solidFill>
                  <a:srgbClr val="E2455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2896" name="Oval 1702"/>
              <p:cNvSpPr>
                <a:spLocks noChangeArrowheads="1"/>
              </p:cNvSpPr>
              <p:nvPr/>
            </p:nvSpPr>
            <p:spPr bwMode="auto">
              <a:xfrm>
                <a:off x="6338888" y="2941638"/>
                <a:ext cx="638175" cy="636588"/>
              </a:xfrm>
              <a:prstGeom prst="ellipse">
                <a:avLst/>
              </a:prstGeom>
              <a:noFill/>
              <a:ln w="6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97" name="Rectangle 1703"/>
              <p:cNvSpPr>
                <a:spLocks noChangeArrowheads="1"/>
              </p:cNvSpPr>
              <p:nvPr/>
            </p:nvSpPr>
            <p:spPr bwMode="auto">
              <a:xfrm>
                <a:off x="6437457" y="3094194"/>
                <a:ext cx="443745" cy="3399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 b="1" dirty="0" smtClean="0">
                    <a:solidFill>
                      <a:srgbClr val="FFFFFF"/>
                    </a:solidFill>
                  </a:rPr>
                  <a:t>DKK</a:t>
                </a:r>
                <a:endParaRPr lang="en-US" sz="1000" b="1" dirty="0">
                  <a:solidFill>
                    <a:srgbClr val="FFFFFF"/>
                  </a:solidFill>
                </a:endParaRPr>
              </a:p>
              <a:p>
                <a:pPr algn="ctr"/>
                <a:r>
                  <a:rPr lang="en-US" sz="1000" b="1" dirty="0" smtClean="0">
                    <a:solidFill>
                      <a:srgbClr val="FFFFFF"/>
                    </a:solidFill>
                  </a:rPr>
                  <a:t>Sclerostin</a:t>
                </a:r>
                <a:endParaRPr lang="en-US" sz="1000" b="1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2888" name="Group 3138"/>
            <p:cNvGrpSpPr>
              <a:grpSpLocks/>
            </p:cNvGrpSpPr>
            <p:nvPr/>
          </p:nvGrpSpPr>
          <p:grpSpPr bwMode="auto">
            <a:xfrm>
              <a:off x="895350" y="3675063"/>
              <a:ext cx="1562100" cy="550862"/>
              <a:chOff x="895351" y="3674618"/>
              <a:chExt cx="1562099" cy="551028"/>
            </a:xfrm>
          </p:grpSpPr>
          <p:grpSp>
            <p:nvGrpSpPr>
              <p:cNvPr id="12895" name="Group 1817"/>
              <p:cNvGrpSpPr>
                <a:grpSpLocks/>
              </p:cNvGrpSpPr>
              <p:nvPr/>
            </p:nvGrpSpPr>
            <p:grpSpPr bwMode="auto">
              <a:xfrm>
                <a:off x="1485900" y="3774629"/>
                <a:ext cx="971550" cy="257173"/>
                <a:chOff x="6115050" y="3957638"/>
                <a:chExt cx="971550" cy="257173"/>
              </a:xfrm>
            </p:grpSpPr>
            <p:sp>
              <p:nvSpPr>
                <p:cNvPr id="12893" name="Oval 501"/>
                <p:cNvSpPr>
                  <a:spLocks noChangeArrowheads="1"/>
                </p:cNvSpPr>
                <p:nvPr/>
              </p:nvSpPr>
              <p:spPr bwMode="auto">
                <a:xfrm>
                  <a:off x="6115050" y="3971924"/>
                  <a:ext cx="971550" cy="242887"/>
                </a:xfrm>
                <a:prstGeom prst="ellipse">
                  <a:avLst/>
                </a:prstGeom>
                <a:solidFill>
                  <a:srgbClr val="00B05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12894" name="TextBox 502"/>
                <p:cNvSpPr txBox="1">
                  <a:spLocks noChangeArrowheads="1"/>
                </p:cNvSpPr>
                <p:nvPr/>
              </p:nvSpPr>
              <p:spPr bwMode="auto">
                <a:xfrm>
                  <a:off x="6362700" y="3957638"/>
                  <a:ext cx="538163" cy="24622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en-US" sz="1000" b="1"/>
                    <a:t>Axin</a:t>
                  </a:r>
                </a:p>
              </p:txBody>
            </p:sp>
          </p:grpSp>
          <p:grpSp>
            <p:nvGrpSpPr>
              <p:cNvPr id="12930" name="Group 1806"/>
              <p:cNvGrpSpPr>
                <a:grpSpLocks/>
              </p:cNvGrpSpPr>
              <p:nvPr/>
            </p:nvGrpSpPr>
            <p:grpSpPr bwMode="auto">
              <a:xfrm>
                <a:off x="895351" y="3674618"/>
                <a:ext cx="733425" cy="514348"/>
                <a:chOff x="6024563" y="2914652"/>
                <a:chExt cx="733425" cy="514348"/>
              </a:xfrm>
            </p:grpSpPr>
            <p:sp>
              <p:nvSpPr>
                <p:cNvPr id="12891" name="Hexagon 499"/>
                <p:cNvSpPr>
                  <a:spLocks noChangeArrowheads="1"/>
                </p:cNvSpPr>
                <p:nvPr/>
              </p:nvSpPr>
              <p:spPr bwMode="auto">
                <a:xfrm>
                  <a:off x="6043615" y="2914652"/>
                  <a:ext cx="628648" cy="514348"/>
                </a:xfrm>
                <a:prstGeom prst="hexagon">
                  <a:avLst>
                    <a:gd name="adj" fmla="val 24999"/>
                    <a:gd name="vf" fmla="val 115470"/>
                  </a:avLst>
                </a:prstGeom>
                <a:solidFill>
                  <a:srgbClr val="FFFF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12892" name="TextBox 500"/>
                <p:cNvSpPr txBox="1">
                  <a:spLocks noChangeArrowheads="1"/>
                </p:cNvSpPr>
                <p:nvPr/>
              </p:nvSpPr>
              <p:spPr bwMode="auto">
                <a:xfrm>
                  <a:off x="6024563" y="3043238"/>
                  <a:ext cx="733425" cy="24622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en-US" sz="1000" b="1"/>
                    <a:t>GSK-3</a:t>
                  </a:r>
                  <a:r>
                    <a:rPr lang="el-GR" sz="1000" b="1"/>
                    <a:t>β</a:t>
                  </a:r>
                  <a:endParaRPr lang="en-US" sz="1000" b="1"/>
                </a:p>
              </p:txBody>
            </p:sp>
          </p:grpSp>
          <p:grpSp>
            <p:nvGrpSpPr>
              <p:cNvPr id="12931" name="Group 1840"/>
              <p:cNvGrpSpPr>
                <a:grpSpLocks/>
              </p:cNvGrpSpPr>
              <p:nvPr/>
            </p:nvGrpSpPr>
            <p:grpSpPr bwMode="auto">
              <a:xfrm>
                <a:off x="1423993" y="3979425"/>
                <a:ext cx="566729" cy="246221"/>
                <a:chOff x="1685926" y="2352694"/>
                <a:chExt cx="566729" cy="246221"/>
              </a:xfrm>
            </p:grpSpPr>
            <p:sp>
              <p:nvSpPr>
                <p:cNvPr id="12889" name="Rectangle 2354"/>
                <p:cNvSpPr>
                  <a:spLocks noChangeArrowheads="1"/>
                </p:cNvSpPr>
                <p:nvPr/>
              </p:nvSpPr>
              <p:spPr bwMode="auto">
                <a:xfrm>
                  <a:off x="1685926" y="2371725"/>
                  <a:ext cx="528638" cy="214313"/>
                </a:xfrm>
                <a:prstGeom prst="rect">
                  <a:avLst/>
                </a:prstGeom>
                <a:solidFill>
                  <a:srgbClr val="FFC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12890" name="TextBox 2355"/>
                <p:cNvSpPr txBox="1">
                  <a:spLocks noChangeArrowheads="1"/>
                </p:cNvSpPr>
                <p:nvPr/>
              </p:nvSpPr>
              <p:spPr bwMode="auto">
                <a:xfrm>
                  <a:off x="1714492" y="2352694"/>
                  <a:ext cx="538163" cy="24622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en-US" sz="1000" b="1" dirty="0"/>
                    <a:t>APC</a:t>
                  </a:r>
                </a:p>
              </p:txBody>
            </p:sp>
          </p:grpSp>
        </p:grpSp>
        <p:grpSp>
          <p:nvGrpSpPr>
            <p:cNvPr id="12940" name="Group 2827"/>
            <p:cNvGrpSpPr>
              <a:grpSpLocks/>
            </p:cNvGrpSpPr>
            <p:nvPr/>
          </p:nvGrpSpPr>
          <p:grpSpPr bwMode="auto">
            <a:xfrm>
              <a:off x="1833563" y="4460875"/>
              <a:ext cx="355600" cy="171450"/>
              <a:chOff x="6491288" y="4346576"/>
              <a:chExt cx="355600" cy="171450"/>
            </a:xfrm>
          </p:grpSpPr>
          <p:sp>
            <p:nvSpPr>
              <p:cNvPr id="12879" name="Line 1746"/>
              <p:cNvSpPr>
                <a:spLocks noChangeShapeType="1"/>
              </p:cNvSpPr>
              <p:nvPr/>
            </p:nvSpPr>
            <p:spPr bwMode="auto">
              <a:xfrm flipH="1">
                <a:off x="6491288" y="4346576"/>
                <a:ext cx="7938" cy="17463"/>
              </a:xfrm>
              <a:prstGeom prst="line">
                <a:avLst/>
              </a:prstGeom>
              <a:noFill/>
              <a:ln w="1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80" name="Line 1747"/>
              <p:cNvSpPr>
                <a:spLocks noChangeShapeType="1"/>
              </p:cNvSpPr>
              <p:nvPr/>
            </p:nvSpPr>
            <p:spPr bwMode="auto">
              <a:xfrm>
                <a:off x="6491288" y="4364038"/>
                <a:ext cx="241300" cy="106363"/>
              </a:xfrm>
              <a:prstGeom prst="line">
                <a:avLst/>
              </a:prstGeom>
              <a:noFill/>
              <a:ln w="1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81" name="Line 1748"/>
              <p:cNvSpPr>
                <a:spLocks noChangeShapeType="1"/>
              </p:cNvSpPr>
              <p:nvPr/>
            </p:nvSpPr>
            <p:spPr bwMode="auto">
              <a:xfrm flipV="1">
                <a:off x="6732588" y="4452938"/>
                <a:ext cx="7938" cy="17463"/>
              </a:xfrm>
              <a:prstGeom prst="line">
                <a:avLst/>
              </a:prstGeom>
              <a:noFill/>
              <a:ln w="1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82" name="Line 1749"/>
              <p:cNvSpPr>
                <a:spLocks noChangeShapeType="1"/>
              </p:cNvSpPr>
              <p:nvPr/>
            </p:nvSpPr>
            <p:spPr bwMode="auto">
              <a:xfrm flipH="1" flipV="1">
                <a:off x="6499225" y="4346576"/>
                <a:ext cx="241300" cy="106363"/>
              </a:xfrm>
              <a:prstGeom prst="line">
                <a:avLst/>
              </a:prstGeom>
              <a:noFill/>
              <a:ln w="1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83" name="Line 1750"/>
              <p:cNvSpPr>
                <a:spLocks noChangeShapeType="1"/>
              </p:cNvSpPr>
              <p:nvPr/>
            </p:nvSpPr>
            <p:spPr bwMode="auto">
              <a:xfrm flipV="1">
                <a:off x="6708775" y="4511676"/>
                <a:ext cx="138113" cy="6350"/>
              </a:xfrm>
              <a:prstGeom prst="line">
                <a:avLst/>
              </a:pr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84" name="Line 1751"/>
              <p:cNvSpPr>
                <a:spLocks noChangeShapeType="1"/>
              </p:cNvSpPr>
              <p:nvPr/>
            </p:nvSpPr>
            <p:spPr bwMode="auto">
              <a:xfrm flipH="1" flipV="1">
                <a:off x="6759575" y="4405313"/>
                <a:ext cx="87313" cy="106363"/>
              </a:xfrm>
              <a:prstGeom prst="line">
                <a:avLst/>
              </a:prstGeom>
              <a:noFill/>
              <a:ln w="16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85" name="Line 1752"/>
              <p:cNvSpPr>
                <a:spLocks noChangeShapeType="1"/>
              </p:cNvSpPr>
              <p:nvPr/>
            </p:nvSpPr>
            <p:spPr bwMode="auto">
              <a:xfrm flipH="1">
                <a:off x="6708775" y="4405313"/>
                <a:ext cx="50800" cy="112713"/>
              </a:xfrm>
              <a:prstGeom prst="line">
                <a:avLst/>
              </a:prstGeom>
              <a:noFill/>
              <a:ln w="1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2943" name="Group 2835"/>
            <p:cNvGrpSpPr>
              <a:grpSpLocks/>
            </p:cNvGrpSpPr>
            <p:nvPr/>
          </p:nvGrpSpPr>
          <p:grpSpPr bwMode="auto">
            <a:xfrm>
              <a:off x="2206625" y="4322763"/>
              <a:ext cx="544513" cy="611187"/>
              <a:chOff x="6864350" y="4208463"/>
              <a:chExt cx="544513" cy="611188"/>
            </a:xfrm>
          </p:grpSpPr>
          <p:grpSp>
            <p:nvGrpSpPr>
              <p:cNvPr id="2336" name="Group 1709"/>
              <p:cNvGrpSpPr>
                <a:grpSpLocks/>
              </p:cNvGrpSpPr>
              <p:nvPr/>
            </p:nvGrpSpPr>
            <p:grpSpPr bwMode="auto">
              <a:xfrm>
                <a:off x="7089775" y="4214813"/>
                <a:ext cx="92075" cy="87313"/>
                <a:chOff x="4466" y="2655"/>
                <a:chExt cx="58" cy="55"/>
              </a:xfrm>
            </p:grpSpPr>
            <p:sp>
              <p:nvSpPr>
                <p:cNvPr id="12874" name="Oval 1704"/>
                <p:cNvSpPr>
                  <a:spLocks noChangeArrowheads="1"/>
                </p:cNvSpPr>
                <p:nvPr/>
              </p:nvSpPr>
              <p:spPr bwMode="auto">
                <a:xfrm>
                  <a:off x="4466" y="2655"/>
                  <a:ext cx="58" cy="55"/>
                </a:xfrm>
                <a:prstGeom prst="ellipse">
                  <a:avLst/>
                </a:prstGeom>
                <a:solidFill>
                  <a:srgbClr val="8080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875" name="Oval 1705"/>
                <p:cNvSpPr>
                  <a:spLocks noChangeArrowheads="1"/>
                </p:cNvSpPr>
                <p:nvPr/>
              </p:nvSpPr>
              <p:spPr bwMode="auto">
                <a:xfrm>
                  <a:off x="4472" y="2660"/>
                  <a:ext cx="45" cy="44"/>
                </a:xfrm>
                <a:prstGeom prst="ellipse">
                  <a:avLst/>
                </a:prstGeom>
                <a:solidFill>
                  <a:srgbClr val="897F8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876" name="Oval 1706"/>
                <p:cNvSpPr>
                  <a:spLocks noChangeArrowheads="1"/>
                </p:cNvSpPr>
                <p:nvPr/>
              </p:nvSpPr>
              <p:spPr bwMode="auto">
                <a:xfrm>
                  <a:off x="4478" y="2666"/>
                  <a:ext cx="34" cy="33"/>
                </a:xfrm>
                <a:prstGeom prst="ellipse">
                  <a:avLst/>
                </a:prstGeom>
                <a:solidFill>
                  <a:srgbClr val="9E7EA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877" name="Oval 1707"/>
                <p:cNvSpPr>
                  <a:spLocks noChangeArrowheads="1"/>
                </p:cNvSpPr>
                <p:nvPr/>
              </p:nvSpPr>
              <p:spPr bwMode="auto">
                <a:xfrm>
                  <a:off x="4484" y="2672"/>
                  <a:ext cx="22" cy="21"/>
                </a:xfrm>
                <a:prstGeom prst="ellipse">
                  <a:avLst/>
                </a:prstGeom>
                <a:solidFill>
                  <a:srgbClr val="B77CC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878" name="Oval 1708"/>
                <p:cNvSpPr>
                  <a:spLocks noChangeArrowheads="1"/>
                </p:cNvSpPr>
                <p:nvPr/>
              </p:nvSpPr>
              <p:spPr bwMode="auto">
                <a:xfrm>
                  <a:off x="4489" y="2678"/>
                  <a:ext cx="12" cy="10"/>
                </a:xfrm>
                <a:prstGeom prst="ellipse">
                  <a:avLst/>
                </a:prstGeom>
                <a:solidFill>
                  <a:srgbClr val="C77AD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2796" name="Oval 1710"/>
              <p:cNvSpPr>
                <a:spLocks noChangeArrowheads="1"/>
              </p:cNvSpPr>
              <p:nvPr/>
            </p:nvSpPr>
            <p:spPr bwMode="auto">
              <a:xfrm>
                <a:off x="7083425" y="4208463"/>
                <a:ext cx="103188" cy="98425"/>
              </a:xfrm>
              <a:prstGeom prst="ellipse">
                <a:avLst/>
              </a:prstGeom>
              <a:noFill/>
              <a:ln w="6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337" name="Group 1716"/>
              <p:cNvGrpSpPr>
                <a:grpSpLocks/>
              </p:cNvGrpSpPr>
              <p:nvPr/>
            </p:nvGrpSpPr>
            <p:grpSpPr bwMode="auto">
              <a:xfrm>
                <a:off x="7042150" y="4400551"/>
                <a:ext cx="92075" cy="87313"/>
                <a:chOff x="4436" y="2772"/>
                <a:chExt cx="58" cy="55"/>
              </a:xfrm>
            </p:grpSpPr>
            <p:sp>
              <p:nvSpPr>
                <p:cNvPr id="12869" name="Oval 1711"/>
                <p:cNvSpPr>
                  <a:spLocks noChangeArrowheads="1"/>
                </p:cNvSpPr>
                <p:nvPr/>
              </p:nvSpPr>
              <p:spPr bwMode="auto">
                <a:xfrm>
                  <a:off x="4436" y="2772"/>
                  <a:ext cx="58" cy="55"/>
                </a:xfrm>
                <a:prstGeom prst="ellipse">
                  <a:avLst/>
                </a:prstGeom>
                <a:solidFill>
                  <a:srgbClr val="8080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870" name="Oval 1712"/>
                <p:cNvSpPr>
                  <a:spLocks noChangeArrowheads="1"/>
                </p:cNvSpPr>
                <p:nvPr/>
              </p:nvSpPr>
              <p:spPr bwMode="auto">
                <a:xfrm>
                  <a:off x="4442" y="2777"/>
                  <a:ext cx="46" cy="44"/>
                </a:xfrm>
                <a:prstGeom prst="ellipse">
                  <a:avLst/>
                </a:prstGeom>
                <a:solidFill>
                  <a:srgbClr val="897F8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871" name="Oval 1713"/>
                <p:cNvSpPr>
                  <a:spLocks noChangeArrowheads="1"/>
                </p:cNvSpPr>
                <p:nvPr/>
              </p:nvSpPr>
              <p:spPr bwMode="auto">
                <a:xfrm>
                  <a:off x="4448" y="2783"/>
                  <a:ext cx="35" cy="33"/>
                </a:xfrm>
                <a:prstGeom prst="ellipse">
                  <a:avLst/>
                </a:prstGeom>
                <a:solidFill>
                  <a:srgbClr val="9E7EA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872" name="Oval 1714"/>
                <p:cNvSpPr>
                  <a:spLocks noChangeArrowheads="1"/>
                </p:cNvSpPr>
                <p:nvPr/>
              </p:nvSpPr>
              <p:spPr bwMode="auto">
                <a:xfrm>
                  <a:off x="4454" y="2789"/>
                  <a:ext cx="23" cy="21"/>
                </a:xfrm>
                <a:prstGeom prst="ellipse">
                  <a:avLst/>
                </a:prstGeom>
                <a:solidFill>
                  <a:srgbClr val="B77CC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873" name="Oval 1715"/>
                <p:cNvSpPr>
                  <a:spLocks noChangeArrowheads="1"/>
                </p:cNvSpPr>
                <p:nvPr/>
              </p:nvSpPr>
              <p:spPr bwMode="auto">
                <a:xfrm>
                  <a:off x="4460" y="2795"/>
                  <a:ext cx="12" cy="10"/>
                </a:xfrm>
                <a:prstGeom prst="ellipse">
                  <a:avLst/>
                </a:prstGeom>
                <a:solidFill>
                  <a:srgbClr val="C77AD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2798" name="Oval 1717"/>
              <p:cNvSpPr>
                <a:spLocks noChangeArrowheads="1"/>
              </p:cNvSpPr>
              <p:nvPr/>
            </p:nvSpPr>
            <p:spPr bwMode="auto">
              <a:xfrm>
                <a:off x="7035800" y="4394201"/>
                <a:ext cx="103188" cy="98425"/>
              </a:xfrm>
              <a:prstGeom prst="ellipse">
                <a:avLst/>
              </a:prstGeom>
              <a:noFill/>
              <a:ln w="6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338" name="Group 1723"/>
              <p:cNvGrpSpPr>
                <a:grpSpLocks/>
              </p:cNvGrpSpPr>
              <p:nvPr/>
            </p:nvGrpSpPr>
            <p:grpSpPr bwMode="auto">
              <a:xfrm>
                <a:off x="7235825" y="4344988"/>
                <a:ext cx="93663" cy="85725"/>
                <a:chOff x="4558" y="2737"/>
                <a:chExt cx="59" cy="54"/>
              </a:xfrm>
            </p:grpSpPr>
            <p:sp>
              <p:nvSpPr>
                <p:cNvPr id="12864" name="Oval 1718"/>
                <p:cNvSpPr>
                  <a:spLocks noChangeArrowheads="1"/>
                </p:cNvSpPr>
                <p:nvPr/>
              </p:nvSpPr>
              <p:spPr bwMode="auto">
                <a:xfrm>
                  <a:off x="4558" y="2737"/>
                  <a:ext cx="59" cy="54"/>
                </a:xfrm>
                <a:prstGeom prst="ellipse">
                  <a:avLst/>
                </a:prstGeom>
                <a:solidFill>
                  <a:srgbClr val="8080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865" name="Oval 1719"/>
                <p:cNvSpPr>
                  <a:spLocks noChangeArrowheads="1"/>
                </p:cNvSpPr>
                <p:nvPr/>
              </p:nvSpPr>
              <p:spPr bwMode="auto">
                <a:xfrm>
                  <a:off x="4564" y="2742"/>
                  <a:ext cx="46" cy="43"/>
                </a:xfrm>
                <a:prstGeom prst="ellipse">
                  <a:avLst/>
                </a:prstGeom>
                <a:solidFill>
                  <a:srgbClr val="897F8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866" name="Oval 1720"/>
                <p:cNvSpPr>
                  <a:spLocks noChangeArrowheads="1"/>
                </p:cNvSpPr>
                <p:nvPr/>
              </p:nvSpPr>
              <p:spPr bwMode="auto">
                <a:xfrm>
                  <a:off x="4570" y="2747"/>
                  <a:ext cx="35" cy="33"/>
                </a:xfrm>
                <a:prstGeom prst="ellipse">
                  <a:avLst/>
                </a:prstGeom>
                <a:solidFill>
                  <a:srgbClr val="9E7EA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867" name="Oval 1721"/>
                <p:cNvSpPr>
                  <a:spLocks noChangeArrowheads="1"/>
                </p:cNvSpPr>
                <p:nvPr/>
              </p:nvSpPr>
              <p:spPr bwMode="auto">
                <a:xfrm>
                  <a:off x="4576" y="2753"/>
                  <a:ext cx="23" cy="21"/>
                </a:xfrm>
                <a:prstGeom prst="ellipse">
                  <a:avLst/>
                </a:prstGeom>
                <a:solidFill>
                  <a:srgbClr val="B77CC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868" name="Oval 1722"/>
                <p:cNvSpPr>
                  <a:spLocks noChangeArrowheads="1"/>
                </p:cNvSpPr>
                <p:nvPr/>
              </p:nvSpPr>
              <p:spPr bwMode="auto">
                <a:xfrm>
                  <a:off x="4582" y="2759"/>
                  <a:ext cx="12" cy="10"/>
                </a:xfrm>
                <a:prstGeom prst="ellipse">
                  <a:avLst/>
                </a:prstGeom>
                <a:solidFill>
                  <a:srgbClr val="C77AD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2800" name="Oval 1724"/>
              <p:cNvSpPr>
                <a:spLocks noChangeArrowheads="1"/>
              </p:cNvSpPr>
              <p:nvPr/>
            </p:nvSpPr>
            <p:spPr bwMode="auto">
              <a:xfrm>
                <a:off x="7229475" y="4338638"/>
                <a:ext cx="104775" cy="96838"/>
              </a:xfrm>
              <a:prstGeom prst="ellipse">
                <a:avLst/>
              </a:prstGeom>
              <a:noFill/>
              <a:ln w="6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339" name="Group 1730"/>
              <p:cNvGrpSpPr>
                <a:grpSpLocks/>
              </p:cNvGrpSpPr>
              <p:nvPr/>
            </p:nvGrpSpPr>
            <p:grpSpPr bwMode="auto">
              <a:xfrm>
                <a:off x="6956425" y="4589463"/>
                <a:ext cx="93663" cy="87313"/>
                <a:chOff x="4382" y="2891"/>
                <a:chExt cx="59" cy="55"/>
              </a:xfrm>
            </p:grpSpPr>
            <p:sp>
              <p:nvSpPr>
                <p:cNvPr id="12859" name="Oval 1725"/>
                <p:cNvSpPr>
                  <a:spLocks noChangeArrowheads="1"/>
                </p:cNvSpPr>
                <p:nvPr/>
              </p:nvSpPr>
              <p:spPr bwMode="auto">
                <a:xfrm>
                  <a:off x="4382" y="2891"/>
                  <a:ext cx="59" cy="55"/>
                </a:xfrm>
                <a:prstGeom prst="ellipse">
                  <a:avLst/>
                </a:prstGeom>
                <a:solidFill>
                  <a:srgbClr val="8080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860" name="Oval 1726"/>
                <p:cNvSpPr>
                  <a:spLocks noChangeArrowheads="1"/>
                </p:cNvSpPr>
                <p:nvPr/>
              </p:nvSpPr>
              <p:spPr bwMode="auto">
                <a:xfrm>
                  <a:off x="4388" y="2896"/>
                  <a:ext cx="46" cy="44"/>
                </a:xfrm>
                <a:prstGeom prst="ellipse">
                  <a:avLst/>
                </a:prstGeom>
                <a:solidFill>
                  <a:srgbClr val="897F8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861" name="Oval 1727"/>
                <p:cNvSpPr>
                  <a:spLocks noChangeArrowheads="1"/>
                </p:cNvSpPr>
                <p:nvPr/>
              </p:nvSpPr>
              <p:spPr bwMode="auto">
                <a:xfrm>
                  <a:off x="4394" y="2902"/>
                  <a:ext cx="35" cy="33"/>
                </a:xfrm>
                <a:prstGeom prst="ellipse">
                  <a:avLst/>
                </a:prstGeom>
                <a:solidFill>
                  <a:srgbClr val="9E7EA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862" name="Oval 1728"/>
                <p:cNvSpPr>
                  <a:spLocks noChangeArrowheads="1"/>
                </p:cNvSpPr>
                <p:nvPr/>
              </p:nvSpPr>
              <p:spPr bwMode="auto">
                <a:xfrm>
                  <a:off x="4400" y="2908"/>
                  <a:ext cx="23" cy="21"/>
                </a:xfrm>
                <a:prstGeom prst="ellipse">
                  <a:avLst/>
                </a:prstGeom>
                <a:solidFill>
                  <a:srgbClr val="B77CC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863" name="Oval 1729"/>
                <p:cNvSpPr>
                  <a:spLocks noChangeArrowheads="1"/>
                </p:cNvSpPr>
                <p:nvPr/>
              </p:nvSpPr>
              <p:spPr bwMode="auto">
                <a:xfrm>
                  <a:off x="4406" y="2914"/>
                  <a:ext cx="12" cy="10"/>
                </a:xfrm>
                <a:prstGeom prst="ellipse">
                  <a:avLst/>
                </a:prstGeom>
                <a:solidFill>
                  <a:srgbClr val="C77AD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2802" name="Oval 1731"/>
              <p:cNvSpPr>
                <a:spLocks noChangeArrowheads="1"/>
              </p:cNvSpPr>
              <p:nvPr/>
            </p:nvSpPr>
            <p:spPr bwMode="auto">
              <a:xfrm>
                <a:off x="6950075" y="4583113"/>
                <a:ext cx="104775" cy="98425"/>
              </a:xfrm>
              <a:prstGeom prst="ellipse">
                <a:avLst/>
              </a:prstGeom>
              <a:noFill/>
              <a:ln w="6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340" name="Group 1737"/>
              <p:cNvGrpSpPr>
                <a:grpSpLocks/>
              </p:cNvGrpSpPr>
              <p:nvPr/>
            </p:nvGrpSpPr>
            <p:grpSpPr bwMode="auto">
              <a:xfrm>
                <a:off x="7156450" y="4619626"/>
                <a:ext cx="93663" cy="87313"/>
                <a:chOff x="4508" y="2910"/>
                <a:chExt cx="59" cy="55"/>
              </a:xfrm>
            </p:grpSpPr>
            <p:sp>
              <p:nvSpPr>
                <p:cNvPr id="12854" name="Oval 1732"/>
                <p:cNvSpPr>
                  <a:spLocks noChangeArrowheads="1"/>
                </p:cNvSpPr>
                <p:nvPr/>
              </p:nvSpPr>
              <p:spPr bwMode="auto">
                <a:xfrm>
                  <a:off x="4508" y="2910"/>
                  <a:ext cx="59" cy="55"/>
                </a:xfrm>
                <a:prstGeom prst="ellipse">
                  <a:avLst/>
                </a:prstGeom>
                <a:solidFill>
                  <a:srgbClr val="8080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855" name="Oval 1733"/>
                <p:cNvSpPr>
                  <a:spLocks noChangeArrowheads="1"/>
                </p:cNvSpPr>
                <p:nvPr/>
              </p:nvSpPr>
              <p:spPr bwMode="auto">
                <a:xfrm>
                  <a:off x="4514" y="2915"/>
                  <a:ext cx="46" cy="44"/>
                </a:xfrm>
                <a:prstGeom prst="ellipse">
                  <a:avLst/>
                </a:prstGeom>
                <a:solidFill>
                  <a:srgbClr val="897F8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856" name="Oval 1734"/>
                <p:cNvSpPr>
                  <a:spLocks noChangeArrowheads="1"/>
                </p:cNvSpPr>
                <p:nvPr/>
              </p:nvSpPr>
              <p:spPr bwMode="auto">
                <a:xfrm>
                  <a:off x="4520" y="2921"/>
                  <a:ext cx="35" cy="33"/>
                </a:xfrm>
                <a:prstGeom prst="ellipse">
                  <a:avLst/>
                </a:prstGeom>
                <a:solidFill>
                  <a:srgbClr val="9E7EA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857" name="Oval 1735"/>
                <p:cNvSpPr>
                  <a:spLocks noChangeArrowheads="1"/>
                </p:cNvSpPr>
                <p:nvPr/>
              </p:nvSpPr>
              <p:spPr bwMode="auto">
                <a:xfrm>
                  <a:off x="4526" y="2927"/>
                  <a:ext cx="23" cy="21"/>
                </a:xfrm>
                <a:prstGeom prst="ellipse">
                  <a:avLst/>
                </a:prstGeom>
                <a:solidFill>
                  <a:srgbClr val="B77CC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858" name="Oval 1736"/>
                <p:cNvSpPr>
                  <a:spLocks noChangeArrowheads="1"/>
                </p:cNvSpPr>
                <p:nvPr/>
              </p:nvSpPr>
              <p:spPr bwMode="auto">
                <a:xfrm>
                  <a:off x="4532" y="2933"/>
                  <a:ext cx="12" cy="10"/>
                </a:xfrm>
                <a:prstGeom prst="ellipse">
                  <a:avLst/>
                </a:prstGeom>
                <a:solidFill>
                  <a:srgbClr val="C77AD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2804" name="Oval 1738"/>
              <p:cNvSpPr>
                <a:spLocks noChangeArrowheads="1"/>
              </p:cNvSpPr>
              <p:nvPr/>
            </p:nvSpPr>
            <p:spPr bwMode="auto">
              <a:xfrm>
                <a:off x="7150100" y="4613276"/>
                <a:ext cx="104775" cy="98425"/>
              </a:xfrm>
              <a:prstGeom prst="ellipse">
                <a:avLst/>
              </a:prstGeom>
              <a:noFill/>
              <a:ln w="6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341" name="Group 1744"/>
              <p:cNvGrpSpPr>
                <a:grpSpLocks/>
              </p:cNvGrpSpPr>
              <p:nvPr/>
            </p:nvGrpSpPr>
            <p:grpSpPr bwMode="auto">
              <a:xfrm>
                <a:off x="7310438" y="4562476"/>
                <a:ext cx="93663" cy="87313"/>
                <a:chOff x="4605" y="2874"/>
                <a:chExt cx="59" cy="55"/>
              </a:xfrm>
            </p:grpSpPr>
            <p:sp>
              <p:nvSpPr>
                <p:cNvPr id="12849" name="Oval 1739"/>
                <p:cNvSpPr>
                  <a:spLocks noChangeArrowheads="1"/>
                </p:cNvSpPr>
                <p:nvPr/>
              </p:nvSpPr>
              <p:spPr bwMode="auto">
                <a:xfrm>
                  <a:off x="4605" y="2874"/>
                  <a:ext cx="59" cy="55"/>
                </a:xfrm>
                <a:prstGeom prst="ellipse">
                  <a:avLst/>
                </a:prstGeom>
                <a:solidFill>
                  <a:srgbClr val="8080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850" name="Oval 1740"/>
                <p:cNvSpPr>
                  <a:spLocks noChangeArrowheads="1"/>
                </p:cNvSpPr>
                <p:nvPr/>
              </p:nvSpPr>
              <p:spPr bwMode="auto">
                <a:xfrm>
                  <a:off x="4611" y="2879"/>
                  <a:ext cx="46" cy="44"/>
                </a:xfrm>
                <a:prstGeom prst="ellipse">
                  <a:avLst/>
                </a:prstGeom>
                <a:solidFill>
                  <a:srgbClr val="897F8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851" name="Oval 1741"/>
                <p:cNvSpPr>
                  <a:spLocks noChangeArrowheads="1"/>
                </p:cNvSpPr>
                <p:nvPr/>
              </p:nvSpPr>
              <p:spPr bwMode="auto">
                <a:xfrm>
                  <a:off x="4617" y="2885"/>
                  <a:ext cx="35" cy="33"/>
                </a:xfrm>
                <a:prstGeom prst="ellipse">
                  <a:avLst/>
                </a:prstGeom>
                <a:solidFill>
                  <a:srgbClr val="9E7EA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852" name="Oval 1742"/>
                <p:cNvSpPr>
                  <a:spLocks noChangeArrowheads="1"/>
                </p:cNvSpPr>
                <p:nvPr/>
              </p:nvSpPr>
              <p:spPr bwMode="auto">
                <a:xfrm>
                  <a:off x="4623" y="2891"/>
                  <a:ext cx="23" cy="21"/>
                </a:xfrm>
                <a:prstGeom prst="ellipse">
                  <a:avLst/>
                </a:prstGeom>
                <a:solidFill>
                  <a:srgbClr val="B77CC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853" name="Oval 1743"/>
                <p:cNvSpPr>
                  <a:spLocks noChangeArrowheads="1"/>
                </p:cNvSpPr>
                <p:nvPr/>
              </p:nvSpPr>
              <p:spPr bwMode="auto">
                <a:xfrm>
                  <a:off x="4629" y="2897"/>
                  <a:ext cx="12" cy="10"/>
                </a:xfrm>
                <a:prstGeom prst="ellipse">
                  <a:avLst/>
                </a:prstGeom>
                <a:solidFill>
                  <a:srgbClr val="C77AD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2806" name="Oval 1745"/>
              <p:cNvSpPr>
                <a:spLocks noChangeArrowheads="1"/>
              </p:cNvSpPr>
              <p:nvPr/>
            </p:nvSpPr>
            <p:spPr bwMode="auto">
              <a:xfrm>
                <a:off x="7304088" y="4556126"/>
                <a:ext cx="104775" cy="98425"/>
              </a:xfrm>
              <a:prstGeom prst="ellipse">
                <a:avLst/>
              </a:prstGeom>
              <a:noFill/>
              <a:ln w="6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342" name="Group 1758"/>
              <p:cNvGrpSpPr>
                <a:grpSpLocks/>
              </p:cNvGrpSpPr>
              <p:nvPr/>
            </p:nvGrpSpPr>
            <p:grpSpPr bwMode="auto">
              <a:xfrm>
                <a:off x="7004050" y="4322763"/>
                <a:ext cx="93663" cy="85725"/>
                <a:chOff x="4412" y="2723"/>
                <a:chExt cx="59" cy="54"/>
              </a:xfrm>
            </p:grpSpPr>
            <p:sp>
              <p:nvSpPr>
                <p:cNvPr id="12844" name="Oval 1753"/>
                <p:cNvSpPr>
                  <a:spLocks noChangeArrowheads="1"/>
                </p:cNvSpPr>
                <p:nvPr/>
              </p:nvSpPr>
              <p:spPr bwMode="auto">
                <a:xfrm>
                  <a:off x="4412" y="2723"/>
                  <a:ext cx="59" cy="54"/>
                </a:xfrm>
                <a:prstGeom prst="ellipse">
                  <a:avLst/>
                </a:prstGeom>
                <a:solidFill>
                  <a:srgbClr val="8080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845" name="Oval 1754"/>
                <p:cNvSpPr>
                  <a:spLocks noChangeArrowheads="1"/>
                </p:cNvSpPr>
                <p:nvPr/>
              </p:nvSpPr>
              <p:spPr bwMode="auto">
                <a:xfrm>
                  <a:off x="4418" y="2728"/>
                  <a:ext cx="46" cy="43"/>
                </a:xfrm>
                <a:prstGeom prst="ellipse">
                  <a:avLst/>
                </a:prstGeom>
                <a:solidFill>
                  <a:srgbClr val="897F8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846" name="Oval 1755"/>
                <p:cNvSpPr>
                  <a:spLocks noChangeArrowheads="1"/>
                </p:cNvSpPr>
                <p:nvPr/>
              </p:nvSpPr>
              <p:spPr bwMode="auto">
                <a:xfrm>
                  <a:off x="4424" y="2734"/>
                  <a:ext cx="35" cy="32"/>
                </a:xfrm>
                <a:prstGeom prst="ellipse">
                  <a:avLst/>
                </a:prstGeom>
                <a:solidFill>
                  <a:srgbClr val="9E7EA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847" name="Oval 1756"/>
                <p:cNvSpPr>
                  <a:spLocks noChangeArrowheads="1"/>
                </p:cNvSpPr>
                <p:nvPr/>
              </p:nvSpPr>
              <p:spPr bwMode="auto">
                <a:xfrm>
                  <a:off x="4430" y="2740"/>
                  <a:ext cx="23" cy="20"/>
                </a:xfrm>
                <a:prstGeom prst="ellipse">
                  <a:avLst/>
                </a:prstGeom>
                <a:solidFill>
                  <a:srgbClr val="B77CC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848" name="Oval 1757"/>
                <p:cNvSpPr>
                  <a:spLocks noChangeArrowheads="1"/>
                </p:cNvSpPr>
                <p:nvPr/>
              </p:nvSpPr>
              <p:spPr bwMode="auto">
                <a:xfrm>
                  <a:off x="4436" y="2745"/>
                  <a:ext cx="12" cy="10"/>
                </a:xfrm>
                <a:prstGeom prst="ellipse">
                  <a:avLst/>
                </a:prstGeom>
                <a:solidFill>
                  <a:srgbClr val="C77AD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2808" name="Oval 1759"/>
              <p:cNvSpPr>
                <a:spLocks noChangeArrowheads="1"/>
              </p:cNvSpPr>
              <p:nvPr/>
            </p:nvSpPr>
            <p:spPr bwMode="auto">
              <a:xfrm>
                <a:off x="6997700" y="4316413"/>
                <a:ext cx="104775" cy="96838"/>
              </a:xfrm>
              <a:prstGeom prst="ellipse">
                <a:avLst/>
              </a:prstGeom>
              <a:noFill/>
              <a:ln w="6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343" name="Group 1765"/>
              <p:cNvGrpSpPr>
                <a:grpSpLocks/>
              </p:cNvGrpSpPr>
              <p:nvPr/>
            </p:nvGrpSpPr>
            <p:grpSpPr bwMode="auto">
              <a:xfrm>
                <a:off x="6956425" y="4508501"/>
                <a:ext cx="93663" cy="87313"/>
                <a:chOff x="4382" y="2840"/>
                <a:chExt cx="59" cy="55"/>
              </a:xfrm>
            </p:grpSpPr>
            <p:sp>
              <p:nvSpPr>
                <p:cNvPr id="12839" name="Oval 1760"/>
                <p:cNvSpPr>
                  <a:spLocks noChangeArrowheads="1"/>
                </p:cNvSpPr>
                <p:nvPr/>
              </p:nvSpPr>
              <p:spPr bwMode="auto">
                <a:xfrm>
                  <a:off x="4382" y="2840"/>
                  <a:ext cx="59" cy="55"/>
                </a:xfrm>
                <a:prstGeom prst="ellipse">
                  <a:avLst/>
                </a:prstGeom>
                <a:solidFill>
                  <a:srgbClr val="8080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840" name="Oval 1761"/>
                <p:cNvSpPr>
                  <a:spLocks noChangeArrowheads="1"/>
                </p:cNvSpPr>
                <p:nvPr/>
              </p:nvSpPr>
              <p:spPr bwMode="auto">
                <a:xfrm>
                  <a:off x="4388" y="2845"/>
                  <a:ext cx="46" cy="44"/>
                </a:xfrm>
                <a:prstGeom prst="ellipse">
                  <a:avLst/>
                </a:prstGeom>
                <a:solidFill>
                  <a:srgbClr val="897F8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841" name="Oval 1762"/>
                <p:cNvSpPr>
                  <a:spLocks noChangeArrowheads="1"/>
                </p:cNvSpPr>
                <p:nvPr/>
              </p:nvSpPr>
              <p:spPr bwMode="auto">
                <a:xfrm>
                  <a:off x="4394" y="2851"/>
                  <a:ext cx="35" cy="33"/>
                </a:xfrm>
                <a:prstGeom prst="ellipse">
                  <a:avLst/>
                </a:prstGeom>
                <a:solidFill>
                  <a:srgbClr val="9E7EA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842" name="Oval 1763"/>
                <p:cNvSpPr>
                  <a:spLocks noChangeArrowheads="1"/>
                </p:cNvSpPr>
                <p:nvPr/>
              </p:nvSpPr>
              <p:spPr bwMode="auto">
                <a:xfrm>
                  <a:off x="4400" y="2857"/>
                  <a:ext cx="23" cy="21"/>
                </a:xfrm>
                <a:prstGeom prst="ellipse">
                  <a:avLst/>
                </a:prstGeom>
                <a:solidFill>
                  <a:srgbClr val="B77CC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843" name="Oval 1764"/>
                <p:cNvSpPr>
                  <a:spLocks noChangeArrowheads="1"/>
                </p:cNvSpPr>
                <p:nvPr/>
              </p:nvSpPr>
              <p:spPr bwMode="auto">
                <a:xfrm>
                  <a:off x="4406" y="2863"/>
                  <a:ext cx="12" cy="10"/>
                </a:xfrm>
                <a:prstGeom prst="ellipse">
                  <a:avLst/>
                </a:prstGeom>
                <a:solidFill>
                  <a:srgbClr val="C77AD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2810" name="Oval 1766"/>
              <p:cNvSpPr>
                <a:spLocks noChangeArrowheads="1"/>
              </p:cNvSpPr>
              <p:nvPr/>
            </p:nvSpPr>
            <p:spPr bwMode="auto">
              <a:xfrm>
                <a:off x="6950075" y="4502151"/>
                <a:ext cx="104775" cy="98425"/>
              </a:xfrm>
              <a:prstGeom prst="ellipse">
                <a:avLst/>
              </a:prstGeom>
              <a:noFill/>
              <a:ln w="6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344" name="Group 1772"/>
              <p:cNvGrpSpPr>
                <a:grpSpLocks/>
              </p:cNvGrpSpPr>
              <p:nvPr/>
            </p:nvGrpSpPr>
            <p:grpSpPr bwMode="auto">
              <a:xfrm>
                <a:off x="7150100" y="4451351"/>
                <a:ext cx="93663" cy="87313"/>
                <a:chOff x="4504" y="2804"/>
                <a:chExt cx="59" cy="55"/>
              </a:xfrm>
            </p:grpSpPr>
            <p:sp>
              <p:nvSpPr>
                <p:cNvPr id="12834" name="Oval 1767"/>
                <p:cNvSpPr>
                  <a:spLocks noChangeArrowheads="1"/>
                </p:cNvSpPr>
                <p:nvPr/>
              </p:nvSpPr>
              <p:spPr bwMode="auto">
                <a:xfrm>
                  <a:off x="4504" y="2804"/>
                  <a:ext cx="59" cy="55"/>
                </a:xfrm>
                <a:prstGeom prst="ellipse">
                  <a:avLst/>
                </a:prstGeom>
                <a:solidFill>
                  <a:srgbClr val="8080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835" name="Oval 1768"/>
                <p:cNvSpPr>
                  <a:spLocks noChangeArrowheads="1"/>
                </p:cNvSpPr>
                <p:nvPr/>
              </p:nvSpPr>
              <p:spPr bwMode="auto">
                <a:xfrm>
                  <a:off x="4510" y="2809"/>
                  <a:ext cx="46" cy="44"/>
                </a:xfrm>
                <a:prstGeom prst="ellipse">
                  <a:avLst/>
                </a:prstGeom>
                <a:solidFill>
                  <a:srgbClr val="897F8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836" name="Oval 1769"/>
                <p:cNvSpPr>
                  <a:spLocks noChangeArrowheads="1"/>
                </p:cNvSpPr>
                <p:nvPr/>
              </p:nvSpPr>
              <p:spPr bwMode="auto">
                <a:xfrm>
                  <a:off x="4516" y="2815"/>
                  <a:ext cx="35" cy="33"/>
                </a:xfrm>
                <a:prstGeom prst="ellipse">
                  <a:avLst/>
                </a:prstGeom>
                <a:solidFill>
                  <a:srgbClr val="9E7EA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837" name="Oval 1770"/>
                <p:cNvSpPr>
                  <a:spLocks noChangeArrowheads="1"/>
                </p:cNvSpPr>
                <p:nvPr/>
              </p:nvSpPr>
              <p:spPr bwMode="auto">
                <a:xfrm>
                  <a:off x="4522" y="2821"/>
                  <a:ext cx="23" cy="21"/>
                </a:xfrm>
                <a:prstGeom prst="ellipse">
                  <a:avLst/>
                </a:prstGeom>
                <a:solidFill>
                  <a:srgbClr val="B77CC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838" name="Oval 1771"/>
                <p:cNvSpPr>
                  <a:spLocks noChangeArrowheads="1"/>
                </p:cNvSpPr>
                <p:nvPr/>
              </p:nvSpPr>
              <p:spPr bwMode="auto">
                <a:xfrm>
                  <a:off x="4528" y="2827"/>
                  <a:ext cx="12" cy="10"/>
                </a:xfrm>
                <a:prstGeom prst="ellipse">
                  <a:avLst/>
                </a:prstGeom>
                <a:solidFill>
                  <a:srgbClr val="C77AD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2812" name="Oval 1773"/>
              <p:cNvSpPr>
                <a:spLocks noChangeArrowheads="1"/>
              </p:cNvSpPr>
              <p:nvPr/>
            </p:nvSpPr>
            <p:spPr bwMode="auto">
              <a:xfrm>
                <a:off x="7143750" y="4445001"/>
                <a:ext cx="104775" cy="98425"/>
              </a:xfrm>
              <a:prstGeom prst="ellipse">
                <a:avLst/>
              </a:prstGeom>
              <a:noFill/>
              <a:ln w="6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345" name="Group 1779"/>
              <p:cNvGrpSpPr>
                <a:grpSpLocks/>
              </p:cNvGrpSpPr>
              <p:nvPr/>
            </p:nvGrpSpPr>
            <p:grpSpPr bwMode="auto">
              <a:xfrm>
                <a:off x="6870700" y="4697413"/>
                <a:ext cx="93663" cy="87313"/>
                <a:chOff x="4328" y="2959"/>
                <a:chExt cx="59" cy="55"/>
              </a:xfrm>
            </p:grpSpPr>
            <p:sp>
              <p:nvSpPr>
                <p:cNvPr id="12829" name="Oval 1774"/>
                <p:cNvSpPr>
                  <a:spLocks noChangeArrowheads="1"/>
                </p:cNvSpPr>
                <p:nvPr/>
              </p:nvSpPr>
              <p:spPr bwMode="auto">
                <a:xfrm>
                  <a:off x="4328" y="2959"/>
                  <a:ext cx="59" cy="55"/>
                </a:xfrm>
                <a:prstGeom prst="ellipse">
                  <a:avLst/>
                </a:prstGeom>
                <a:solidFill>
                  <a:srgbClr val="8080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830" name="Oval 1775"/>
                <p:cNvSpPr>
                  <a:spLocks noChangeArrowheads="1"/>
                </p:cNvSpPr>
                <p:nvPr/>
              </p:nvSpPr>
              <p:spPr bwMode="auto">
                <a:xfrm>
                  <a:off x="4334" y="2964"/>
                  <a:ext cx="46" cy="44"/>
                </a:xfrm>
                <a:prstGeom prst="ellipse">
                  <a:avLst/>
                </a:prstGeom>
                <a:solidFill>
                  <a:srgbClr val="897F8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831" name="Oval 1776"/>
                <p:cNvSpPr>
                  <a:spLocks noChangeArrowheads="1"/>
                </p:cNvSpPr>
                <p:nvPr/>
              </p:nvSpPr>
              <p:spPr bwMode="auto">
                <a:xfrm>
                  <a:off x="4340" y="2970"/>
                  <a:ext cx="35" cy="33"/>
                </a:xfrm>
                <a:prstGeom prst="ellipse">
                  <a:avLst/>
                </a:prstGeom>
                <a:solidFill>
                  <a:srgbClr val="9E7EA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832" name="Oval 1777"/>
                <p:cNvSpPr>
                  <a:spLocks noChangeArrowheads="1"/>
                </p:cNvSpPr>
                <p:nvPr/>
              </p:nvSpPr>
              <p:spPr bwMode="auto">
                <a:xfrm>
                  <a:off x="4346" y="2976"/>
                  <a:ext cx="23" cy="21"/>
                </a:xfrm>
                <a:prstGeom prst="ellipse">
                  <a:avLst/>
                </a:prstGeom>
                <a:solidFill>
                  <a:srgbClr val="B77CC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833" name="Oval 1778"/>
                <p:cNvSpPr>
                  <a:spLocks noChangeArrowheads="1"/>
                </p:cNvSpPr>
                <p:nvPr/>
              </p:nvSpPr>
              <p:spPr bwMode="auto">
                <a:xfrm>
                  <a:off x="4352" y="2982"/>
                  <a:ext cx="12" cy="10"/>
                </a:xfrm>
                <a:prstGeom prst="ellipse">
                  <a:avLst/>
                </a:prstGeom>
                <a:solidFill>
                  <a:srgbClr val="C77AD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2814" name="Oval 1780"/>
              <p:cNvSpPr>
                <a:spLocks noChangeArrowheads="1"/>
              </p:cNvSpPr>
              <p:nvPr/>
            </p:nvSpPr>
            <p:spPr bwMode="auto">
              <a:xfrm>
                <a:off x="6864350" y="4691063"/>
                <a:ext cx="104775" cy="98425"/>
              </a:xfrm>
              <a:prstGeom prst="ellipse">
                <a:avLst/>
              </a:prstGeom>
              <a:noFill/>
              <a:ln w="6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346" name="Group 1786"/>
              <p:cNvGrpSpPr>
                <a:grpSpLocks/>
              </p:cNvGrpSpPr>
              <p:nvPr/>
            </p:nvGrpSpPr>
            <p:grpSpPr bwMode="auto">
              <a:xfrm>
                <a:off x="7072313" y="4727576"/>
                <a:ext cx="92075" cy="87313"/>
                <a:chOff x="4455" y="2978"/>
                <a:chExt cx="58" cy="55"/>
              </a:xfrm>
            </p:grpSpPr>
            <p:sp>
              <p:nvSpPr>
                <p:cNvPr id="12824" name="Oval 1781"/>
                <p:cNvSpPr>
                  <a:spLocks noChangeArrowheads="1"/>
                </p:cNvSpPr>
                <p:nvPr/>
              </p:nvSpPr>
              <p:spPr bwMode="auto">
                <a:xfrm>
                  <a:off x="4455" y="2978"/>
                  <a:ext cx="58" cy="55"/>
                </a:xfrm>
                <a:prstGeom prst="ellipse">
                  <a:avLst/>
                </a:prstGeom>
                <a:solidFill>
                  <a:srgbClr val="8080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825" name="Oval 1782"/>
                <p:cNvSpPr>
                  <a:spLocks noChangeArrowheads="1"/>
                </p:cNvSpPr>
                <p:nvPr/>
              </p:nvSpPr>
              <p:spPr bwMode="auto">
                <a:xfrm>
                  <a:off x="4461" y="2983"/>
                  <a:ext cx="45" cy="44"/>
                </a:xfrm>
                <a:prstGeom prst="ellipse">
                  <a:avLst/>
                </a:prstGeom>
                <a:solidFill>
                  <a:srgbClr val="897F8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826" name="Oval 1783"/>
                <p:cNvSpPr>
                  <a:spLocks noChangeArrowheads="1"/>
                </p:cNvSpPr>
                <p:nvPr/>
              </p:nvSpPr>
              <p:spPr bwMode="auto">
                <a:xfrm>
                  <a:off x="4467" y="2989"/>
                  <a:ext cx="34" cy="33"/>
                </a:xfrm>
                <a:prstGeom prst="ellipse">
                  <a:avLst/>
                </a:prstGeom>
                <a:solidFill>
                  <a:srgbClr val="9E7EA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827" name="Oval 1784"/>
                <p:cNvSpPr>
                  <a:spLocks noChangeArrowheads="1"/>
                </p:cNvSpPr>
                <p:nvPr/>
              </p:nvSpPr>
              <p:spPr bwMode="auto">
                <a:xfrm>
                  <a:off x="4473" y="2995"/>
                  <a:ext cx="22" cy="21"/>
                </a:xfrm>
                <a:prstGeom prst="ellipse">
                  <a:avLst/>
                </a:prstGeom>
                <a:solidFill>
                  <a:srgbClr val="B77CC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828" name="Oval 1785"/>
                <p:cNvSpPr>
                  <a:spLocks noChangeArrowheads="1"/>
                </p:cNvSpPr>
                <p:nvPr/>
              </p:nvSpPr>
              <p:spPr bwMode="auto">
                <a:xfrm>
                  <a:off x="4479" y="3001"/>
                  <a:ext cx="11" cy="10"/>
                </a:xfrm>
                <a:prstGeom prst="ellipse">
                  <a:avLst/>
                </a:prstGeom>
                <a:solidFill>
                  <a:srgbClr val="C77AD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2816" name="Oval 1787"/>
              <p:cNvSpPr>
                <a:spLocks noChangeArrowheads="1"/>
              </p:cNvSpPr>
              <p:nvPr/>
            </p:nvSpPr>
            <p:spPr bwMode="auto">
              <a:xfrm>
                <a:off x="7065963" y="4721226"/>
                <a:ext cx="103188" cy="98425"/>
              </a:xfrm>
              <a:prstGeom prst="ellipse">
                <a:avLst/>
              </a:prstGeom>
              <a:noFill/>
              <a:ln w="6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347" name="Group 1793"/>
              <p:cNvGrpSpPr>
                <a:grpSpLocks/>
              </p:cNvGrpSpPr>
              <p:nvPr/>
            </p:nvGrpSpPr>
            <p:grpSpPr bwMode="auto">
              <a:xfrm>
                <a:off x="7296150" y="4670426"/>
                <a:ext cx="93663" cy="87313"/>
                <a:chOff x="4596" y="2942"/>
                <a:chExt cx="59" cy="55"/>
              </a:xfrm>
            </p:grpSpPr>
            <p:sp>
              <p:nvSpPr>
                <p:cNvPr id="12819" name="Oval 1788"/>
                <p:cNvSpPr>
                  <a:spLocks noChangeArrowheads="1"/>
                </p:cNvSpPr>
                <p:nvPr/>
              </p:nvSpPr>
              <p:spPr bwMode="auto">
                <a:xfrm>
                  <a:off x="4596" y="2942"/>
                  <a:ext cx="59" cy="55"/>
                </a:xfrm>
                <a:prstGeom prst="ellipse">
                  <a:avLst/>
                </a:prstGeom>
                <a:solidFill>
                  <a:srgbClr val="8080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820" name="Oval 1789"/>
                <p:cNvSpPr>
                  <a:spLocks noChangeArrowheads="1"/>
                </p:cNvSpPr>
                <p:nvPr/>
              </p:nvSpPr>
              <p:spPr bwMode="auto">
                <a:xfrm>
                  <a:off x="4602" y="2947"/>
                  <a:ext cx="46" cy="44"/>
                </a:xfrm>
                <a:prstGeom prst="ellipse">
                  <a:avLst/>
                </a:prstGeom>
                <a:solidFill>
                  <a:srgbClr val="897F8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821" name="Oval 1790"/>
                <p:cNvSpPr>
                  <a:spLocks noChangeArrowheads="1"/>
                </p:cNvSpPr>
                <p:nvPr/>
              </p:nvSpPr>
              <p:spPr bwMode="auto">
                <a:xfrm>
                  <a:off x="4608" y="2953"/>
                  <a:ext cx="35" cy="33"/>
                </a:xfrm>
                <a:prstGeom prst="ellipse">
                  <a:avLst/>
                </a:prstGeom>
                <a:solidFill>
                  <a:srgbClr val="9E7EA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822" name="Oval 1791"/>
                <p:cNvSpPr>
                  <a:spLocks noChangeArrowheads="1"/>
                </p:cNvSpPr>
                <p:nvPr/>
              </p:nvSpPr>
              <p:spPr bwMode="auto">
                <a:xfrm>
                  <a:off x="4614" y="2959"/>
                  <a:ext cx="23" cy="21"/>
                </a:xfrm>
                <a:prstGeom prst="ellipse">
                  <a:avLst/>
                </a:prstGeom>
                <a:solidFill>
                  <a:srgbClr val="B77CC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823" name="Oval 1792"/>
                <p:cNvSpPr>
                  <a:spLocks noChangeArrowheads="1"/>
                </p:cNvSpPr>
                <p:nvPr/>
              </p:nvSpPr>
              <p:spPr bwMode="auto">
                <a:xfrm>
                  <a:off x="4620" y="2965"/>
                  <a:ext cx="12" cy="10"/>
                </a:xfrm>
                <a:prstGeom prst="ellipse">
                  <a:avLst/>
                </a:prstGeom>
                <a:solidFill>
                  <a:srgbClr val="C77AD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2818" name="Oval 1794"/>
              <p:cNvSpPr>
                <a:spLocks noChangeArrowheads="1"/>
              </p:cNvSpPr>
              <p:nvPr/>
            </p:nvSpPr>
            <p:spPr bwMode="auto">
              <a:xfrm>
                <a:off x="7289800" y="4664076"/>
                <a:ext cx="104775" cy="98425"/>
              </a:xfrm>
              <a:prstGeom prst="ellipse">
                <a:avLst/>
              </a:prstGeom>
              <a:noFill/>
              <a:ln w="6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348" name="Group 2974"/>
            <p:cNvGrpSpPr>
              <a:grpSpLocks/>
            </p:cNvGrpSpPr>
            <p:nvPr/>
          </p:nvGrpSpPr>
          <p:grpSpPr bwMode="auto">
            <a:xfrm>
              <a:off x="712544" y="1696232"/>
              <a:ext cx="847725" cy="236538"/>
              <a:chOff x="3452818" y="710739"/>
              <a:chExt cx="847725" cy="236538"/>
            </a:xfrm>
          </p:grpSpPr>
          <p:sp>
            <p:nvSpPr>
              <p:cNvPr id="12745" name="Oval 583"/>
              <p:cNvSpPr>
                <a:spLocks noChangeArrowheads="1"/>
              </p:cNvSpPr>
              <p:nvPr/>
            </p:nvSpPr>
            <p:spPr bwMode="auto">
              <a:xfrm>
                <a:off x="3452818" y="710739"/>
                <a:ext cx="847725" cy="236538"/>
              </a:xfrm>
              <a:prstGeom prst="ellipse">
                <a:avLst/>
              </a:prstGeom>
              <a:noFill/>
              <a:ln w="7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349" name="Group 2929"/>
              <p:cNvGrpSpPr>
                <a:grpSpLocks/>
              </p:cNvGrpSpPr>
              <p:nvPr/>
            </p:nvGrpSpPr>
            <p:grpSpPr bwMode="auto">
              <a:xfrm>
                <a:off x="3459168" y="717089"/>
                <a:ext cx="836613" cy="225425"/>
                <a:chOff x="4316418" y="2845927"/>
                <a:chExt cx="836613" cy="225425"/>
              </a:xfrm>
            </p:grpSpPr>
            <p:grpSp>
              <p:nvGrpSpPr>
                <p:cNvPr id="2350" name="Group 582"/>
                <p:cNvGrpSpPr>
                  <a:grpSpLocks/>
                </p:cNvGrpSpPr>
                <p:nvPr/>
              </p:nvGrpSpPr>
              <p:grpSpPr bwMode="auto">
                <a:xfrm>
                  <a:off x="4316418" y="2845927"/>
                  <a:ext cx="836613" cy="225425"/>
                  <a:chOff x="1489" y="2001"/>
                  <a:chExt cx="527" cy="142"/>
                </a:xfrm>
              </p:grpSpPr>
              <p:sp>
                <p:nvSpPr>
                  <p:cNvPr id="12749" name="Oval 536"/>
                  <p:cNvSpPr>
                    <a:spLocks noChangeArrowheads="1"/>
                  </p:cNvSpPr>
                  <p:nvPr/>
                </p:nvSpPr>
                <p:spPr bwMode="auto">
                  <a:xfrm>
                    <a:off x="1489" y="2001"/>
                    <a:ext cx="527" cy="142"/>
                  </a:xfrm>
                  <a:prstGeom prst="ellipse">
                    <a:avLst/>
                  </a:prstGeom>
                  <a:solidFill>
                    <a:srgbClr val="293469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2750" name="Oval 537"/>
                  <p:cNvSpPr>
                    <a:spLocks noChangeArrowheads="1"/>
                  </p:cNvSpPr>
                  <p:nvPr/>
                </p:nvSpPr>
                <p:spPr bwMode="auto">
                  <a:xfrm>
                    <a:off x="1494" y="2002"/>
                    <a:ext cx="516" cy="139"/>
                  </a:xfrm>
                  <a:prstGeom prst="ellipse">
                    <a:avLst/>
                  </a:prstGeom>
                  <a:solidFill>
                    <a:srgbClr val="293469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2751" name="Oval 538"/>
                  <p:cNvSpPr>
                    <a:spLocks noChangeArrowheads="1"/>
                  </p:cNvSpPr>
                  <p:nvPr/>
                </p:nvSpPr>
                <p:spPr bwMode="auto">
                  <a:xfrm>
                    <a:off x="1500" y="2004"/>
                    <a:ext cx="504" cy="135"/>
                  </a:xfrm>
                  <a:prstGeom prst="ellipse">
                    <a:avLst/>
                  </a:prstGeom>
                  <a:solidFill>
                    <a:srgbClr val="29356B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2752" name="Oval 539"/>
                  <p:cNvSpPr>
                    <a:spLocks noChangeArrowheads="1"/>
                  </p:cNvSpPr>
                  <p:nvPr/>
                </p:nvSpPr>
                <p:spPr bwMode="auto">
                  <a:xfrm>
                    <a:off x="1506" y="2005"/>
                    <a:ext cx="492" cy="133"/>
                  </a:xfrm>
                  <a:prstGeom prst="ellipse">
                    <a:avLst/>
                  </a:prstGeom>
                  <a:solidFill>
                    <a:srgbClr val="2A356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2753" name="Oval 540"/>
                  <p:cNvSpPr>
                    <a:spLocks noChangeArrowheads="1"/>
                  </p:cNvSpPr>
                  <p:nvPr/>
                </p:nvSpPr>
                <p:spPr bwMode="auto">
                  <a:xfrm>
                    <a:off x="1512" y="2007"/>
                    <a:ext cx="480" cy="129"/>
                  </a:xfrm>
                  <a:prstGeom prst="ellipse">
                    <a:avLst/>
                  </a:prstGeom>
                  <a:solidFill>
                    <a:srgbClr val="2B366E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2754" name="Oval 541"/>
                  <p:cNvSpPr>
                    <a:spLocks noChangeArrowheads="1"/>
                  </p:cNvSpPr>
                  <p:nvPr/>
                </p:nvSpPr>
                <p:spPr bwMode="auto">
                  <a:xfrm>
                    <a:off x="1517" y="2008"/>
                    <a:ext cx="470" cy="127"/>
                  </a:xfrm>
                  <a:prstGeom prst="ellipse">
                    <a:avLst/>
                  </a:prstGeom>
                  <a:solidFill>
                    <a:srgbClr val="2B376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2755" name="Oval 542"/>
                  <p:cNvSpPr>
                    <a:spLocks noChangeArrowheads="1"/>
                  </p:cNvSpPr>
                  <p:nvPr/>
                </p:nvSpPr>
                <p:spPr bwMode="auto">
                  <a:xfrm>
                    <a:off x="1523" y="2010"/>
                    <a:ext cx="458" cy="123"/>
                  </a:xfrm>
                  <a:prstGeom prst="ellipse">
                    <a:avLst/>
                  </a:prstGeom>
                  <a:solidFill>
                    <a:srgbClr val="2C387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2756" name="Oval 543"/>
                  <p:cNvSpPr>
                    <a:spLocks noChangeArrowheads="1"/>
                  </p:cNvSpPr>
                  <p:nvPr/>
                </p:nvSpPr>
                <p:spPr bwMode="auto">
                  <a:xfrm>
                    <a:off x="1529" y="2012"/>
                    <a:ext cx="446" cy="119"/>
                  </a:xfrm>
                  <a:prstGeom prst="ellipse">
                    <a:avLst/>
                  </a:prstGeom>
                  <a:solidFill>
                    <a:srgbClr val="2D3974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2757" name="Oval 544"/>
                  <p:cNvSpPr>
                    <a:spLocks noChangeArrowheads="1"/>
                  </p:cNvSpPr>
                  <p:nvPr/>
                </p:nvSpPr>
                <p:spPr bwMode="auto">
                  <a:xfrm>
                    <a:off x="1535" y="2013"/>
                    <a:ext cx="434" cy="117"/>
                  </a:xfrm>
                  <a:prstGeom prst="ellipse">
                    <a:avLst/>
                  </a:prstGeom>
                  <a:solidFill>
                    <a:srgbClr val="2E3A76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2758" name="Oval 545"/>
                  <p:cNvSpPr>
                    <a:spLocks noChangeArrowheads="1"/>
                  </p:cNvSpPr>
                  <p:nvPr/>
                </p:nvSpPr>
                <p:spPr bwMode="auto">
                  <a:xfrm>
                    <a:off x="1540" y="2015"/>
                    <a:ext cx="424" cy="113"/>
                  </a:xfrm>
                  <a:prstGeom prst="ellipse">
                    <a:avLst/>
                  </a:prstGeom>
                  <a:solidFill>
                    <a:srgbClr val="2F3C79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2759" name="Oval 546"/>
                  <p:cNvSpPr>
                    <a:spLocks noChangeArrowheads="1"/>
                  </p:cNvSpPr>
                  <p:nvPr/>
                </p:nvSpPr>
                <p:spPr bwMode="auto">
                  <a:xfrm>
                    <a:off x="1546" y="2016"/>
                    <a:ext cx="412" cy="111"/>
                  </a:xfrm>
                  <a:prstGeom prst="ellipse">
                    <a:avLst/>
                  </a:prstGeom>
                  <a:solidFill>
                    <a:srgbClr val="303D7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2760" name="Oval 547"/>
                  <p:cNvSpPr>
                    <a:spLocks noChangeArrowheads="1"/>
                  </p:cNvSpPr>
                  <p:nvPr/>
                </p:nvSpPr>
                <p:spPr bwMode="auto">
                  <a:xfrm>
                    <a:off x="1552" y="2018"/>
                    <a:ext cx="400" cy="107"/>
                  </a:xfrm>
                  <a:prstGeom prst="ellipse">
                    <a:avLst/>
                  </a:prstGeom>
                  <a:solidFill>
                    <a:srgbClr val="323F7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2761" name="Oval 548"/>
                  <p:cNvSpPr>
                    <a:spLocks noChangeArrowheads="1"/>
                  </p:cNvSpPr>
                  <p:nvPr/>
                </p:nvSpPr>
                <p:spPr bwMode="auto">
                  <a:xfrm>
                    <a:off x="1558" y="2020"/>
                    <a:ext cx="389" cy="104"/>
                  </a:xfrm>
                  <a:prstGeom prst="ellipse">
                    <a:avLst/>
                  </a:prstGeom>
                  <a:solidFill>
                    <a:srgbClr val="33408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2762" name="Oval 549"/>
                  <p:cNvSpPr>
                    <a:spLocks noChangeArrowheads="1"/>
                  </p:cNvSpPr>
                  <p:nvPr/>
                </p:nvSpPr>
                <p:spPr bwMode="auto">
                  <a:xfrm>
                    <a:off x="1563" y="2021"/>
                    <a:ext cx="379" cy="102"/>
                  </a:xfrm>
                  <a:prstGeom prst="ellipse">
                    <a:avLst/>
                  </a:prstGeom>
                  <a:solidFill>
                    <a:srgbClr val="344286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2763" name="Oval 550"/>
                  <p:cNvSpPr>
                    <a:spLocks noChangeArrowheads="1"/>
                  </p:cNvSpPr>
                  <p:nvPr/>
                </p:nvSpPr>
                <p:spPr bwMode="auto">
                  <a:xfrm>
                    <a:off x="1569" y="2023"/>
                    <a:ext cx="367" cy="99"/>
                  </a:xfrm>
                  <a:prstGeom prst="ellipse">
                    <a:avLst/>
                  </a:prstGeom>
                  <a:solidFill>
                    <a:srgbClr val="36448A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2764" name="Oval 551"/>
                  <p:cNvSpPr>
                    <a:spLocks noChangeArrowheads="1"/>
                  </p:cNvSpPr>
                  <p:nvPr/>
                </p:nvSpPr>
                <p:spPr bwMode="auto">
                  <a:xfrm>
                    <a:off x="1575" y="2024"/>
                    <a:ext cx="355" cy="97"/>
                  </a:xfrm>
                  <a:prstGeom prst="ellipse">
                    <a:avLst/>
                  </a:prstGeom>
                  <a:solidFill>
                    <a:srgbClr val="37468E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2765" name="Oval 552"/>
                  <p:cNvSpPr>
                    <a:spLocks noChangeArrowheads="1"/>
                  </p:cNvSpPr>
                  <p:nvPr/>
                </p:nvSpPr>
                <p:spPr bwMode="auto">
                  <a:xfrm>
                    <a:off x="1581" y="2026"/>
                    <a:ext cx="343" cy="93"/>
                  </a:xfrm>
                  <a:prstGeom prst="ellipse">
                    <a:avLst/>
                  </a:prstGeom>
                  <a:solidFill>
                    <a:srgbClr val="394893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2766" name="Oval 553"/>
                  <p:cNvSpPr>
                    <a:spLocks noChangeArrowheads="1"/>
                  </p:cNvSpPr>
                  <p:nvPr/>
                </p:nvSpPr>
                <p:spPr bwMode="auto">
                  <a:xfrm>
                    <a:off x="1586" y="2027"/>
                    <a:ext cx="333" cy="91"/>
                  </a:xfrm>
                  <a:prstGeom prst="ellipse">
                    <a:avLst/>
                  </a:prstGeom>
                  <a:solidFill>
                    <a:srgbClr val="3B4A96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2767" name="Oval 554"/>
                  <p:cNvSpPr>
                    <a:spLocks noChangeArrowheads="1"/>
                  </p:cNvSpPr>
                  <p:nvPr/>
                </p:nvSpPr>
                <p:spPr bwMode="auto">
                  <a:xfrm>
                    <a:off x="1592" y="2029"/>
                    <a:ext cx="321" cy="87"/>
                  </a:xfrm>
                  <a:prstGeom prst="ellipse">
                    <a:avLst/>
                  </a:prstGeom>
                  <a:solidFill>
                    <a:srgbClr val="3C4C9B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2768" name="Oval 555"/>
                  <p:cNvSpPr>
                    <a:spLocks noChangeArrowheads="1"/>
                  </p:cNvSpPr>
                  <p:nvPr/>
                </p:nvSpPr>
                <p:spPr bwMode="auto">
                  <a:xfrm>
                    <a:off x="1598" y="2031"/>
                    <a:ext cx="309" cy="83"/>
                  </a:xfrm>
                  <a:prstGeom prst="ellipse">
                    <a:avLst/>
                  </a:prstGeom>
                  <a:solidFill>
                    <a:srgbClr val="3E4E9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2769" name="Oval 556"/>
                  <p:cNvSpPr>
                    <a:spLocks noChangeArrowheads="1"/>
                  </p:cNvSpPr>
                  <p:nvPr/>
                </p:nvSpPr>
                <p:spPr bwMode="auto">
                  <a:xfrm>
                    <a:off x="1604" y="2032"/>
                    <a:ext cx="297" cy="81"/>
                  </a:xfrm>
                  <a:prstGeom prst="ellipse">
                    <a:avLst/>
                  </a:prstGeom>
                  <a:solidFill>
                    <a:srgbClr val="4051A4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2770" name="Oval 557"/>
                  <p:cNvSpPr>
                    <a:spLocks noChangeArrowheads="1"/>
                  </p:cNvSpPr>
                  <p:nvPr/>
                </p:nvSpPr>
                <p:spPr bwMode="auto">
                  <a:xfrm>
                    <a:off x="1609" y="2034"/>
                    <a:ext cx="287" cy="77"/>
                  </a:xfrm>
                  <a:prstGeom prst="ellipse">
                    <a:avLst/>
                  </a:prstGeom>
                  <a:solidFill>
                    <a:srgbClr val="4152A8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2771" name="Oval 558"/>
                  <p:cNvSpPr>
                    <a:spLocks noChangeArrowheads="1"/>
                  </p:cNvSpPr>
                  <p:nvPr/>
                </p:nvSpPr>
                <p:spPr bwMode="auto">
                  <a:xfrm>
                    <a:off x="1615" y="2035"/>
                    <a:ext cx="275" cy="75"/>
                  </a:xfrm>
                  <a:prstGeom prst="ellipse">
                    <a:avLst/>
                  </a:prstGeom>
                  <a:solidFill>
                    <a:srgbClr val="4355A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2772" name="Oval 559"/>
                  <p:cNvSpPr>
                    <a:spLocks noChangeArrowheads="1"/>
                  </p:cNvSpPr>
                  <p:nvPr/>
                </p:nvSpPr>
                <p:spPr bwMode="auto">
                  <a:xfrm>
                    <a:off x="1621" y="2037"/>
                    <a:ext cx="263" cy="71"/>
                  </a:xfrm>
                  <a:prstGeom prst="ellipse">
                    <a:avLst/>
                  </a:prstGeom>
                  <a:solidFill>
                    <a:srgbClr val="4557B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2773" name="Oval 560"/>
                  <p:cNvSpPr>
                    <a:spLocks noChangeArrowheads="1"/>
                  </p:cNvSpPr>
                  <p:nvPr/>
                </p:nvSpPr>
                <p:spPr bwMode="auto">
                  <a:xfrm>
                    <a:off x="1627" y="2039"/>
                    <a:ext cx="251" cy="67"/>
                  </a:xfrm>
                  <a:prstGeom prst="ellipse">
                    <a:avLst/>
                  </a:prstGeom>
                  <a:solidFill>
                    <a:srgbClr val="4659B4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2774" name="Oval 561"/>
                  <p:cNvSpPr>
                    <a:spLocks noChangeArrowheads="1"/>
                  </p:cNvSpPr>
                  <p:nvPr/>
                </p:nvSpPr>
                <p:spPr bwMode="auto">
                  <a:xfrm>
                    <a:off x="1633" y="2040"/>
                    <a:ext cx="239" cy="65"/>
                  </a:xfrm>
                  <a:prstGeom prst="ellipse">
                    <a:avLst/>
                  </a:prstGeom>
                  <a:solidFill>
                    <a:srgbClr val="485BB9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2775" name="Oval 562"/>
                  <p:cNvSpPr>
                    <a:spLocks noChangeArrowheads="1"/>
                  </p:cNvSpPr>
                  <p:nvPr/>
                </p:nvSpPr>
                <p:spPr bwMode="auto">
                  <a:xfrm>
                    <a:off x="1638" y="2042"/>
                    <a:ext cx="229" cy="61"/>
                  </a:xfrm>
                  <a:prstGeom prst="ellipse">
                    <a:avLst/>
                  </a:prstGeom>
                  <a:solidFill>
                    <a:srgbClr val="495DB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2776" name="Oval 563"/>
                  <p:cNvSpPr>
                    <a:spLocks noChangeArrowheads="1"/>
                  </p:cNvSpPr>
                  <p:nvPr/>
                </p:nvSpPr>
                <p:spPr bwMode="auto">
                  <a:xfrm>
                    <a:off x="1644" y="2043"/>
                    <a:ext cx="217" cy="59"/>
                  </a:xfrm>
                  <a:prstGeom prst="ellipse">
                    <a:avLst/>
                  </a:prstGeom>
                  <a:solidFill>
                    <a:srgbClr val="4B5FC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2777" name="Oval 564"/>
                  <p:cNvSpPr>
                    <a:spLocks noChangeArrowheads="1"/>
                  </p:cNvSpPr>
                  <p:nvPr/>
                </p:nvSpPr>
                <p:spPr bwMode="auto">
                  <a:xfrm>
                    <a:off x="1650" y="2045"/>
                    <a:ext cx="205" cy="55"/>
                  </a:xfrm>
                  <a:prstGeom prst="ellipse">
                    <a:avLst/>
                  </a:prstGeom>
                  <a:solidFill>
                    <a:srgbClr val="4C60C3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2778" name="Oval 565"/>
                  <p:cNvSpPr>
                    <a:spLocks noChangeArrowheads="1"/>
                  </p:cNvSpPr>
                  <p:nvPr/>
                </p:nvSpPr>
                <p:spPr bwMode="auto">
                  <a:xfrm>
                    <a:off x="1656" y="2047"/>
                    <a:ext cx="193" cy="51"/>
                  </a:xfrm>
                  <a:prstGeom prst="ellipse">
                    <a:avLst/>
                  </a:prstGeom>
                  <a:solidFill>
                    <a:srgbClr val="4E62C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2779" name="Oval 566"/>
                  <p:cNvSpPr>
                    <a:spLocks noChangeArrowheads="1"/>
                  </p:cNvSpPr>
                  <p:nvPr/>
                </p:nvSpPr>
                <p:spPr bwMode="auto">
                  <a:xfrm>
                    <a:off x="1661" y="2048"/>
                    <a:ext cx="183" cy="49"/>
                  </a:xfrm>
                  <a:prstGeom prst="ellipse">
                    <a:avLst/>
                  </a:prstGeom>
                  <a:solidFill>
                    <a:srgbClr val="4F63CA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2780" name="Oval 567"/>
                  <p:cNvSpPr>
                    <a:spLocks noChangeArrowheads="1"/>
                  </p:cNvSpPr>
                  <p:nvPr/>
                </p:nvSpPr>
                <p:spPr bwMode="auto">
                  <a:xfrm>
                    <a:off x="1667" y="2050"/>
                    <a:ext cx="171" cy="45"/>
                  </a:xfrm>
                  <a:prstGeom prst="ellipse">
                    <a:avLst/>
                  </a:prstGeom>
                  <a:solidFill>
                    <a:srgbClr val="5065CD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2781" name="Oval 568"/>
                  <p:cNvSpPr>
                    <a:spLocks noChangeArrowheads="1"/>
                  </p:cNvSpPr>
                  <p:nvPr/>
                </p:nvSpPr>
                <p:spPr bwMode="auto">
                  <a:xfrm>
                    <a:off x="1673" y="2051"/>
                    <a:ext cx="159" cy="43"/>
                  </a:xfrm>
                  <a:prstGeom prst="ellipse">
                    <a:avLst/>
                  </a:prstGeom>
                  <a:solidFill>
                    <a:srgbClr val="5166D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2782" name="Oval 569"/>
                  <p:cNvSpPr>
                    <a:spLocks noChangeArrowheads="1"/>
                  </p:cNvSpPr>
                  <p:nvPr/>
                </p:nvSpPr>
                <p:spPr bwMode="auto">
                  <a:xfrm>
                    <a:off x="1679" y="2053"/>
                    <a:ext cx="147" cy="39"/>
                  </a:xfrm>
                  <a:prstGeom prst="ellipse">
                    <a:avLst/>
                  </a:prstGeom>
                  <a:solidFill>
                    <a:srgbClr val="5267D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2783" name="Oval 570"/>
                  <p:cNvSpPr>
                    <a:spLocks noChangeArrowheads="1"/>
                  </p:cNvSpPr>
                  <p:nvPr/>
                </p:nvSpPr>
                <p:spPr bwMode="auto">
                  <a:xfrm>
                    <a:off x="1684" y="2054"/>
                    <a:ext cx="137" cy="37"/>
                  </a:xfrm>
                  <a:prstGeom prst="ellipse">
                    <a:avLst/>
                  </a:prstGeom>
                  <a:solidFill>
                    <a:srgbClr val="5369D5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2784" name="Oval 571"/>
                  <p:cNvSpPr>
                    <a:spLocks noChangeArrowheads="1"/>
                  </p:cNvSpPr>
                  <p:nvPr/>
                </p:nvSpPr>
                <p:spPr bwMode="auto">
                  <a:xfrm>
                    <a:off x="1690" y="2056"/>
                    <a:ext cx="126" cy="34"/>
                  </a:xfrm>
                  <a:prstGeom prst="ellipse">
                    <a:avLst/>
                  </a:prstGeom>
                  <a:solidFill>
                    <a:srgbClr val="546AD6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2785" name="Oval 572"/>
                  <p:cNvSpPr>
                    <a:spLocks noChangeArrowheads="1"/>
                  </p:cNvSpPr>
                  <p:nvPr/>
                </p:nvSpPr>
                <p:spPr bwMode="auto">
                  <a:xfrm>
                    <a:off x="1696" y="2058"/>
                    <a:ext cx="114" cy="30"/>
                  </a:xfrm>
                  <a:prstGeom prst="ellipse">
                    <a:avLst/>
                  </a:prstGeom>
                  <a:solidFill>
                    <a:srgbClr val="556BD8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2786" name="Oval 573"/>
                  <p:cNvSpPr>
                    <a:spLocks noChangeArrowheads="1"/>
                  </p:cNvSpPr>
                  <p:nvPr/>
                </p:nvSpPr>
                <p:spPr bwMode="auto">
                  <a:xfrm>
                    <a:off x="1702" y="2059"/>
                    <a:ext cx="102" cy="28"/>
                  </a:xfrm>
                  <a:prstGeom prst="ellipse">
                    <a:avLst/>
                  </a:prstGeom>
                  <a:solidFill>
                    <a:srgbClr val="556BDA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2787" name="Oval 574"/>
                  <p:cNvSpPr>
                    <a:spLocks noChangeArrowheads="1"/>
                  </p:cNvSpPr>
                  <p:nvPr/>
                </p:nvSpPr>
                <p:spPr bwMode="auto">
                  <a:xfrm>
                    <a:off x="1707" y="2061"/>
                    <a:ext cx="92" cy="24"/>
                  </a:xfrm>
                  <a:prstGeom prst="ellipse">
                    <a:avLst/>
                  </a:prstGeom>
                  <a:solidFill>
                    <a:srgbClr val="566CD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2788" name="Oval 575"/>
                  <p:cNvSpPr>
                    <a:spLocks noChangeArrowheads="1"/>
                  </p:cNvSpPr>
                  <p:nvPr/>
                </p:nvSpPr>
                <p:spPr bwMode="auto">
                  <a:xfrm>
                    <a:off x="1713" y="2062"/>
                    <a:ext cx="80" cy="22"/>
                  </a:xfrm>
                  <a:prstGeom prst="ellipse">
                    <a:avLst/>
                  </a:prstGeom>
                  <a:solidFill>
                    <a:srgbClr val="566DDD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2789" name="Oval 576"/>
                  <p:cNvSpPr>
                    <a:spLocks noChangeArrowheads="1"/>
                  </p:cNvSpPr>
                  <p:nvPr/>
                </p:nvSpPr>
                <p:spPr bwMode="auto">
                  <a:xfrm>
                    <a:off x="1719" y="2064"/>
                    <a:ext cx="68" cy="18"/>
                  </a:xfrm>
                  <a:prstGeom prst="ellipse">
                    <a:avLst/>
                  </a:prstGeom>
                  <a:solidFill>
                    <a:srgbClr val="576DDE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2790" name="Oval 577"/>
                  <p:cNvSpPr>
                    <a:spLocks noChangeArrowheads="1"/>
                  </p:cNvSpPr>
                  <p:nvPr/>
                </p:nvSpPr>
                <p:spPr bwMode="auto">
                  <a:xfrm>
                    <a:off x="1725" y="2066"/>
                    <a:ext cx="56" cy="14"/>
                  </a:xfrm>
                  <a:prstGeom prst="ellipse">
                    <a:avLst/>
                  </a:prstGeom>
                  <a:solidFill>
                    <a:srgbClr val="576ED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2791" name="Oval 578"/>
                  <p:cNvSpPr>
                    <a:spLocks noChangeArrowheads="1"/>
                  </p:cNvSpPr>
                  <p:nvPr/>
                </p:nvSpPr>
                <p:spPr bwMode="auto">
                  <a:xfrm>
                    <a:off x="1730" y="2067"/>
                    <a:ext cx="46" cy="12"/>
                  </a:xfrm>
                  <a:prstGeom prst="ellipse">
                    <a:avLst/>
                  </a:prstGeom>
                  <a:solidFill>
                    <a:srgbClr val="586EE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2792" name="Oval 579"/>
                  <p:cNvSpPr>
                    <a:spLocks noChangeArrowheads="1"/>
                  </p:cNvSpPr>
                  <p:nvPr/>
                </p:nvSpPr>
                <p:spPr bwMode="auto">
                  <a:xfrm>
                    <a:off x="1736" y="2069"/>
                    <a:ext cx="34" cy="8"/>
                  </a:xfrm>
                  <a:prstGeom prst="ellipse">
                    <a:avLst/>
                  </a:prstGeom>
                  <a:solidFill>
                    <a:srgbClr val="586FE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2793" name="Oval 580"/>
                  <p:cNvSpPr>
                    <a:spLocks noChangeArrowheads="1"/>
                  </p:cNvSpPr>
                  <p:nvPr/>
                </p:nvSpPr>
                <p:spPr bwMode="auto">
                  <a:xfrm>
                    <a:off x="1742" y="2070"/>
                    <a:ext cx="22" cy="6"/>
                  </a:xfrm>
                  <a:prstGeom prst="ellipse">
                    <a:avLst/>
                  </a:prstGeom>
                  <a:solidFill>
                    <a:srgbClr val="586FE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2794" name="Oval 581"/>
                  <p:cNvSpPr>
                    <a:spLocks noChangeArrowheads="1"/>
                  </p:cNvSpPr>
                  <p:nvPr/>
                </p:nvSpPr>
                <p:spPr bwMode="auto">
                  <a:xfrm>
                    <a:off x="1748" y="2072"/>
                    <a:ext cx="10" cy="2"/>
                  </a:xfrm>
                  <a:prstGeom prst="ellipse">
                    <a:avLst/>
                  </a:prstGeom>
                  <a:solidFill>
                    <a:srgbClr val="586FE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2748" name="Rectangle 584"/>
                <p:cNvSpPr>
                  <a:spLocks noChangeArrowheads="1"/>
                </p:cNvSpPr>
                <p:nvPr/>
              </p:nvSpPr>
              <p:spPr bwMode="auto">
                <a:xfrm>
                  <a:off x="4576768" y="2871327"/>
                  <a:ext cx="288925" cy="18256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200" b="1">
                      <a:solidFill>
                        <a:srgbClr val="FFFFFF"/>
                      </a:solidFill>
                    </a:rPr>
                    <a:t>Wnt</a:t>
                  </a:r>
                  <a:endParaRPr lang="en-US" sz="1800"/>
                </a:p>
              </p:txBody>
            </p:sp>
          </p:grpSp>
        </p:grpSp>
        <p:grpSp>
          <p:nvGrpSpPr>
            <p:cNvPr id="2351" name="Group 2706"/>
            <p:cNvGrpSpPr>
              <a:grpSpLocks/>
            </p:cNvGrpSpPr>
            <p:nvPr/>
          </p:nvGrpSpPr>
          <p:grpSpPr bwMode="auto">
            <a:xfrm>
              <a:off x="279156" y="1675595"/>
              <a:ext cx="857250" cy="285750"/>
              <a:chOff x="6257925" y="1928813"/>
              <a:chExt cx="857250" cy="285750"/>
            </a:xfrm>
          </p:grpSpPr>
          <p:sp>
            <p:nvSpPr>
              <p:cNvPr id="12743" name="Moon 3025"/>
              <p:cNvSpPr>
                <a:spLocks noChangeArrowheads="1"/>
              </p:cNvSpPr>
              <p:nvPr/>
            </p:nvSpPr>
            <p:spPr bwMode="auto">
              <a:xfrm>
                <a:off x="6257925" y="1928813"/>
                <a:ext cx="857250" cy="285750"/>
              </a:xfrm>
              <a:prstGeom prst="moon">
                <a:avLst>
                  <a:gd name="adj" fmla="val 50000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12744" name="TextBox 3026"/>
              <p:cNvSpPr txBox="1">
                <a:spLocks noChangeArrowheads="1"/>
              </p:cNvSpPr>
              <p:nvPr/>
            </p:nvSpPr>
            <p:spPr bwMode="auto">
              <a:xfrm>
                <a:off x="6272213" y="1957388"/>
                <a:ext cx="538162" cy="2460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1000" b="1"/>
                  <a:t>Wif-1</a:t>
                </a:r>
              </a:p>
            </p:txBody>
          </p:sp>
        </p:grpSp>
        <p:sp>
          <p:nvSpPr>
            <p:cNvPr id="12739" name="TextBox 2699"/>
            <p:cNvSpPr txBox="1">
              <a:spLocks noChangeArrowheads="1"/>
            </p:cNvSpPr>
            <p:nvPr/>
          </p:nvSpPr>
          <p:spPr bwMode="auto">
            <a:xfrm>
              <a:off x="871538" y="5743655"/>
              <a:ext cx="814387" cy="4571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/>
                <a:t>OFF</a:t>
              </a:r>
            </a:p>
          </p:txBody>
        </p:sp>
        <p:grpSp>
          <p:nvGrpSpPr>
            <p:cNvPr id="2352" name="Group 2705"/>
            <p:cNvGrpSpPr>
              <a:grpSpLocks/>
            </p:cNvGrpSpPr>
            <p:nvPr/>
          </p:nvGrpSpPr>
          <p:grpSpPr bwMode="auto">
            <a:xfrm>
              <a:off x="1303752" y="2572410"/>
              <a:ext cx="857250" cy="285750"/>
              <a:chOff x="7720965" y="1121093"/>
              <a:chExt cx="857250" cy="285750"/>
            </a:xfrm>
          </p:grpSpPr>
          <p:sp>
            <p:nvSpPr>
              <p:cNvPr id="12741" name="Moon 3025"/>
              <p:cNvSpPr>
                <a:spLocks noChangeArrowheads="1"/>
              </p:cNvSpPr>
              <p:nvPr/>
            </p:nvSpPr>
            <p:spPr bwMode="auto">
              <a:xfrm>
                <a:off x="7720965" y="1121093"/>
                <a:ext cx="857250" cy="285750"/>
              </a:xfrm>
              <a:prstGeom prst="moon">
                <a:avLst>
                  <a:gd name="adj" fmla="val 50000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12742" name="TextBox 3026"/>
              <p:cNvSpPr txBox="1">
                <a:spLocks noChangeArrowheads="1"/>
              </p:cNvSpPr>
              <p:nvPr/>
            </p:nvSpPr>
            <p:spPr bwMode="auto">
              <a:xfrm>
                <a:off x="7735253" y="1149033"/>
                <a:ext cx="538162" cy="2460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1000" b="1"/>
                  <a:t>sFRP</a:t>
                </a:r>
              </a:p>
            </p:txBody>
          </p:sp>
        </p:grpSp>
      </p:grpSp>
      <p:grpSp>
        <p:nvGrpSpPr>
          <p:cNvPr id="1862" name="Group 3130"/>
          <p:cNvGrpSpPr>
            <a:grpSpLocks/>
          </p:cNvGrpSpPr>
          <p:nvPr/>
        </p:nvGrpSpPr>
        <p:grpSpPr bwMode="auto">
          <a:xfrm>
            <a:off x="3340099" y="4231968"/>
            <a:ext cx="450316" cy="244517"/>
            <a:chOff x="506947" y="4475170"/>
            <a:chExt cx="450319" cy="244472"/>
          </a:xfrm>
        </p:grpSpPr>
        <p:sp>
          <p:nvSpPr>
            <p:cNvPr id="1863" name="Oval 1862"/>
            <p:cNvSpPr/>
            <p:nvPr/>
          </p:nvSpPr>
          <p:spPr bwMode="auto">
            <a:xfrm>
              <a:off x="628651" y="4475468"/>
              <a:ext cx="228601" cy="228557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ea typeface="ＭＳ Ｐゴシック" pitchFamily="28" charset="-128"/>
                <a:cs typeface="Arial" pitchFamily="34" charset="0"/>
              </a:endParaRPr>
            </a:p>
          </p:txBody>
        </p:sp>
        <p:grpSp>
          <p:nvGrpSpPr>
            <p:cNvPr id="1864" name="Group 3126"/>
            <p:cNvGrpSpPr>
              <a:grpSpLocks/>
            </p:cNvGrpSpPr>
            <p:nvPr/>
          </p:nvGrpSpPr>
          <p:grpSpPr bwMode="auto">
            <a:xfrm>
              <a:off x="506947" y="4475170"/>
              <a:ext cx="450319" cy="244472"/>
              <a:chOff x="506947" y="4475170"/>
              <a:chExt cx="450319" cy="244472"/>
            </a:xfrm>
          </p:grpSpPr>
          <p:cxnSp>
            <p:nvCxnSpPr>
              <p:cNvPr id="1865" name="Straight Connector 489"/>
              <p:cNvCxnSpPr>
                <a:cxnSpLocks noChangeShapeType="1"/>
              </p:cNvCxnSpPr>
              <p:nvPr/>
            </p:nvCxnSpPr>
            <p:spPr bwMode="auto">
              <a:xfrm>
                <a:off x="506947" y="4484991"/>
                <a:ext cx="123302" cy="99246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sp>
            <p:nvSpPr>
              <p:cNvPr id="1866" name="TextBox 491"/>
              <p:cNvSpPr txBox="1">
                <a:spLocks noChangeArrowheads="1"/>
              </p:cNvSpPr>
              <p:nvPr/>
            </p:nvSpPr>
            <p:spPr bwMode="auto">
              <a:xfrm>
                <a:off x="614364" y="4475170"/>
                <a:ext cx="342902" cy="2444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1000" b="1" dirty="0"/>
                  <a:t>P</a:t>
                </a:r>
              </a:p>
            </p:txBody>
          </p:sp>
        </p:grpSp>
      </p:grpSp>
      <p:sp>
        <p:nvSpPr>
          <p:cNvPr id="1867" name="TextBox 1866"/>
          <p:cNvSpPr txBox="1"/>
          <p:nvPr/>
        </p:nvSpPr>
        <p:spPr>
          <a:xfrm>
            <a:off x="433136" y="168436"/>
            <a:ext cx="80758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2"/>
                </a:solidFill>
                <a:latin typeface="+mj-lt"/>
              </a:rPr>
              <a:t>Agonists and Antagonists in the Canonical WNT Signaling Pathway</a:t>
            </a:r>
            <a:endParaRPr lang="en-US" sz="2800" dirty="0">
              <a:solidFill>
                <a:schemeClr val="tx2"/>
              </a:solidFill>
              <a:latin typeface="+mj-lt"/>
            </a:endParaRPr>
          </a:p>
        </p:txBody>
      </p:sp>
      <p:cxnSp>
        <p:nvCxnSpPr>
          <p:cNvPr id="1868" name="Straight Connector 1867"/>
          <p:cNvCxnSpPr/>
          <p:nvPr/>
        </p:nvCxnSpPr>
        <p:spPr>
          <a:xfrm>
            <a:off x="433137" y="1368231"/>
            <a:ext cx="744754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8"/>
    </mc:Choice>
    <mc:Fallback xmlns="">
      <p:transition xmlns:p14="http://schemas.microsoft.com/office/powerpoint/2010/main" spd="slow" advTm="468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Disruption of protein phosphorylation (</a:t>
            </a:r>
            <a:r>
              <a:rPr lang="en-US" dirty="0" err="1" smtClean="0"/>
              <a:t>Verheyen</a:t>
            </a:r>
            <a:r>
              <a:rPr lang="en-US" dirty="0" smtClean="0"/>
              <a:t> et al., 2010)</a:t>
            </a:r>
          </a:p>
          <a:p>
            <a:pPr lvl="1"/>
            <a:r>
              <a:rPr lang="en-US" dirty="0" smtClean="0"/>
              <a:t>disheveled</a:t>
            </a:r>
            <a:endParaRPr lang="en-US" dirty="0"/>
          </a:p>
          <a:p>
            <a:pPr lvl="1"/>
            <a:r>
              <a:rPr lang="en-US" dirty="0" smtClean="0"/>
              <a:t>β</a:t>
            </a:r>
            <a:r>
              <a:rPr lang="en-US" dirty="0"/>
              <a:t>-</a:t>
            </a:r>
            <a:r>
              <a:rPr lang="en-US" dirty="0" smtClean="0"/>
              <a:t>catenin</a:t>
            </a:r>
          </a:p>
          <a:p>
            <a:pPr lvl="1"/>
            <a:r>
              <a:rPr lang="en-US" dirty="0" smtClean="0"/>
              <a:t>APC</a:t>
            </a:r>
          </a:p>
          <a:p>
            <a:endParaRPr lang="en-US" dirty="0" smtClean="0"/>
          </a:p>
          <a:p>
            <a:r>
              <a:rPr lang="en-US" dirty="0" smtClean="0"/>
              <a:t>Oxidative stress inhibits Wnt through FOX-O signaling competition with β-catenin (</a:t>
            </a:r>
            <a:r>
              <a:rPr lang="en-US" dirty="0" err="1" smtClean="0"/>
              <a:t>Hoogeboom</a:t>
            </a:r>
            <a:r>
              <a:rPr lang="en-US" dirty="0" smtClean="0"/>
              <a:t> et al., 2008)</a:t>
            </a:r>
          </a:p>
          <a:p>
            <a:r>
              <a:rPr lang="en-US" dirty="0" smtClean="0"/>
              <a:t>Reduction of agonist levels (Wnts)</a:t>
            </a:r>
          </a:p>
          <a:p>
            <a:r>
              <a:rPr lang="en-US" dirty="0" smtClean="0"/>
              <a:t>Induction </a:t>
            </a:r>
            <a:r>
              <a:rPr lang="en-US" dirty="0"/>
              <a:t>of antagonists (Scl, </a:t>
            </a:r>
            <a:r>
              <a:rPr lang="en-US" dirty="0" smtClean="0"/>
              <a:t>DKK, sFRP, Wif-1)</a:t>
            </a:r>
            <a:endParaRPr lang="en-US" dirty="0"/>
          </a:p>
          <a:p>
            <a:endParaRPr lang="en-US" dirty="0"/>
          </a:p>
        </p:txBody>
      </p:sp>
      <p:pic>
        <p:nvPicPr>
          <p:cNvPr id="6" name="Picture 5" descr="beta-catenin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428"/>
          <a:stretch/>
        </p:blipFill>
        <p:spPr>
          <a:xfrm>
            <a:off x="4016010" y="2165631"/>
            <a:ext cx="4175490" cy="133956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327900" y="3225800"/>
            <a:ext cx="673100" cy="31750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953000" y="3479800"/>
            <a:ext cx="21865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err="1" smtClean="0"/>
              <a:t>Polakis</a:t>
            </a:r>
            <a:r>
              <a:rPr lang="en-US" sz="1200" i="1" dirty="0" smtClean="0"/>
              <a:t> (1999) Genetics &amp; </a:t>
            </a:r>
            <a:r>
              <a:rPr lang="en-US" sz="1200" i="1" dirty="0" err="1" smtClean="0"/>
              <a:t>Devel</a:t>
            </a:r>
            <a:endParaRPr lang="en-US" sz="1200" i="1" dirty="0"/>
          </a:p>
        </p:txBody>
      </p:sp>
      <p:sp>
        <p:nvSpPr>
          <p:cNvPr id="9" name="TextBox 8"/>
          <p:cNvSpPr txBox="1"/>
          <p:nvPr/>
        </p:nvSpPr>
        <p:spPr>
          <a:xfrm>
            <a:off x="433136" y="168436"/>
            <a:ext cx="80758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2"/>
                </a:solidFill>
                <a:latin typeface="+mj-lt"/>
              </a:rPr>
              <a:t>Possible Molecular Interaction of Lead and WNT Signaling</a:t>
            </a:r>
            <a:endParaRPr lang="en-US" sz="3200" dirty="0">
              <a:solidFill>
                <a:schemeClr val="tx2"/>
              </a:solidFill>
              <a:latin typeface="+mj-lt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433137" y="1368231"/>
            <a:ext cx="744754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573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"/>
    </mc:Choice>
    <mc:Fallback xmlns="">
      <p:transition xmlns:p14="http://schemas.microsoft.com/office/powerpoint/2010/main" spd="slow" advTm="164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/>
          <p:cNvGrpSpPr/>
          <p:nvPr/>
        </p:nvGrpSpPr>
        <p:grpSpPr>
          <a:xfrm>
            <a:off x="-123825" y="4127500"/>
            <a:ext cx="5445125" cy="2457579"/>
            <a:chOff x="-123825" y="3911600"/>
            <a:chExt cx="5445125" cy="2457579"/>
          </a:xfrm>
        </p:grpSpPr>
        <p:graphicFrame>
          <p:nvGraphicFramePr>
            <p:cNvPr id="19" name="Chart 18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19143274"/>
                </p:ext>
              </p:extLst>
            </p:nvPr>
          </p:nvGraphicFramePr>
          <p:xfrm>
            <a:off x="2484027" y="3911600"/>
            <a:ext cx="2837273" cy="245757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7" name="AutoShape 3"/>
            <p:cNvSpPr>
              <a:spLocks noChangeAspect="1" noChangeArrowheads="1" noTextEdit="1"/>
            </p:cNvSpPr>
            <p:nvPr/>
          </p:nvSpPr>
          <p:spPr bwMode="auto">
            <a:xfrm>
              <a:off x="-123825" y="4358928"/>
              <a:ext cx="2636123" cy="17565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1003914" y="4214960"/>
              <a:ext cx="127831" cy="225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Calibri" pitchFamily="34" charset="0"/>
                  <a:ea typeface="MS Pゴシック"/>
                  <a:cs typeface="MS Pゴシック"/>
                </a:rPr>
                <a:t>0 </a:t>
              </a:r>
              <a:endParaRPr lang="en-US" sz="1400">
                <a:latin typeface="Calibri" pitchFamily="34" charset="0"/>
                <a:ea typeface="MS Pゴシック"/>
                <a:cs typeface="MS Pゴシック"/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/>
          </p:nvSpPr>
          <p:spPr bwMode="auto">
            <a:xfrm>
              <a:off x="1529268" y="4214960"/>
              <a:ext cx="88859" cy="225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Calibri" pitchFamily="34" charset="0"/>
                  <a:ea typeface="MS Pゴシック"/>
                  <a:cs typeface="MS Pゴシック"/>
                </a:rPr>
                <a:t>1</a:t>
              </a:r>
              <a:endParaRPr lang="en-US" sz="1400">
                <a:latin typeface="Calibri" pitchFamily="34" charset="0"/>
                <a:ea typeface="MS Pゴシック"/>
                <a:cs typeface="MS Pゴシック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auto">
            <a:xfrm>
              <a:off x="1972195" y="4214901"/>
              <a:ext cx="595560" cy="2258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Calibri" pitchFamily="34" charset="0"/>
                  <a:ea typeface="MS Pゴシック"/>
                  <a:cs typeface="MS Pゴシック"/>
                </a:rPr>
                <a:t>5 µM Pb</a:t>
              </a:r>
              <a:endParaRPr lang="en-US" sz="1400">
                <a:latin typeface="Calibri" pitchFamily="34" charset="0"/>
                <a:ea typeface="MS Pゴシック"/>
                <a:cs typeface="MS Pゴシック"/>
              </a:endParaRPr>
            </a:p>
          </p:txBody>
        </p:sp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330464" y="4506589"/>
              <a:ext cx="199541" cy="225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 b="1">
                  <a:solidFill>
                    <a:srgbClr val="000000"/>
                  </a:solidFill>
                  <a:latin typeface="Calibri" pitchFamily="34" charset="0"/>
                  <a:ea typeface="MS Pゴシック"/>
                  <a:cs typeface="MS Pゴシック"/>
                </a:rPr>
                <a:t>Scl</a:t>
              </a:r>
              <a:endParaRPr lang="en-US" sz="1400">
                <a:latin typeface="Calibri" pitchFamily="34" charset="0"/>
                <a:ea typeface="MS Pゴシック"/>
                <a:cs typeface="MS Pゴシック"/>
              </a:endParaRPr>
            </a:p>
          </p:txBody>
        </p:sp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77920" y="5184246"/>
              <a:ext cx="516001" cy="225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l-GR" sz="1400" b="1">
                  <a:solidFill>
                    <a:srgbClr val="000000"/>
                  </a:solidFill>
                  <a:latin typeface="Calibri" pitchFamily="34" charset="0"/>
                  <a:ea typeface="MS Pゴシック"/>
                  <a:cs typeface="MS Pゴシック"/>
                </a:rPr>
                <a:t>β</a:t>
              </a:r>
              <a:r>
                <a:rPr lang="en-US" sz="1400" b="1">
                  <a:solidFill>
                    <a:srgbClr val="000000"/>
                  </a:solidFill>
                  <a:latin typeface="Calibri" pitchFamily="34" charset="0"/>
                  <a:ea typeface="MS Pゴシック"/>
                  <a:cs typeface="MS Pゴシック"/>
                </a:rPr>
                <a:t>-actin</a:t>
              </a:r>
              <a:endParaRPr lang="en-US" sz="1400">
                <a:latin typeface="Calibri" pitchFamily="34" charset="0"/>
                <a:ea typeface="MS Pゴシック"/>
                <a:cs typeface="MS Pゴシック"/>
              </a:endParaRPr>
            </a:p>
          </p:txBody>
        </p:sp>
        <p:pic>
          <p:nvPicPr>
            <p:cNvPr id="13" name="Picture 12" descr="Psmad3004"/>
            <p:cNvPicPr>
              <a:picLocks noChangeAspect="1" noChangeArrowheads="1"/>
            </p:cNvPicPr>
            <p:nvPr/>
          </p:nvPicPr>
          <p:blipFill>
            <a:blip r:embed="rId3">
              <a:lum bright="20000"/>
            </a:blip>
            <a:srcRect l="40726" t="20184" r="36029" b="42262"/>
            <a:stretch>
              <a:fillRect/>
            </a:stretch>
          </p:blipFill>
          <p:spPr bwMode="auto">
            <a:xfrm>
              <a:off x="762282" y="4449274"/>
              <a:ext cx="1625947" cy="4045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13" descr="psmad3005.jpg"/>
            <p:cNvPicPr>
              <a:picLocks noChangeAspect="1"/>
            </p:cNvPicPr>
            <p:nvPr/>
          </p:nvPicPr>
          <p:blipFill>
            <a:blip r:embed="rId4"/>
            <a:srcRect l="12762" r="50777" b="27969"/>
            <a:stretch>
              <a:fillRect/>
            </a:stretch>
          </p:blipFill>
          <p:spPr bwMode="auto">
            <a:xfrm>
              <a:off x="746693" y="4976904"/>
              <a:ext cx="1625947" cy="5259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TextBox 18"/>
            <p:cNvSpPr txBox="1">
              <a:spLocks noChangeArrowheads="1"/>
            </p:cNvSpPr>
            <p:nvPr/>
          </p:nvSpPr>
          <p:spPr bwMode="auto">
            <a:xfrm>
              <a:off x="4118132" y="4759491"/>
              <a:ext cx="287258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dirty="0">
                  <a:latin typeface="Times New Roman" pitchFamily="18" charset="0"/>
                  <a:cs typeface="Times New Roman" pitchFamily="18" charset="0"/>
                </a:rPr>
                <a:t>*</a:t>
              </a:r>
            </a:p>
          </p:txBody>
        </p:sp>
        <p:sp>
          <p:nvSpPr>
            <p:cNvPr id="17" name="TextBox 18"/>
            <p:cNvSpPr txBox="1">
              <a:spLocks noChangeArrowheads="1"/>
            </p:cNvSpPr>
            <p:nvPr/>
          </p:nvSpPr>
          <p:spPr bwMode="auto">
            <a:xfrm>
              <a:off x="4703824" y="4154813"/>
              <a:ext cx="287258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dirty="0">
                  <a:latin typeface="Times New Roman" pitchFamily="18" charset="0"/>
                  <a:cs typeface="Times New Roman" pitchFamily="18" charset="0"/>
                </a:rPr>
                <a:t>*</a:t>
              </a: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6997700" y="6235700"/>
            <a:ext cx="7671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n </a:t>
            </a:r>
            <a:r>
              <a:rPr lang="en-US" sz="1200" dirty="0" smtClean="0"/>
              <a:t>= 3</a:t>
            </a:r>
          </a:p>
          <a:p>
            <a:r>
              <a:rPr lang="en-US" sz="1200" dirty="0" smtClean="0"/>
              <a:t>*</a:t>
            </a:r>
            <a:r>
              <a:rPr lang="en-US" sz="1200" i="1" dirty="0" smtClean="0"/>
              <a:t>p</a:t>
            </a:r>
            <a:r>
              <a:rPr lang="en-US" sz="1200" dirty="0" smtClean="0"/>
              <a:t> &lt; 0.05</a:t>
            </a:r>
            <a:endParaRPr lang="en-US" sz="1200" dirty="0"/>
          </a:p>
        </p:txBody>
      </p:sp>
      <p:grpSp>
        <p:nvGrpSpPr>
          <p:cNvPr id="32" name="Group 31"/>
          <p:cNvGrpSpPr/>
          <p:nvPr/>
        </p:nvGrpSpPr>
        <p:grpSpPr>
          <a:xfrm>
            <a:off x="1955800" y="1390034"/>
            <a:ext cx="5274733" cy="2464775"/>
            <a:chOff x="1955800" y="1504334"/>
            <a:chExt cx="5274733" cy="2464775"/>
          </a:xfrm>
        </p:grpSpPr>
        <p:graphicFrame>
          <p:nvGraphicFramePr>
            <p:cNvPr id="24" name="Chart 23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019092917"/>
                </p:ext>
              </p:extLst>
            </p:nvPr>
          </p:nvGraphicFramePr>
          <p:xfrm>
            <a:off x="1955800" y="1504334"/>
            <a:ext cx="5274733" cy="246477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22" name="TextBox 18"/>
            <p:cNvSpPr txBox="1">
              <a:spLocks noChangeArrowheads="1"/>
            </p:cNvSpPr>
            <p:nvPr/>
          </p:nvSpPr>
          <p:spPr bwMode="auto">
            <a:xfrm>
              <a:off x="3110476" y="2198457"/>
              <a:ext cx="287258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dirty="0">
                  <a:latin typeface="Times New Roman" pitchFamily="18" charset="0"/>
                  <a:cs typeface="Times New Roman" pitchFamily="18" charset="0"/>
                </a:rPr>
                <a:t>*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583925" y="4131733"/>
            <a:ext cx="3152091" cy="2053167"/>
            <a:chOff x="4464884" y="3974030"/>
            <a:chExt cx="3829467" cy="2346540"/>
          </a:xfrm>
        </p:grpSpPr>
        <p:graphicFrame>
          <p:nvGraphicFramePr>
            <p:cNvPr id="20" name="Chart 19"/>
            <p:cNvGraphicFramePr/>
            <p:nvPr>
              <p:extLst>
                <p:ext uri="{D42A27DB-BD31-4B8C-83A1-F6EECF244321}">
                  <p14:modId xmlns:p14="http://schemas.microsoft.com/office/powerpoint/2010/main" val="3273280887"/>
                </p:ext>
              </p:extLst>
            </p:nvPr>
          </p:nvGraphicFramePr>
          <p:xfrm>
            <a:off x="4464884" y="3974030"/>
            <a:ext cx="3569099" cy="234654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26" name="TextBox 76"/>
            <p:cNvSpPr txBox="1">
              <a:spLocks noChangeArrowheads="1"/>
            </p:cNvSpPr>
            <p:nvPr/>
          </p:nvSpPr>
          <p:spPr bwMode="auto">
            <a:xfrm>
              <a:off x="6797854" y="4665636"/>
              <a:ext cx="348502" cy="3869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dirty="0">
                  <a:latin typeface="Calibri" pitchFamily="34" charset="0"/>
                </a:rPr>
                <a:t>*</a:t>
              </a:r>
            </a:p>
          </p:txBody>
        </p:sp>
        <p:sp>
          <p:nvSpPr>
            <p:cNvPr id="27" name="TextBox 77"/>
            <p:cNvSpPr txBox="1">
              <a:spLocks noChangeArrowheads="1"/>
            </p:cNvSpPr>
            <p:nvPr/>
          </p:nvSpPr>
          <p:spPr bwMode="auto">
            <a:xfrm>
              <a:off x="7423702" y="4224630"/>
              <a:ext cx="348502" cy="3869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dirty="0">
                  <a:latin typeface="Calibri" pitchFamily="34" charset="0"/>
                </a:rPr>
                <a:t>*</a:t>
              </a:r>
            </a:p>
          </p:txBody>
        </p:sp>
        <p:sp>
          <p:nvSpPr>
            <p:cNvPr id="28" name="TextBox 74"/>
            <p:cNvSpPr txBox="1">
              <a:spLocks noChangeArrowheads="1"/>
            </p:cNvSpPr>
            <p:nvPr/>
          </p:nvSpPr>
          <p:spPr bwMode="auto">
            <a:xfrm>
              <a:off x="7630638" y="5974284"/>
              <a:ext cx="663713" cy="3067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500" dirty="0">
                  <a:latin typeface="Calibri" pitchFamily="34" charset="0"/>
                </a:rPr>
                <a:t>μM Pb</a:t>
              </a: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6516945" y="1006712"/>
            <a:ext cx="19459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Beier (2014) J Bone Min Res</a:t>
            </a:r>
            <a:endParaRPr lang="en-US" sz="1200" i="1" dirty="0"/>
          </a:p>
        </p:txBody>
      </p:sp>
      <p:sp>
        <p:nvSpPr>
          <p:cNvPr id="30" name="TextBox 18"/>
          <p:cNvSpPr txBox="1">
            <a:spLocks noChangeArrowheads="1"/>
          </p:cNvSpPr>
          <p:nvPr/>
        </p:nvSpPr>
        <p:spPr bwMode="auto">
          <a:xfrm>
            <a:off x="3313676" y="2236557"/>
            <a:ext cx="28725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*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33700" y="3810000"/>
            <a:ext cx="1904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2. Protein Levels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433136" y="168436"/>
            <a:ext cx="80758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tx2"/>
                </a:solidFill>
                <a:latin typeface="+mj-lt"/>
              </a:rPr>
              <a:t>Sclerostin</a:t>
            </a:r>
            <a:r>
              <a:rPr lang="en-US" sz="2800" dirty="0" smtClean="0">
                <a:solidFill>
                  <a:schemeClr val="tx2"/>
                </a:solidFill>
                <a:latin typeface="+mj-lt"/>
              </a:rPr>
              <a:t> is Upregulated in 2T3 Cells Following Lead Exposure</a:t>
            </a:r>
            <a:endParaRPr lang="en-US" sz="2800" dirty="0">
              <a:solidFill>
                <a:schemeClr val="tx2"/>
              </a:solidFill>
              <a:latin typeface="+mj-lt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>
            <a:off x="433137" y="1368231"/>
            <a:ext cx="744754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5305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2"/>
    </mc:Choice>
    <mc:Fallback xmlns="">
      <p:transition xmlns:p14="http://schemas.microsoft.com/office/powerpoint/2010/main" spd="slow" advTm="3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Bone loss is mediated by disruption of bone progenitor cells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Marked by suppression of osteoblast function and augmentation of adipocyte formation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This modulation of stem cell bifurcation occurs through antagonizing </a:t>
            </a:r>
            <a:r>
              <a:rPr lang="el-GR" dirty="0" smtClean="0"/>
              <a:t>β</a:t>
            </a:r>
            <a:r>
              <a:rPr lang="en-US" dirty="0" smtClean="0"/>
              <a:t>-catenin signaling in a sclerostin-dependent manner</a:t>
            </a:r>
          </a:p>
        </p:txBody>
      </p:sp>
      <p:pic>
        <p:nvPicPr>
          <p:cNvPr id="7172" name="Picture 57" descr="Whit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38975" y="6264275"/>
            <a:ext cx="1658938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99" descr="Elemental Pb.jpg"/>
          <p:cNvPicPr>
            <a:picLocks noChangeAspect="1"/>
          </p:cNvPicPr>
          <p:nvPr/>
        </p:nvPicPr>
        <p:blipFill>
          <a:blip r:embed="rId3" cstate="print"/>
          <a:srcRect b="14877"/>
          <a:stretch>
            <a:fillRect/>
          </a:stretch>
        </p:blipFill>
        <p:spPr bwMode="auto">
          <a:xfrm>
            <a:off x="4579938" y="4858806"/>
            <a:ext cx="2343150" cy="166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Connector 8"/>
          <p:cNvCxnSpPr/>
          <p:nvPr/>
        </p:nvCxnSpPr>
        <p:spPr>
          <a:xfrm>
            <a:off x="433137" y="1368231"/>
            <a:ext cx="744754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33137" y="409076"/>
            <a:ext cx="51682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tx2"/>
                </a:solidFill>
                <a:latin typeface="+mj-lt"/>
              </a:rPr>
              <a:t>Central Hypotheses</a:t>
            </a:r>
            <a:endParaRPr lang="en-US" sz="3600" dirty="0">
              <a:solidFill>
                <a:schemeClr val="tx2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2"/>
    </mc:Choice>
    <mc:Fallback xmlns="">
      <p:transition xmlns:p14="http://schemas.microsoft.com/office/powerpoint/2010/main" spd="slow" advTm="372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71513" y="1395412"/>
            <a:ext cx="8101012" cy="487838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Aim </a:t>
            </a:r>
            <a:r>
              <a:rPr lang="en-US" dirty="0"/>
              <a:t>1</a:t>
            </a:r>
            <a:r>
              <a:rPr lang="en-US" dirty="0" smtClean="0"/>
              <a:t>: Delineate the site of Pb action on β-catenin signaling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Aim 2: Deter</a:t>
            </a:r>
            <a:r>
              <a:rPr lang="en-US" dirty="0"/>
              <a:t>mine whether mice absent </a:t>
            </a:r>
            <a:r>
              <a:rPr lang="en-US" dirty="0" smtClean="0"/>
              <a:t>of the </a:t>
            </a:r>
            <a:r>
              <a:rPr lang="en-US" dirty="0"/>
              <a:t>SOST </a:t>
            </a:r>
            <a:r>
              <a:rPr lang="en-US" dirty="0" smtClean="0"/>
              <a:t>gene are </a:t>
            </a:r>
            <a:r>
              <a:rPr lang="en-US" dirty="0"/>
              <a:t>resistant to the negative effects of Pb on bone quality and </a:t>
            </a:r>
            <a:r>
              <a:rPr lang="en-US" dirty="0" smtClean="0"/>
              <a:t>strength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 smtClean="0"/>
              <a:t>Aim 3: Examine whether disruption of Wnt signaling by Pb alters fracture healing</a:t>
            </a:r>
            <a:endParaRPr lang="en-US" dirty="0"/>
          </a:p>
        </p:txBody>
      </p:sp>
      <p:pic>
        <p:nvPicPr>
          <p:cNvPr id="8196" name="Picture 57" descr="Whit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38975" y="6264275"/>
            <a:ext cx="1658938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/>
        </p:nvCxnSpPr>
        <p:spPr>
          <a:xfrm>
            <a:off x="433137" y="1368231"/>
            <a:ext cx="744754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33137" y="409076"/>
            <a:ext cx="71609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tx2"/>
                </a:solidFill>
                <a:latin typeface="+mj-lt"/>
              </a:rPr>
              <a:t>Specific Experimental Aims</a:t>
            </a:r>
            <a:endParaRPr lang="en-US" sz="360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78737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3"/>
    </mc:Choice>
    <mc:Fallback xmlns="">
      <p:transition xmlns:p14="http://schemas.microsoft.com/office/powerpoint/2010/main" spd="slow" advTm="383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extBox 23"/>
          <p:cNvSpPr txBox="1">
            <a:spLocks noChangeArrowheads="1"/>
          </p:cNvSpPr>
          <p:nvPr/>
        </p:nvSpPr>
        <p:spPr bwMode="auto">
          <a:xfrm>
            <a:off x="1176337" y="4361843"/>
            <a:ext cx="1143315" cy="455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dirty="0">
                <a:latin typeface="Calibri" pitchFamily="34" charset="0"/>
              </a:rPr>
              <a:t>β</a:t>
            </a:r>
            <a:r>
              <a:rPr lang="en-US" dirty="0">
                <a:latin typeface="Calibri" pitchFamily="34" charset="0"/>
              </a:rPr>
              <a:t>-Actin</a:t>
            </a:r>
          </a:p>
        </p:txBody>
      </p:sp>
      <p:sp>
        <p:nvSpPr>
          <p:cNvPr id="113" name="TextBox 32"/>
          <p:cNvSpPr txBox="1">
            <a:spLocks noChangeArrowheads="1"/>
          </p:cNvSpPr>
          <p:nvPr/>
        </p:nvSpPr>
        <p:spPr bwMode="auto">
          <a:xfrm>
            <a:off x="949216" y="2676538"/>
            <a:ext cx="116321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Calibri" pitchFamily="34" charset="0"/>
              </a:rPr>
              <a:t>Active</a:t>
            </a:r>
          </a:p>
          <a:p>
            <a:pPr algn="ctr"/>
            <a:r>
              <a:rPr lang="en-US" dirty="0" smtClean="0">
                <a:latin typeface="Calibri" pitchFamily="34" charset="0"/>
              </a:rPr>
              <a:t>β-catenin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114" name="TextBox 37"/>
          <p:cNvSpPr txBox="1">
            <a:spLocks noChangeArrowheads="1"/>
          </p:cNvSpPr>
          <p:nvPr/>
        </p:nvSpPr>
        <p:spPr bwMode="auto">
          <a:xfrm>
            <a:off x="1404185" y="3331084"/>
            <a:ext cx="1038840" cy="455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latin typeface="Calibri" pitchFamily="34" charset="0"/>
              </a:rPr>
              <a:t>Scl</a:t>
            </a:r>
          </a:p>
        </p:txBody>
      </p:sp>
      <p:sp>
        <p:nvSpPr>
          <p:cNvPr id="118" name="TextBox 38"/>
          <p:cNvSpPr txBox="1">
            <a:spLocks noChangeArrowheads="1"/>
          </p:cNvSpPr>
          <p:nvPr/>
        </p:nvSpPr>
        <p:spPr bwMode="auto">
          <a:xfrm>
            <a:off x="1246008" y="3818656"/>
            <a:ext cx="1040811" cy="455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latin typeface="Calibri" pitchFamily="34" charset="0"/>
              </a:rPr>
              <a:t>DKK-1</a:t>
            </a:r>
          </a:p>
        </p:txBody>
      </p:sp>
      <p:sp>
        <p:nvSpPr>
          <p:cNvPr id="110" name="TextBox 28"/>
          <p:cNvSpPr txBox="1">
            <a:spLocks noChangeArrowheads="1"/>
          </p:cNvSpPr>
          <p:nvPr/>
        </p:nvSpPr>
        <p:spPr bwMode="auto">
          <a:xfrm>
            <a:off x="5299125" y="1873697"/>
            <a:ext cx="86672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µM Pb</a:t>
            </a:r>
          </a:p>
        </p:txBody>
      </p:sp>
      <p:sp>
        <p:nvSpPr>
          <p:cNvPr id="111" name="TextBox 29"/>
          <p:cNvSpPr txBox="1">
            <a:spLocks noChangeArrowheads="1"/>
          </p:cNvSpPr>
          <p:nvPr/>
        </p:nvSpPr>
        <p:spPr bwMode="auto">
          <a:xfrm>
            <a:off x="5257728" y="2299967"/>
            <a:ext cx="1781995" cy="378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75 ng/mL Wnt 3a</a:t>
            </a:r>
          </a:p>
        </p:txBody>
      </p:sp>
      <p:pic>
        <p:nvPicPr>
          <p:cNvPr id="108" name="Picture 5"/>
          <p:cNvPicPr>
            <a:picLocks noChangeAspect="1" noChangeArrowheads="1"/>
          </p:cNvPicPr>
          <p:nvPr/>
        </p:nvPicPr>
        <p:blipFill rotWithShape="1">
          <a:blip r:embed="rId2">
            <a:lum bright="30000"/>
          </a:blip>
          <a:srcRect l="12688" t="39688" r="52621" b="53999"/>
          <a:stretch/>
        </p:blipFill>
        <p:spPr bwMode="auto">
          <a:xfrm>
            <a:off x="2223129" y="3807713"/>
            <a:ext cx="3138203" cy="425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1" name="Picture 2"/>
          <p:cNvPicPr>
            <a:picLocks noChangeAspect="1" noChangeArrowheads="1"/>
          </p:cNvPicPr>
          <p:nvPr/>
        </p:nvPicPr>
        <p:blipFill rotWithShape="1">
          <a:blip r:embed="rId3">
            <a:lum bright="-20000" contrast="30000"/>
          </a:blip>
          <a:srcRect l="51176" t="18498" r="10728" b="74845"/>
          <a:stretch/>
        </p:blipFill>
        <p:spPr bwMode="auto">
          <a:xfrm flipH="1">
            <a:off x="2215243" y="2757224"/>
            <a:ext cx="3136210" cy="409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2" name="Picture 3"/>
          <p:cNvPicPr>
            <a:picLocks noChangeAspect="1" noChangeArrowheads="1"/>
          </p:cNvPicPr>
          <p:nvPr/>
        </p:nvPicPr>
        <p:blipFill>
          <a:blip r:embed="rId4">
            <a:lum bright="-20000" contrast="30000"/>
          </a:blip>
          <a:srcRect l="42178" t="77040" r="23898" b="17461"/>
          <a:stretch>
            <a:fillRect/>
          </a:stretch>
        </p:blipFill>
        <p:spPr bwMode="auto">
          <a:xfrm flipH="1">
            <a:off x="2233267" y="4384888"/>
            <a:ext cx="3141843" cy="380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" name="Picture 5"/>
          <p:cNvPicPr>
            <a:picLocks noChangeAspect="1" noChangeArrowheads="1"/>
          </p:cNvPicPr>
          <p:nvPr/>
        </p:nvPicPr>
        <p:blipFill rotWithShape="1">
          <a:blip r:embed="rId5">
            <a:lum bright="-20000" contrast="30000"/>
          </a:blip>
          <a:srcRect l="48743" t="41124" r="20068" b="53620"/>
          <a:stretch/>
        </p:blipFill>
        <p:spPr bwMode="auto">
          <a:xfrm flipH="1">
            <a:off x="2223127" y="3308333"/>
            <a:ext cx="3133957" cy="394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6" name="TextBox 18"/>
          <p:cNvSpPr txBox="1">
            <a:spLocks noChangeArrowheads="1"/>
          </p:cNvSpPr>
          <p:nvPr/>
        </p:nvSpPr>
        <p:spPr bwMode="auto">
          <a:xfrm>
            <a:off x="2323661" y="1822219"/>
            <a:ext cx="567715" cy="455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latin typeface="Calibri" pitchFamily="34" charset="0"/>
              </a:rPr>
              <a:t>0</a:t>
            </a:r>
          </a:p>
        </p:txBody>
      </p:sp>
      <p:sp>
        <p:nvSpPr>
          <p:cNvPr id="147" name="TextBox 20"/>
          <p:cNvSpPr txBox="1">
            <a:spLocks noChangeArrowheads="1"/>
          </p:cNvSpPr>
          <p:nvPr/>
        </p:nvSpPr>
        <p:spPr bwMode="auto">
          <a:xfrm>
            <a:off x="2944096" y="1823673"/>
            <a:ext cx="567762" cy="458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0</a:t>
            </a:r>
          </a:p>
        </p:txBody>
      </p:sp>
      <p:sp>
        <p:nvSpPr>
          <p:cNvPr id="148" name="TextBox 21"/>
          <p:cNvSpPr txBox="1">
            <a:spLocks noChangeArrowheads="1"/>
          </p:cNvSpPr>
          <p:nvPr/>
        </p:nvSpPr>
        <p:spPr bwMode="auto">
          <a:xfrm>
            <a:off x="4243474" y="1823673"/>
            <a:ext cx="531724" cy="369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Calibri" pitchFamily="34" charset="0"/>
              </a:rPr>
              <a:t>2</a:t>
            </a:r>
          </a:p>
        </p:txBody>
      </p:sp>
      <p:sp>
        <p:nvSpPr>
          <p:cNvPr id="149" name="TextBox 24"/>
          <p:cNvSpPr txBox="1">
            <a:spLocks noChangeArrowheads="1"/>
          </p:cNvSpPr>
          <p:nvPr/>
        </p:nvSpPr>
        <p:spPr bwMode="auto">
          <a:xfrm>
            <a:off x="3543819" y="1823673"/>
            <a:ext cx="757017" cy="458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latin typeface="Calibri" pitchFamily="34" charset="0"/>
              </a:rPr>
              <a:t>0.8</a:t>
            </a:r>
          </a:p>
        </p:txBody>
      </p:sp>
      <p:sp>
        <p:nvSpPr>
          <p:cNvPr id="150" name="TextBox 31"/>
          <p:cNvSpPr txBox="1">
            <a:spLocks noChangeArrowheads="1"/>
          </p:cNvSpPr>
          <p:nvPr/>
        </p:nvSpPr>
        <p:spPr bwMode="auto">
          <a:xfrm>
            <a:off x="4813494" y="1825645"/>
            <a:ext cx="431605" cy="369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>
                <a:latin typeface="Calibri" pitchFamily="34" charset="0"/>
              </a:rPr>
              <a:t>5</a:t>
            </a:r>
          </a:p>
        </p:txBody>
      </p:sp>
      <p:sp>
        <p:nvSpPr>
          <p:cNvPr id="154" name="TextBox 39"/>
          <p:cNvSpPr txBox="1">
            <a:spLocks noChangeArrowheads="1"/>
          </p:cNvSpPr>
          <p:nvPr/>
        </p:nvSpPr>
        <p:spPr bwMode="auto">
          <a:xfrm>
            <a:off x="2357897" y="2234218"/>
            <a:ext cx="40435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Calibri" pitchFamily="34" charset="0"/>
              </a:rPr>
              <a:t>-</a:t>
            </a:r>
          </a:p>
        </p:txBody>
      </p:sp>
      <p:sp>
        <p:nvSpPr>
          <p:cNvPr id="155" name="TextBox 40"/>
          <p:cNvSpPr txBox="1">
            <a:spLocks noChangeArrowheads="1"/>
          </p:cNvSpPr>
          <p:nvPr/>
        </p:nvSpPr>
        <p:spPr bwMode="auto">
          <a:xfrm>
            <a:off x="2980083" y="2241703"/>
            <a:ext cx="567714" cy="455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latin typeface="Calibri" pitchFamily="34" charset="0"/>
              </a:rPr>
              <a:t>+</a:t>
            </a:r>
          </a:p>
        </p:txBody>
      </p:sp>
      <p:sp>
        <p:nvSpPr>
          <p:cNvPr id="156" name="TextBox 42"/>
          <p:cNvSpPr txBox="1">
            <a:spLocks noChangeArrowheads="1"/>
          </p:cNvSpPr>
          <p:nvPr/>
        </p:nvSpPr>
        <p:spPr bwMode="auto">
          <a:xfrm>
            <a:off x="3629717" y="2242815"/>
            <a:ext cx="3771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Calibri" pitchFamily="34" charset="0"/>
              </a:rPr>
              <a:t>+</a:t>
            </a:r>
          </a:p>
        </p:txBody>
      </p:sp>
      <p:sp>
        <p:nvSpPr>
          <p:cNvPr id="157" name="TextBox 43"/>
          <p:cNvSpPr txBox="1">
            <a:spLocks noChangeArrowheads="1"/>
          </p:cNvSpPr>
          <p:nvPr/>
        </p:nvSpPr>
        <p:spPr bwMode="auto">
          <a:xfrm>
            <a:off x="4241673" y="2241703"/>
            <a:ext cx="3684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Calibri" pitchFamily="34" charset="0"/>
              </a:rPr>
              <a:t>+</a:t>
            </a:r>
          </a:p>
        </p:txBody>
      </p:sp>
      <p:sp>
        <p:nvSpPr>
          <p:cNvPr id="158" name="TextBox 44"/>
          <p:cNvSpPr txBox="1">
            <a:spLocks noChangeArrowheads="1"/>
          </p:cNvSpPr>
          <p:nvPr/>
        </p:nvSpPr>
        <p:spPr bwMode="auto">
          <a:xfrm>
            <a:off x="4810922" y="2245208"/>
            <a:ext cx="567715" cy="455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latin typeface="Calibri" pitchFamily="34" charset="0"/>
              </a:rPr>
              <a:t>+</a:t>
            </a:r>
          </a:p>
        </p:txBody>
      </p:sp>
      <p:sp>
        <p:nvSpPr>
          <p:cNvPr id="122" name="Rectangle 121"/>
          <p:cNvSpPr/>
          <p:nvPr/>
        </p:nvSpPr>
        <p:spPr bwMode="auto">
          <a:xfrm>
            <a:off x="2072001" y="4402366"/>
            <a:ext cx="60451" cy="3725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1" name="TextBox 70"/>
          <p:cNvSpPr txBox="1"/>
          <p:nvPr/>
        </p:nvSpPr>
        <p:spPr>
          <a:xfrm>
            <a:off x="8242300" y="5753100"/>
            <a:ext cx="5001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n </a:t>
            </a:r>
            <a:r>
              <a:rPr lang="en-US" sz="1200" dirty="0" smtClean="0"/>
              <a:t>= 3</a:t>
            </a:r>
          </a:p>
          <a:p>
            <a:endParaRPr lang="en-US" sz="1200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2336800" y="5499100"/>
            <a:ext cx="36195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1892300" y="5588000"/>
            <a:ext cx="87365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Pretreat</a:t>
            </a:r>
          </a:p>
          <a:p>
            <a:endParaRPr lang="en-US" sz="1600" dirty="0"/>
          </a:p>
        </p:txBody>
      </p:sp>
      <p:cxnSp>
        <p:nvCxnSpPr>
          <p:cNvPr id="68" name="Straight Connector 67"/>
          <p:cNvCxnSpPr/>
          <p:nvPr/>
        </p:nvCxnSpPr>
        <p:spPr>
          <a:xfrm>
            <a:off x="2324100" y="5359400"/>
            <a:ext cx="0" cy="279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5943600" y="5359400"/>
            <a:ext cx="0" cy="279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4902200" y="5359400"/>
            <a:ext cx="0" cy="279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5511800" y="5600700"/>
            <a:ext cx="8060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Protein </a:t>
            </a:r>
          </a:p>
          <a:p>
            <a:r>
              <a:rPr lang="en-US" sz="1600" dirty="0" smtClean="0"/>
              <a:t>harvest</a:t>
            </a:r>
          </a:p>
          <a:p>
            <a:endParaRPr lang="en-US" sz="1600" dirty="0"/>
          </a:p>
        </p:txBody>
      </p:sp>
      <p:sp>
        <p:nvSpPr>
          <p:cNvPr id="76" name="TextBox 75"/>
          <p:cNvSpPr txBox="1"/>
          <p:nvPr/>
        </p:nvSpPr>
        <p:spPr>
          <a:xfrm>
            <a:off x="4533900" y="5613400"/>
            <a:ext cx="74601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Wnt3a</a:t>
            </a:r>
          </a:p>
          <a:p>
            <a:endParaRPr lang="en-US" sz="1600" dirty="0"/>
          </a:p>
        </p:txBody>
      </p:sp>
      <p:sp>
        <p:nvSpPr>
          <p:cNvPr id="77" name="TextBox 76"/>
          <p:cNvSpPr txBox="1"/>
          <p:nvPr/>
        </p:nvSpPr>
        <p:spPr>
          <a:xfrm>
            <a:off x="3225800" y="5181600"/>
            <a:ext cx="57199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48hr</a:t>
            </a:r>
          </a:p>
          <a:p>
            <a:endParaRPr lang="en-US" sz="1600" dirty="0"/>
          </a:p>
        </p:txBody>
      </p:sp>
      <p:sp>
        <p:nvSpPr>
          <p:cNvPr id="78" name="TextBox 77"/>
          <p:cNvSpPr txBox="1"/>
          <p:nvPr/>
        </p:nvSpPr>
        <p:spPr>
          <a:xfrm>
            <a:off x="5156200" y="5181600"/>
            <a:ext cx="57199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12hr</a:t>
            </a:r>
          </a:p>
          <a:p>
            <a:endParaRPr lang="en-US" sz="1600" dirty="0"/>
          </a:p>
        </p:txBody>
      </p:sp>
      <p:sp>
        <p:nvSpPr>
          <p:cNvPr id="35" name="TextBox 34"/>
          <p:cNvSpPr txBox="1"/>
          <p:nvPr/>
        </p:nvSpPr>
        <p:spPr>
          <a:xfrm>
            <a:off x="6516945" y="1006712"/>
            <a:ext cx="19459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Beier (2014) J Bone Min Res</a:t>
            </a:r>
            <a:endParaRPr lang="en-US" sz="1200" i="1" dirty="0"/>
          </a:p>
        </p:txBody>
      </p:sp>
      <p:sp>
        <p:nvSpPr>
          <p:cNvPr id="36" name="TextBox 35"/>
          <p:cNvSpPr txBox="1"/>
          <p:nvPr/>
        </p:nvSpPr>
        <p:spPr>
          <a:xfrm>
            <a:off x="433136" y="168436"/>
            <a:ext cx="807586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olidFill>
                  <a:schemeClr val="tx2"/>
                </a:solidFill>
                <a:latin typeface="+mj-lt"/>
              </a:rPr>
              <a:t>Lead Inhibits WNT Signaling by Enhancing </a:t>
            </a:r>
            <a:r>
              <a:rPr lang="en-US" sz="2600" dirty="0" err="1" smtClean="0">
                <a:solidFill>
                  <a:schemeClr val="tx2"/>
                </a:solidFill>
                <a:latin typeface="+mj-lt"/>
              </a:rPr>
              <a:t>Sclerostin</a:t>
            </a:r>
            <a:r>
              <a:rPr lang="en-US" sz="2600" dirty="0" smtClean="0">
                <a:solidFill>
                  <a:schemeClr val="tx2"/>
                </a:solidFill>
                <a:latin typeface="+mj-lt"/>
              </a:rPr>
              <a:t> Levels in Osteoblasts</a:t>
            </a:r>
            <a:endParaRPr lang="en-US" sz="2600" dirty="0">
              <a:solidFill>
                <a:schemeClr val="tx2"/>
              </a:solidFill>
              <a:latin typeface="+mj-lt"/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>
            <a:off x="433137" y="1368231"/>
            <a:ext cx="744754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4407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8"/>
    </mc:Choice>
    <mc:Fallback xmlns="">
      <p:transition xmlns:p14="http://schemas.microsoft.com/office/powerpoint/2010/main" spd="slow" advTm="338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5" name="Chart 17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12723472"/>
              </p:ext>
            </p:extLst>
          </p:nvPr>
        </p:nvGraphicFramePr>
        <p:xfrm>
          <a:off x="4659425" y="1456879"/>
          <a:ext cx="4040895" cy="20428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76" name="Chart 17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11215858"/>
              </p:ext>
            </p:extLst>
          </p:nvPr>
        </p:nvGraphicFramePr>
        <p:xfrm>
          <a:off x="4648200" y="3595080"/>
          <a:ext cx="4040895" cy="20428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7" name="TextBox 18"/>
          <p:cNvSpPr txBox="1">
            <a:spLocks noChangeArrowheads="1"/>
          </p:cNvSpPr>
          <p:nvPr/>
        </p:nvSpPr>
        <p:spPr bwMode="auto">
          <a:xfrm>
            <a:off x="5909938" y="1385322"/>
            <a:ext cx="241331" cy="269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*</a:t>
            </a:r>
          </a:p>
        </p:txBody>
      </p:sp>
      <p:sp>
        <p:nvSpPr>
          <p:cNvPr id="178" name="TextBox 18"/>
          <p:cNvSpPr txBox="1">
            <a:spLocks noChangeArrowheads="1"/>
          </p:cNvSpPr>
          <p:nvPr/>
        </p:nvSpPr>
        <p:spPr bwMode="auto">
          <a:xfrm>
            <a:off x="5900116" y="3778884"/>
            <a:ext cx="241331" cy="269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*</a:t>
            </a:r>
          </a:p>
        </p:txBody>
      </p:sp>
      <p:sp>
        <p:nvSpPr>
          <p:cNvPr id="179" name="TextBox 18"/>
          <p:cNvSpPr txBox="1">
            <a:spLocks noChangeArrowheads="1"/>
          </p:cNvSpPr>
          <p:nvPr/>
        </p:nvSpPr>
        <p:spPr bwMode="auto">
          <a:xfrm>
            <a:off x="6993122" y="1802039"/>
            <a:ext cx="241331" cy="269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#</a:t>
            </a:r>
          </a:p>
        </p:txBody>
      </p:sp>
      <p:sp>
        <p:nvSpPr>
          <p:cNvPr id="180" name="TextBox 18"/>
          <p:cNvSpPr txBox="1">
            <a:spLocks noChangeArrowheads="1"/>
          </p:cNvSpPr>
          <p:nvPr/>
        </p:nvSpPr>
        <p:spPr bwMode="auto">
          <a:xfrm>
            <a:off x="8091741" y="1970409"/>
            <a:ext cx="241331" cy="269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#</a:t>
            </a:r>
          </a:p>
        </p:txBody>
      </p:sp>
      <p:sp>
        <p:nvSpPr>
          <p:cNvPr id="181" name="TextBox 18"/>
          <p:cNvSpPr txBox="1">
            <a:spLocks noChangeArrowheads="1"/>
          </p:cNvSpPr>
          <p:nvPr/>
        </p:nvSpPr>
        <p:spPr bwMode="auto">
          <a:xfrm>
            <a:off x="8067888" y="3985138"/>
            <a:ext cx="241331" cy="269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#</a:t>
            </a:r>
          </a:p>
        </p:txBody>
      </p:sp>
      <p:grpSp>
        <p:nvGrpSpPr>
          <p:cNvPr id="184" name="Group 162"/>
          <p:cNvGrpSpPr>
            <a:grpSpLocks/>
          </p:cNvGrpSpPr>
          <p:nvPr/>
        </p:nvGrpSpPr>
        <p:grpSpPr bwMode="auto">
          <a:xfrm>
            <a:off x="295990" y="1345458"/>
            <a:ext cx="3997989" cy="3163045"/>
            <a:chOff x="3186" y="2528"/>
            <a:chExt cx="2873" cy="2273"/>
          </a:xfrm>
        </p:grpSpPr>
        <p:pic>
          <p:nvPicPr>
            <p:cNvPr id="185" name="Picture 39"/>
            <p:cNvPicPr>
              <a:picLocks noChangeAspect="1" noChangeArrowheads="1"/>
            </p:cNvPicPr>
            <p:nvPr/>
          </p:nvPicPr>
          <p:blipFill>
            <a:blip r:embed="rId4"/>
            <a:srcRect l="32324" t="22786" r="54004" b="62761"/>
            <a:stretch>
              <a:fillRect/>
            </a:stretch>
          </p:blipFill>
          <p:spPr bwMode="auto">
            <a:xfrm>
              <a:off x="4755" y="3764"/>
              <a:ext cx="1304" cy="10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6" name="Picture 41"/>
            <p:cNvPicPr>
              <a:picLocks noChangeAspect="1" noChangeArrowheads="1"/>
            </p:cNvPicPr>
            <p:nvPr/>
          </p:nvPicPr>
          <p:blipFill>
            <a:blip r:embed="rId4"/>
            <a:srcRect l="49414" t="40755" r="36914" b="45053"/>
            <a:stretch>
              <a:fillRect/>
            </a:stretch>
          </p:blipFill>
          <p:spPr bwMode="auto">
            <a:xfrm>
              <a:off x="3412" y="2719"/>
              <a:ext cx="1303" cy="10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7" name="Picture 42"/>
            <p:cNvPicPr>
              <a:picLocks noChangeAspect="1" noChangeArrowheads="1"/>
            </p:cNvPicPr>
            <p:nvPr/>
          </p:nvPicPr>
          <p:blipFill>
            <a:blip r:embed="rId4"/>
            <a:srcRect l="67183" t="40755" r="19141" b="44792"/>
            <a:stretch>
              <a:fillRect/>
            </a:stretch>
          </p:blipFill>
          <p:spPr bwMode="auto">
            <a:xfrm>
              <a:off x="3412" y="3767"/>
              <a:ext cx="1304" cy="10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8" name="Picture 43"/>
            <p:cNvPicPr>
              <a:picLocks noChangeAspect="1" noChangeArrowheads="1"/>
            </p:cNvPicPr>
            <p:nvPr/>
          </p:nvPicPr>
          <p:blipFill>
            <a:blip r:embed="rId4"/>
            <a:srcRect l="49902" t="22916" r="36426" b="62891"/>
            <a:stretch>
              <a:fillRect/>
            </a:stretch>
          </p:blipFill>
          <p:spPr bwMode="auto">
            <a:xfrm>
              <a:off x="4754" y="2719"/>
              <a:ext cx="1303" cy="10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9" name="Rectangle 11"/>
            <p:cNvSpPr>
              <a:spLocks noChangeArrowheads="1"/>
            </p:cNvSpPr>
            <p:nvPr/>
          </p:nvSpPr>
          <p:spPr bwMode="auto">
            <a:xfrm>
              <a:off x="3901" y="2528"/>
              <a:ext cx="312" cy="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b="1" dirty="0" smtClean="0">
                  <a:solidFill>
                    <a:srgbClr val="000000"/>
                  </a:solidFill>
                  <a:latin typeface="Calibri" pitchFamily="34" charset="0"/>
                  <a:ea typeface="MS Pゴシック"/>
                  <a:cs typeface="MS Pゴシック"/>
                </a:rPr>
                <a:t>0-</a:t>
              </a:r>
              <a:r>
                <a:rPr lang="en-US" b="1" dirty="0" smtClean="0">
                  <a:solidFill>
                    <a:srgbClr val="000000"/>
                  </a:solidFill>
                </a:rPr>
                <a:t>Pb</a:t>
              </a:r>
              <a:r>
                <a:rPr lang="en-US" b="1" dirty="0" smtClean="0">
                  <a:solidFill>
                    <a:srgbClr val="000000"/>
                  </a:solidFill>
                  <a:latin typeface="Calibri" pitchFamily="34" charset="0"/>
                  <a:ea typeface="MS Pゴシック"/>
                  <a:cs typeface="MS Pゴシック"/>
                </a:rPr>
                <a:t> </a:t>
              </a:r>
              <a:endParaRPr lang="en-US" b="1" dirty="0">
                <a:solidFill>
                  <a:srgbClr val="000000"/>
                </a:solidFill>
                <a:latin typeface="Calibri" pitchFamily="34" charset="0"/>
                <a:ea typeface="MS Pゴシック"/>
                <a:cs typeface="MS Pゴシック"/>
              </a:endParaRPr>
            </a:p>
          </p:txBody>
        </p:sp>
        <p:sp>
          <p:nvSpPr>
            <p:cNvPr id="190" name="Rectangle 11"/>
            <p:cNvSpPr>
              <a:spLocks noChangeArrowheads="1"/>
            </p:cNvSpPr>
            <p:nvPr/>
          </p:nvSpPr>
          <p:spPr bwMode="auto">
            <a:xfrm>
              <a:off x="5250" y="2533"/>
              <a:ext cx="312" cy="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b="1" dirty="0" smtClean="0">
                  <a:solidFill>
                    <a:srgbClr val="000000"/>
                  </a:solidFill>
                </a:rPr>
                <a:t>5-Pb</a:t>
              </a:r>
              <a:r>
                <a:rPr lang="en-US" dirty="0" smtClean="0"/>
                <a:t> </a:t>
              </a:r>
              <a:endParaRPr lang="en-US" dirty="0"/>
            </a:p>
          </p:txBody>
        </p:sp>
        <p:sp>
          <p:nvSpPr>
            <p:cNvPr id="191" name="Rectangle 11"/>
            <p:cNvSpPr>
              <a:spLocks noChangeArrowheads="1"/>
            </p:cNvSpPr>
            <p:nvPr/>
          </p:nvSpPr>
          <p:spPr bwMode="auto">
            <a:xfrm rot="16200000">
              <a:off x="2794" y="3131"/>
              <a:ext cx="984" cy="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b="1" dirty="0" smtClean="0">
                  <a:solidFill>
                    <a:srgbClr val="000000"/>
                  </a:solidFill>
                  <a:latin typeface="Calibri" pitchFamily="34" charset="0"/>
                  <a:ea typeface="MS Pゴシック"/>
                  <a:cs typeface="MS Pゴシック"/>
                </a:rPr>
                <a:t>75 ng/mL Wnt</a:t>
              </a:r>
              <a:endParaRPr lang="en-US" dirty="0">
                <a:latin typeface="Calibri" pitchFamily="34" charset="0"/>
                <a:ea typeface="MS Pゴシック"/>
                <a:cs typeface="MS Pゴシック"/>
              </a:endParaRPr>
            </a:p>
          </p:txBody>
        </p:sp>
        <p:sp>
          <p:nvSpPr>
            <p:cNvPr id="192" name="Rectangle 11"/>
            <p:cNvSpPr>
              <a:spLocks noChangeArrowheads="1"/>
            </p:cNvSpPr>
            <p:nvPr/>
          </p:nvSpPr>
          <p:spPr bwMode="auto">
            <a:xfrm rot="16200000">
              <a:off x="2980" y="4206"/>
              <a:ext cx="645" cy="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b="1" dirty="0" smtClean="0">
                  <a:solidFill>
                    <a:srgbClr val="000000"/>
                  </a:solidFill>
                  <a:latin typeface="Calibri" pitchFamily="34" charset="0"/>
                </a:rPr>
                <a:t>1 μM BIO</a:t>
              </a: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65" name="TextBox 64"/>
          <p:cNvSpPr txBox="1"/>
          <p:nvPr/>
        </p:nvSpPr>
        <p:spPr>
          <a:xfrm>
            <a:off x="8182140" y="5562600"/>
            <a:ext cx="7671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n </a:t>
            </a:r>
            <a:r>
              <a:rPr lang="en-US" sz="1200" dirty="0" smtClean="0"/>
              <a:t>= 3</a:t>
            </a:r>
          </a:p>
          <a:p>
            <a:r>
              <a:rPr lang="en-US" sz="1200" dirty="0" smtClean="0"/>
              <a:t>*</a:t>
            </a:r>
            <a:r>
              <a:rPr lang="en-US" sz="1200" i="1" dirty="0" smtClean="0"/>
              <a:t>p</a:t>
            </a:r>
            <a:r>
              <a:rPr lang="en-US" sz="1200" dirty="0" smtClean="0"/>
              <a:t> &lt; 0.05</a:t>
            </a:r>
          </a:p>
          <a:p>
            <a:r>
              <a:rPr lang="en-US" sz="1200" dirty="0" smtClean="0"/>
              <a:t>#</a:t>
            </a:r>
            <a:r>
              <a:rPr lang="en-US" sz="1200" i="1" dirty="0" smtClean="0"/>
              <a:t>p</a:t>
            </a:r>
            <a:r>
              <a:rPr lang="en-US" sz="1200" dirty="0" smtClean="0"/>
              <a:t> </a:t>
            </a:r>
            <a:r>
              <a:rPr lang="en-US" sz="1200" dirty="0"/>
              <a:t>&lt; </a:t>
            </a:r>
            <a:r>
              <a:rPr lang="en-US" sz="1200" dirty="0" smtClean="0"/>
              <a:t>0.05</a:t>
            </a:r>
            <a:endParaRPr lang="en-US" sz="1200" dirty="0"/>
          </a:p>
          <a:p>
            <a:endParaRPr lang="en-US" sz="1200" dirty="0"/>
          </a:p>
        </p:txBody>
      </p:sp>
      <p:grpSp>
        <p:nvGrpSpPr>
          <p:cNvPr id="24" name="Group 23"/>
          <p:cNvGrpSpPr/>
          <p:nvPr/>
        </p:nvGrpSpPr>
        <p:grpSpPr>
          <a:xfrm>
            <a:off x="443710" y="4619498"/>
            <a:ext cx="3265517" cy="2238502"/>
            <a:chOff x="807926" y="4409425"/>
            <a:chExt cx="3265517" cy="2072400"/>
          </a:xfrm>
        </p:grpSpPr>
        <p:graphicFrame>
          <p:nvGraphicFramePr>
            <p:cNvPr id="25" name="Chart 24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644208430"/>
                </p:ext>
              </p:extLst>
            </p:nvPr>
          </p:nvGraphicFramePr>
          <p:xfrm>
            <a:off x="807926" y="4522515"/>
            <a:ext cx="3265517" cy="195931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26" name="TextBox 18"/>
            <p:cNvSpPr txBox="1">
              <a:spLocks noChangeArrowheads="1"/>
            </p:cNvSpPr>
            <p:nvPr/>
          </p:nvSpPr>
          <p:spPr bwMode="auto">
            <a:xfrm>
              <a:off x="2728282" y="4409425"/>
              <a:ext cx="287258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dirty="0">
                  <a:latin typeface="Times New Roman" pitchFamily="18" charset="0"/>
                  <a:cs typeface="Times New Roman" pitchFamily="18" charset="0"/>
                </a:rPr>
                <a:t>*</a:t>
              </a:r>
            </a:p>
          </p:txBody>
        </p:sp>
        <p:sp>
          <p:nvSpPr>
            <p:cNvPr id="27" name="TextBox 18"/>
            <p:cNvSpPr txBox="1">
              <a:spLocks noChangeArrowheads="1"/>
            </p:cNvSpPr>
            <p:nvPr/>
          </p:nvSpPr>
          <p:spPr bwMode="auto">
            <a:xfrm>
              <a:off x="3422538" y="4409428"/>
              <a:ext cx="287258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dirty="0">
                  <a:latin typeface="Times New Roman" pitchFamily="18" charset="0"/>
                  <a:cs typeface="Times New Roman" pitchFamily="18" charset="0"/>
                </a:rPr>
                <a:t>*</a:t>
              </a: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179293" y="4552911"/>
            <a:ext cx="306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</a:t>
            </a:r>
            <a:endParaRPr lang="en-US" b="1" dirty="0"/>
          </a:p>
        </p:txBody>
      </p:sp>
      <p:sp>
        <p:nvSpPr>
          <p:cNvPr id="29" name="TextBox 74"/>
          <p:cNvSpPr txBox="1">
            <a:spLocks noChangeArrowheads="1"/>
          </p:cNvSpPr>
          <p:nvPr/>
        </p:nvSpPr>
        <p:spPr bwMode="auto">
          <a:xfrm>
            <a:off x="3288150" y="6087529"/>
            <a:ext cx="693738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500" dirty="0" err="1">
                <a:latin typeface="Calibri" pitchFamily="34" charset="0"/>
              </a:rPr>
              <a:t>μM</a:t>
            </a:r>
            <a:r>
              <a:rPr lang="en-US" sz="1500" dirty="0">
                <a:latin typeface="Calibri" pitchFamily="34" charset="0"/>
              </a:rPr>
              <a:t> </a:t>
            </a:r>
            <a:r>
              <a:rPr lang="en-US" sz="1500" dirty="0" err="1">
                <a:latin typeface="Calibri" pitchFamily="34" charset="0"/>
              </a:rPr>
              <a:t>Pb</a:t>
            </a:r>
            <a:endParaRPr lang="en-US" sz="1500" dirty="0">
              <a:latin typeface="Calibri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713193" y="1327111"/>
            <a:ext cx="314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</a:t>
            </a:r>
            <a:endParaRPr lang="en-US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153893" y="1276311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</a:t>
            </a:r>
            <a:endParaRPr lang="en-US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6516945" y="1006712"/>
            <a:ext cx="19459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Beier (2014) J Bone Min Res</a:t>
            </a:r>
            <a:endParaRPr lang="en-US" sz="1200" i="1" dirty="0"/>
          </a:p>
        </p:txBody>
      </p:sp>
      <p:sp>
        <p:nvSpPr>
          <p:cNvPr id="33" name="TextBox 32"/>
          <p:cNvSpPr txBox="1"/>
          <p:nvPr/>
        </p:nvSpPr>
        <p:spPr>
          <a:xfrm>
            <a:off x="433136" y="168436"/>
            <a:ext cx="80758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D1282E"/>
                </a:solidFill>
                <a:latin typeface="+mj-lt"/>
              </a:rPr>
              <a:t>β-catenin Activation in </a:t>
            </a:r>
            <a:r>
              <a:rPr lang="en-US" sz="2800" dirty="0" err="1">
                <a:solidFill>
                  <a:srgbClr val="D1282E"/>
                </a:solidFill>
                <a:latin typeface="+mj-lt"/>
              </a:rPr>
              <a:t>TOPgal</a:t>
            </a:r>
            <a:r>
              <a:rPr lang="en-US" sz="2800" dirty="0">
                <a:solidFill>
                  <a:srgbClr val="D1282E"/>
                </a:solidFill>
                <a:latin typeface="+mj-lt"/>
              </a:rPr>
              <a:t> Mice with BIO is Unaltered by </a:t>
            </a:r>
            <a:r>
              <a:rPr lang="en-US" sz="2800" dirty="0" smtClean="0">
                <a:solidFill>
                  <a:srgbClr val="D1282E"/>
                </a:solidFill>
                <a:latin typeface="+mj-lt"/>
              </a:rPr>
              <a:t>Lead </a:t>
            </a:r>
            <a:endParaRPr lang="en-US" sz="2800" dirty="0">
              <a:solidFill>
                <a:srgbClr val="D1282E"/>
              </a:solidFill>
              <a:latin typeface="+mj-lt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>
            <a:off x="433137" y="1368231"/>
            <a:ext cx="744754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0809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4"/>
    </mc:Choice>
    <mc:Fallback xmlns="">
      <p:transition xmlns:p14="http://schemas.microsoft.com/office/powerpoint/2010/main" spd="slow" advTm="384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7761290" y="5216212"/>
            <a:ext cx="92183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n </a:t>
            </a:r>
            <a:r>
              <a:rPr lang="en-US" sz="1200" dirty="0" smtClean="0"/>
              <a:t>= 4</a:t>
            </a:r>
          </a:p>
          <a:p>
            <a:r>
              <a:rPr lang="en-US" sz="1200" dirty="0" smtClean="0"/>
              <a:t>*</a:t>
            </a:r>
            <a:r>
              <a:rPr lang="en-US" sz="1200" i="1" dirty="0" smtClean="0"/>
              <a:t>p</a:t>
            </a:r>
            <a:r>
              <a:rPr lang="en-US" sz="1200" dirty="0" smtClean="0"/>
              <a:t> &lt; 0.05</a:t>
            </a:r>
          </a:p>
          <a:p>
            <a:r>
              <a:rPr lang="en-US" sz="1200" dirty="0" smtClean="0"/>
              <a:t>**</a:t>
            </a:r>
            <a:r>
              <a:rPr lang="en-US" sz="1200" i="1" dirty="0"/>
              <a:t>p</a:t>
            </a:r>
            <a:r>
              <a:rPr lang="en-US" sz="1200" dirty="0"/>
              <a:t> &lt; </a:t>
            </a:r>
            <a:r>
              <a:rPr lang="en-US" sz="1200" dirty="0" smtClean="0"/>
              <a:t>0.005</a:t>
            </a:r>
            <a:endParaRPr lang="en-US" sz="1200" dirty="0"/>
          </a:p>
          <a:p>
            <a:r>
              <a:rPr lang="en-US" sz="1200" dirty="0" smtClean="0"/>
              <a:t>#</a:t>
            </a:r>
            <a:r>
              <a:rPr lang="en-US" sz="1200" i="1" dirty="0" smtClean="0"/>
              <a:t>p</a:t>
            </a:r>
            <a:r>
              <a:rPr lang="en-US" sz="1200" dirty="0" smtClean="0"/>
              <a:t> </a:t>
            </a:r>
            <a:r>
              <a:rPr lang="en-US" sz="1200" dirty="0"/>
              <a:t>&lt; </a:t>
            </a:r>
            <a:r>
              <a:rPr lang="en-US" sz="1200" dirty="0" smtClean="0"/>
              <a:t>0.05</a:t>
            </a:r>
            <a:endParaRPr lang="en-US" sz="1200" dirty="0"/>
          </a:p>
          <a:p>
            <a:endParaRPr lang="en-US" sz="1200" dirty="0"/>
          </a:p>
        </p:txBody>
      </p:sp>
      <p:grpSp>
        <p:nvGrpSpPr>
          <p:cNvPr id="3" name="Group 2"/>
          <p:cNvGrpSpPr/>
          <p:nvPr/>
        </p:nvGrpSpPr>
        <p:grpSpPr>
          <a:xfrm>
            <a:off x="1041150" y="2579246"/>
            <a:ext cx="5956550" cy="2385863"/>
            <a:chOff x="1041150" y="2579246"/>
            <a:chExt cx="5956550" cy="2385863"/>
          </a:xfrm>
        </p:grpSpPr>
        <p:grpSp>
          <p:nvGrpSpPr>
            <p:cNvPr id="2" name="Group 1"/>
            <p:cNvGrpSpPr/>
            <p:nvPr/>
          </p:nvGrpSpPr>
          <p:grpSpPr>
            <a:xfrm>
              <a:off x="1041150" y="2579246"/>
              <a:ext cx="5933702" cy="2385863"/>
              <a:chOff x="-965200" y="2703345"/>
              <a:chExt cx="6470590" cy="2601736"/>
            </a:xfrm>
          </p:grpSpPr>
          <p:grpSp>
            <p:nvGrpSpPr>
              <p:cNvPr id="36866" name="Group 32"/>
              <p:cNvGrpSpPr>
                <a:grpSpLocks/>
              </p:cNvGrpSpPr>
              <p:nvPr/>
            </p:nvGrpSpPr>
            <p:grpSpPr bwMode="auto">
              <a:xfrm>
                <a:off x="-965200" y="2703345"/>
                <a:ext cx="6470590" cy="2601736"/>
                <a:chOff x="-608" y="1703"/>
                <a:chExt cx="4076" cy="1639"/>
              </a:xfrm>
            </p:grpSpPr>
            <p:grpSp>
              <p:nvGrpSpPr>
                <p:cNvPr id="36875" name="Group 25"/>
                <p:cNvGrpSpPr>
                  <a:grpSpLocks/>
                </p:cNvGrpSpPr>
                <p:nvPr/>
              </p:nvGrpSpPr>
              <p:grpSpPr bwMode="auto">
                <a:xfrm>
                  <a:off x="1779" y="1703"/>
                  <a:ext cx="1689" cy="1639"/>
                  <a:chOff x="8631384" y="3641199"/>
                  <a:chExt cx="3098146" cy="2994955"/>
                </a:xfrm>
              </p:grpSpPr>
              <p:pic>
                <p:nvPicPr>
                  <p:cNvPr id="36900" name="Picture 2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2"/>
                  <a:srcRect t="14241" r="33479"/>
                  <a:stretch/>
                </p:blipFill>
                <p:spPr bwMode="auto">
                  <a:xfrm>
                    <a:off x="8631384" y="3949104"/>
                    <a:ext cx="2925771" cy="268705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36901" name="TextBox 3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0064967" y="4115876"/>
                    <a:ext cx="475090" cy="42217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dirty="0">
                        <a:latin typeface="Calibri" pitchFamily="34" charset="0"/>
                      </a:rPr>
                      <a:t>**</a:t>
                    </a:r>
                  </a:p>
                </p:txBody>
              </p:sp>
              <p:sp>
                <p:nvSpPr>
                  <p:cNvPr id="36902" name="TextBox 3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1370457" y="3998908"/>
                    <a:ext cx="343526" cy="42217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>
                        <a:latin typeface="Calibri" pitchFamily="34" charset="0"/>
                      </a:rPr>
                      <a:t>#</a:t>
                    </a:r>
                  </a:p>
                </p:txBody>
              </p:sp>
              <p:sp>
                <p:nvSpPr>
                  <p:cNvPr id="36904" name="TextBox 3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703987" y="4397327"/>
                    <a:ext cx="343526" cy="42217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>
                        <a:latin typeface="Calibri" pitchFamily="34" charset="0"/>
                      </a:rPr>
                      <a:t>*</a:t>
                    </a:r>
                  </a:p>
                </p:txBody>
              </p:sp>
              <p:sp>
                <p:nvSpPr>
                  <p:cNvPr id="36903" name="TextBox 3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1386001" y="3641199"/>
                    <a:ext cx="343529" cy="42217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dirty="0">
                        <a:latin typeface="Calibri" pitchFamily="34" charset="0"/>
                      </a:rPr>
                      <a:t>#</a:t>
                    </a:r>
                  </a:p>
                </p:txBody>
              </p:sp>
            </p:grpSp>
            <p:sp>
              <p:nvSpPr>
                <p:cNvPr id="36880" name="TextBox 63"/>
                <p:cNvSpPr txBox="1">
                  <a:spLocks noChangeArrowheads="1"/>
                </p:cNvSpPr>
                <p:nvPr/>
              </p:nvSpPr>
              <p:spPr bwMode="auto">
                <a:xfrm>
                  <a:off x="1788" y="1728"/>
                  <a:ext cx="216" cy="2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b="1" dirty="0" smtClean="0">
                      <a:latin typeface="Calibri" pitchFamily="34" charset="0"/>
                    </a:rPr>
                    <a:t>B</a:t>
                  </a:r>
                  <a:endParaRPr lang="en-US" b="1" dirty="0">
                    <a:latin typeface="Calibri" pitchFamily="34" charset="0"/>
                  </a:endParaRPr>
                </a:p>
              </p:txBody>
            </p:sp>
            <p:sp>
              <p:nvSpPr>
                <p:cNvPr id="36881" name="TextBox 64"/>
                <p:cNvSpPr txBox="1">
                  <a:spLocks noChangeArrowheads="1"/>
                </p:cNvSpPr>
                <p:nvPr/>
              </p:nvSpPr>
              <p:spPr bwMode="auto">
                <a:xfrm>
                  <a:off x="-608" y="1735"/>
                  <a:ext cx="224" cy="2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b="1" dirty="0" smtClean="0">
                      <a:latin typeface="Calibri" pitchFamily="34" charset="0"/>
                    </a:rPr>
                    <a:t>A</a:t>
                  </a:r>
                  <a:endParaRPr lang="en-US" b="1" dirty="0">
                    <a:latin typeface="Calibri" pitchFamily="34" charset="0"/>
                  </a:endParaRPr>
                </a:p>
              </p:txBody>
            </p:sp>
          </p:grpSp>
          <p:grpSp>
            <p:nvGrpSpPr>
              <p:cNvPr id="36867" name="Group 3"/>
              <p:cNvGrpSpPr>
                <a:grpSpLocks/>
              </p:cNvGrpSpPr>
              <p:nvPr/>
            </p:nvGrpSpPr>
            <p:grpSpPr bwMode="auto">
              <a:xfrm>
                <a:off x="-787401" y="2745747"/>
                <a:ext cx="2536897" cy="2255299"/>
                <a:chOff x="6629401" y="2739567"/>
                <a:chExt cx="2536919" cy="2255453"/>
              </a:xfrm>
            </p:grpSpPr>
            <p:sp>
              <p:nvSpPr>
                <p:cNvPr id="36873" name="TextBox 35"/>
                <p:cNvSpPr txBox="1">
                  <a:spLocks noChangeArrowheads="1"/>
                </p:cNvSpPr>
                <p:nvPr/>
              </p:nvSpPr>
              <p:spPr bwMode="auto">
                <a:xfrm>
                  <a:off x="8709078" y="2739567"/>
                  <a:ext cx="298450" cy="3667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dirty="0">
                      <a:latin typeface="Calibri" pitchFamily="34" charset="0"/>
                    </a:rPr>
                    <a:t>*</a:t>
                  </a:r>
                </a:p>
              </p:txBody>
            </p:sp>
            <p:pic>
              <p:nvPicPr>
                <p:cNvPr id="36874" name="Picture 1"/>
                <p:cNvPicPr>
                  <a:picLocks noChangeAspect="1"/>
                </p:cNvPicPr>
                <p:nvPr/>
              </p:nvPicPr>
              <p:blipFill rotWithShape="1">
                <a:blip r:embed="rId3"/>
                <a:srcRect t="13261" r="29164" b="12355"/>
                <a:stretch/>
              </p:blipFill>
              <p:spPr bwMode="auto">
                <a:xfrm>
                  <a:off x="6629401" y="2952005"/>
                  <a:ext cx="2536919" cy="204301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pic>
          <p:nvPicPr>
            <p:cNvPr id="20" name="Picture 2"/>
            <p:cNvPicPr>
              <a:picLocks noChangeAspect="1" noChangeArrowheads="1"/>
            </p:cNvPicPr>
            <p:nvPr/>
          </p:nvPicPr>
          <p:blipFill rotWithShape="1">
            <a:blip r:embed="rId2"/>
            <a:srcRect l="53112" t="14241" r="20068"/>
            <a:stretch/>
          </p:blipFill>
          <p:spPr bwMode="auto">
            <a:xfrm>
              <a:off x="6057900" y="2823435"/>
              <a:ext cx="939800" cy="21402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1" name="TextBox 20"/>
          <p:cNvSpPr txBox="1"/>
          <p:nvPr/>
        </p:nvSpPr>
        <p:spPr>
          <a:xfrm>
            <a:off x="6516945" y="1006712"/>
            <a:ext cx="19459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Beier (2014) J Bone Min Res</a:t>
            </a:r>
            <a:endParaRPr lang="en-US" sz="1200" i="1" dirty="0"/>
          </a:p>
        </p:txBody>
      </p:sp>
      <p:sp>
        <p:nvSpPr>
          <p:cNvPr id="22" name="TextBox 21"/>
          <p:cNvSpPr txBox="1"/>
          <p:nvPr/>
        </p:nvSpPr>
        <p:spPr>
          <a:xfrm>
            <a:off x="433136" y="168436"/>
            <a:ext cx="807586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olidFill>
                  <a:srgbClr val="D1282E"/>
                </a:solidFill>
                <a:latin typeface="+mj-lt"/>
              </a:rPr>
              <a:t>Lead Exposure Increases WNT Antagonists in SOST-KO Mouse Serum</a:t>
            </a:r>
            <a:endParaRPr lang="en-US" sz="2600" dirty="0">
              <a:solidFill>
                <a:srgbClr val="D1282E"/>
              </a:solidFill>
              <a:latin typeface="+mj-lt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433137" y="1368231"/>
            <a:ext cx="744754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468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"/>
    </mc:Choice>
    <mc:Fallback xmlns="">
      <p:transition xmlns:p14="http://schemas.microsoft.com/office/powerpoint/2010/main" spd="slow" advTm="329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314794" y="1282701"/>
            <a:ext cx="4233248" cy="2920999"/>
            <a:chOff x="1908394" y="1143001"/>
            <a:chExt cx="4233248" cy="2920999"/>
          </a:xfrm>
        </p:grpSpPr>
        <p:pic>
          <p:nvPicPr>
            <p:cNvPr id="46" name="Picture 45" descr="EP221-TRABEC.TIF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53" b="9135"/>
            <a:stretch/>
          </p:blipFill>
          <p:spPr>
            <a:xfrm flipH="1">
              <a:off x="4475770" y="2362200"/>
              <a:ext cx="1665872" cy="1694181"/>
            </a:xfrm>
            <a:prstGeom prst="rect">
              <a:avLst/>
            </a:prstGeom>
          </p:spPr>
        </p:pic>
        <p:grpSp>
          <p:nvGrpSpPr>
            <p:cNvPr id="4" name="Group 3"/>
            <p:cNvGrpSpPr/>
            <p:nvPr/>
          </p:nvGrpSpPr>
          <p:grpSpPr>
            <a:xfrm>
              <a:off x="1908394" y="1143001"/>
              <a:ext cx="4228999" cy="2920999"/>
              <a:chOff x="1984595" y="1371599"/>
              <a:chExt cx="4127576" cy="2824766"/>
            </a:xfrm>
          </p:grpSpPr>
          <p:pic>
            <p:nvPicPr>
              <p:cNvPr id="52" name="Picture 39" descr="EP312-TRABEC.TIF"/>
              <p:cNvPicPr>
                <a:picLocks noChangeAspect="1"/>
              </p:cNvPicPr>
              <p:nvPr/>
            </p:nvPicPr>
            <p:blipFill>
              <a:blip r:embed="rId4"/>
              <a:srcRect l="192" t="3967" b="4405"/>
              <a:stretch>
                <a:fillRect/>
              </a:stretch>
            </p:blipFill>
            <p:spPr bwMode="auto">
              <a:xfrm>
                <a:off x="1987701" y="2709462"/>
                <a:ext cx="1619441" cy="14869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3" name="Picture 16" descr="EP320-TRABEC.TIF"/>
              <p:cNvPicPr>
                <a:picLocks noChangeAspect="1"/>
              </p:cNvPicPr>
              <p:nvPr/>
            </p:nvPicPr>
            <p:blipFill>
              <a:blip r:embed="rId5"/>
              <a:srcRect t="5287" b="5266"/>
              <a:stretch>
                <a:fillRect/>
              </a:stretch>
            </p:blipFill>
            <p:spPr bwMode="auto">
              <a:xfrm>
                <a:off x="1984595" y="1466923"/>
                <a:ext cx="1622547" cy="14516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2043" name="Picture 39" descr="EP312-TRABEC.TIF"/>
              <p:cNvPicPr>
                <a:picLocks noChangeAspect="1"/>
              </p:cNvPicPr>
              <p:nvPr/>
            </p:nvPicPr>
            <p:blipFill>
              <a:blip r:embed="rId4"/>
              <a:srcRect l="192" t="3967" b="4405"/>
              <a:stretch>
                <a:fillRect/>
              </a:stretch>
            </p:blipFill>
            <p:spPr bwMode="auto">
              <a:xfrm>
                <a:off x="2190901" y="2709462"/>
                <a:ext cx="1619441" cy="14869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2044" name="Picture 41" descr="EP329-TRABEC.TIF"/>
              <p:cNvPicPr>
                <a:picLocks noChangeAspect="1"/>
              </p:cNvPicPr>
              <p:nvPr/>
            </p:nvPicPr>
            <p:blipFill>
              <a:blip r:embed="rId6"/>
              <a:srcRect l="9874" t="1067" r="13792" b="4495"/>
              <a:stretch>
                <a:fillRect/>
              </a:stretch>
            </p:blipFill>
            <p:spPr bwMode="auto">
              <a:xfrm>
                <a:off x="3520416" y="2663902"/>
                <a:ext cx="1238396" cy="15324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2046" name="TextBox 60"/>
              <p:cNvSpPr txBox="1">
                <a:spLocks noChangeArrowheads="1"/>
              </p:cNvSpPr>
              <p:nvPr/>
            </p:nvSpPr>
            <p:spPr bwMode="auto">
              <a:xfrm>
                <a:off x="1986454" y="3304295"/>
                <a:ext cx="296138" cy="2391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  <a:latin typeface="Calibri" pitchFamily="34" charset="0"/>
                  </a:rPr>
                  <a:t>KO</a:t>
                </a:r>
              </a:p>
            </p:txBody>
          </p:sp>
          <p:pic>
            <p:nvPicPr>
              <p:cNvPr id="42001" name="Picture 16" descr="EP320-TRABEC.TIF"/>
              <p:cNvPicPr>
                <a:picLocks noChangeAspect="1"/>
              </p:cNvPicPr>
              <p:nvPr/>
            </p:nvPicPr>
            <p:blipFill>
              <a:blip r:embed="rId5"/>
              <a:srcRect t="5287" b="5266"/>
              <a:stretch>
                <a:fillRect/>
              </a:stretch>
            </p:blipFill>
            <p:spPr bwMode="auto">
              <a:xfrm>
                <a:off x="2187795" y="1466923"/>
                <a:ext cx="1622547" cy="14516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2002" name="Picture 23" descr="EP336-TRABEC.TIF"/>
              <p:cNvPicPr>
                <a:picLocks noChangeAspect="1"/>
              </p:cNvPicPr>
              <p:nvPr/>
            </p:nvPicPr>
            <p:blipFill>
              <a:blip r:embed="rId7"/>
              <a:srcRect l="13974" t="4915" b="5663"/>
              <a:stretch>
                <a:fillRect/>
              </a:stretch>
            </p:blipFill>
            <p:spPr bwMode="auto">
              <a:xfrm>
                <a:off x="3553551" y="1466924"/>
                <a:ext cx="1395784" cy="14506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2003" name="Picture 33" descr="EP342-TRABEC.TIF"/>
              <p:cNvPicPr>
                <a:picLocks noChangeAspect="1"/>
              </p:cNvPicPr>
              <p:nvPr/>
            </p:nvPicPr>
            <p:blipFill>
              <a:blip r:embed="rId8"/>
              <a:srcRect l="14462" t="4912" b="5663"/>
              <a:stretch>
                <a:fillRect/>
              </a:stretch>
            </p:blipFill>
            <p:spPr bwMode="auto">
              <a:xfrm>
                <a:off x="4723635" y="1466923"/>
                <a:ext cx="1388536" cy="14516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2005" name="TextBox 51"/>
              <p:cNvSpPr txBox="1">
                <a:spLocks noChangeArrowheads="1"/>
              </p:cNvSpPr>
              <p:nvPr/>
            </p:nvSpPr>
            <p:spPr bwMode="auto">
              <a:xfrm>
                <a:off x="4934006" y="1371599"/>
                <a:ext cx="90544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  <a:latin typeface="Calibri" pitchFamily="34" charset="0"/>
                  </a:rPr>
                  <a:t>200 Pb</a:t>
                </a:r>
                <a:endParaRPr lang="en-US" dirty="0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42007" name="TextBox 57"/>
              <p:cNvSpPr txBox="1">
                <a:spLocks noChangeArrowheads="1"/>
              </p:cNvSpPr>
              <p:nvPr/>
            </p:nvSpPr>
            <p:spPr bwMode="auto">
              <a:xfrm>
                <a:off x="2664461" y="1373670"/>
                <a:ext cx="65023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  <a:latin typeface="Calibri" pitchFamily="34" charset="0"/>
                  </a:rPr>
                  <a:t>0 Pb</a:t>
                </a:r>
                <a:endParaRPr lang="en-US" dirty="0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42008" name="TextBox 58"/>
              <p:cNvSpPr txBox="1">
                <a:spLocks noChangeArrowheads="1"/>
              </p:cNvSpPr>
              <p:nvPr/>
            </p:nvSpPr>
            <p:spPr bwMode="auto">
              <a:xfrm>
                <a:off x="3820021" y="1373670"/>
                <a:ext cx="77784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  <a:latin typeface="Calibri" pitchFamily="34" charset="0"/>
                  </a:rPr>
                  <a:t>50 Pb</a:t>
                </a:r>
                <a:endParaRPr lang="en-US" dirty="0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42009" name="TextBox 59"/>
              <p:cNvSpPr txBox="1">
                <a:spLocks noChangeArrowheads="1"/>
              </p:cNvSpPr>
              <p:nvPr/>
            </p:nvSpPr>
            <p:spPr bwMode="auto">
              <a:xfrm>
                <a:off x="1992667" y="1986107"/>
                <a:ext cx="325131" cy="2391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  <a:latin typeface="Calibri" pitchFamily="34" charset="0"/>
                  </a:rPr>
                  <a:t>WT</a:t>
                </a:r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1039765" y="4189952"/>
            <a:ext cx="6106102" cy="2430590"/>
            <a:chOff x="1039765" y="3897852"/>
            <a:chExt cx="6106102" cy="2430590"/>
          </a:xfrm>
        </p:grpSpPr>
        <p:sp>
          <p:nvSpPr>
            <p:cNvPr id="50" name="TextBox 8"/>
            <p:cNvSpPr txBox="1">
              <a:spLocks noChangeArrowheads="1"/>
            </p:cNvSpPr>
            <p:nvPr/>
          </p:nvSpPr>
          <p:spPr bwMode="auto">
            <a:xfrm>
              <a:off x="1337390" y="5203682"/>
              <a:ext cx="1219200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400" dirty="0">
                  <a:latin typeface="Times New Roman" pitchFamily="18" charset="0"/>
                  <a:cs typeface="Times New Roman" pitchFamily="18" charset="0"/>
                </a:rPr>
                <a:t>0 ppm </a:t>
              </a:r>
              <a:r>
                <a:rPr lang="en-US" sz="1400" dirty="0" err="1">
                  <a:latin typeface="Times New Roman" pitchFamily="18" charset="0"/>
                  <a:cs typeface="Times New Roman" pitchFamily="18" charset="0"/>
                </a:rPr>
                <a:t>Pb</a:t>
              </a:r>
              <a:endParaRPr lang="en-US" sz="1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1" name="TextBox 9"/>
            <p:cNvSpPr txBox="1">
              <a:spLocks noChangeArrowheads="1"/>
            </p:cNvSpPr>
            <p:nvPr/>
          </p:nvSpPr>
          <p:spPr bwMode="auto">
            <a:xfrm>
              <a:off x="1122079" y="4656572"/>
              <a:ext cx="1573213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400" dirty="0">
                  <a:latin typeface="Times New Roman" pitchFamily="18" charset="0"/>
                  <a:cs typeface="Times New Roman" pitchFamily="18" charset="0"/>
                </a:rPr>
                <a:t>50 ppm </a:t>
              </a:r>
              <a:r>
                <a:rPr lang="en-US" sz="1400" dirty="0" err="1">
                  <a:latin typeface="Times New Roman" pitchFamily="18" charset="0"/>
                  <a:cs typeface="Times New Roman" pitchFamily="18" charset="0"/>
                </a:rPr>
                <a:t>Pb</a:t>
              </a:r>
              <a:endParaRPr lang="en-US" sz="1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4" name="TextBox 9"/>
            <p:cNvSpPr txBox="1">
              <a:spLocks noChangeArrowheads="1"/>
            </p:cNvSpPr>
            <p:nvPr/>
          </p:nvSpPr>
          <p:spPr bwMode="auto">
            <a:xfrm>
              <a:off x="1125901" y="4874251"/>
              <a:ext cx="1573212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400" dirty="0">
                  <a:latin typeface="Times New Roman" pitchFamily="18" charset="0"/>
                  <a:cs typeface="Times New Roman" pitchFamily="18" charset="0"/>
                </a:rPr>
                <a:t>200 ppm </a:t>
              </a:r>
              <a:r>
                <a:rPr lang="en-US" sz="1400" dirty="0" err="1">
                  <a:latin typeface="Times New Roman" pitchFamily="18" charset="0"/>
                  <a:cs typeface="Times New Roman" pitchFamily="18" charset="0"/>
                </a:rPr>
                <a:t>Pb</a:t>
              </a:r>
              <a:endParaRPr lang="en-US" sz="1400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55" name="Straight Connector 54"/>
            <p:cNvCxnSpPr/>
            <p:nvPr/>
          </p:nvCxnSpPr>
          <p:spPr>
            <a:xfrm>
              <a:off x="1079500" y="5215144"/>
              <a:ext cx="5887696" cy="1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56" name="TextBox 8"/>
            <p:cNvSpPr txBox="1">
              <a:spLocks noChangeArrowheads="1"/>
            </p:cNvSpPr>
            <p:nvPr/>
          </p:nvSpPr>
          <p:spPr bwMode="auto">
            <a:xfrm rot="16200000">
              <a:off x="994447" y="4697667"/>
              <a:ext cx="578295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 smtClean="0">
                  <a:latin typeface="Times New Roman" pitchFamily="18" charset="0"/>
                  <a:cs typeface="Times New Roman" pitchFamily="18" charset="0"/>
                </a:rPr>
                <a:t>WT</a:t>
              </a:r>
              <a:endParaRPr lang="en-US" sz="1400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57" name="Straight Connector 56"/>
            <p:cNvCxnSpPr/>
            <p:nvPr/>
          </p:nvCxnSpPr>
          <p:spPr>
            <a:xfrm>
              <a:off x="1083733" y="4445000"/>
              <a:ext cx="5883463" cy="6594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58" name="TextBox 8"/>
            <p:cNvSpPr txBox="1">
              <a:spLocks noChangeArrowheads="1"/>
            </p:cNvSpPr>
            <p:nvPr/>
          </p:nvSpPr>
          <p:spPr bwMode="auto">
            <a:xfrm>
              <a:off x="3826238" y="3897852"/>
              <a:ext cx="1819275" cy="52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400" b="1" dirty="0" smtClean="0">
                  <a:latin typeface="Times New Roman" pitchFamily="18" charset="0"/>
                  <a:cs typeface="Times New Roman" pitchFamily="18" charset="0"/>
                </a:rPr>
                <a:t>Tb Number</a:t>
              </a:r>
              <a:endParaRPr lang="en-US" sz="1400" b="1" dirty="0"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en-US" sz="1400" b="1" dirty="0" smtClean="0">
                  <a:latin typeface="Times New Roman" pitchFamily="18" charset="0"/>
                  <a:cs typeface="Times New Roman" pitchFamily="18" charset="0"/>
                </a:rPr>
                <a:t>(1/mm)</a:t>
              </a:r>
              <a:endParaRPr lang="en-US" sz="1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9" name="TextBox 74"/>
            <p:cNvSpPr txBox="1">
              <a:spLocks noChangeArrowheads="1"/>
            </p:cNvSpPr>
            <p:nvPr/>
          </p:nvSpPr>
          <p:spPr bwMode="auto">
            <a:xfrm>
              <a:off x="2403838" y="3899440"/>
              <a:ext cx="1901825" cy="52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400" b="1" dirty="0" smtClean="0">
                  <a:latin typeface="Times New Roman" pitchFamily="18" charset="0"/>
                  <a:cs typeface="Times New Roman" pitchFamily="18" charset="0"/>
                </a:rPr>
                <a:t>BV/TV</a:t>
              </a:r>
              <a:endParaRPr lang="en-US" sz="1400" b="1" dirty="0"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en-US" sz="1400" b="1" dirty="0" smtClean="0">
                  <a:latin typeface="Times New Roman" pitchFamily="18" charset="0"/>
                  <a:cs typeface="Times New Roman" pitchFamily="18" charset="0"/>
                </a:rPr>
                <a:t>(%)</a:t>
              </a:r>
              <a:endParaRPr lang="en-US" sz="1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0" name="TextBox 8"/>
            <p:cNvSpPr txBox="1">
              <a:spLocks noChangeArrowheads="1"/>
            </p:cNvSpPr>
            <p:nvPr/>
          </p:nvSpPr>
          <p:spPr bwMode="auto">
            <a:xfrm>
              <a:off x="3874742" y="5447936"/>
              <a:ext cx="1687512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"/>
              <a:r>
                <a:rPr lang="en-US" sz="1400" dirty="0" smtClean="0">
                  <a:latin typeface="Times New Roman" pitchFamily="18" charset="0"/>
                  <a:cs typeface="Times New Roman" pitchFamily="18" charset="0"/>
                </a:rPr>
                <a:t>7.1 ± 0.6</a:t>
              </a:r>
              <a:endParaRPr lang="en-US" sz="1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1" name="TextBox 8"/>
            <p:cNvSpPr txBox="1">
              <a:spLocks noChangeArrowheads="1"/>
            </p:cNvSpPr>
            <p:nvPr/>
          </p:nvSpPr>
          <p:spPr bwMode="auto">
            <a:xfrm>
              <a:off x="3997514" y="5210032"/>
              <a:ext cx="1600200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"/>
              <a:r>
                <a:rPr lang="en-US" sz="1400" dirty="0" smtClean="0">
                  <a:latin typeface="Times New Roman" pitchFamily="18" charset="0"/>
                  <a:cs typeface="Times New Roman" pitchFamily="18" charset="0"/>
                </a:rPr>
                <a:t>7.8 ± 0.3**</a:t>
              </a:r>
              <a:endParaRPr lang="en-US" sz="1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2" name="TextBox 8"/>
            <p:cNvSpPr txBox="1">
              <a:spLocks noChangeArrowheads="1"/>
            </p:cNvSpPr>
            <p:nvPr/>
          </p:nvSpPr>
          <p:spPr bwMode="auto">
            <a:xfrm>
              <a:off x="2554476" y="5447936"/>
              <a:ext cx="1447800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"/>
              <a:r>
                <a:rPr lang="en-US" sz="1400" dirty="0" smtClean="0">
                  <a:latin typeface="Times New Roman" pitchFamily="18" charset="0"/>
                  <a:cs typeface="Times New Roman" pitchFamily="18" charset="0"/>
                </a:rPr>
                <a:t>46.4 ± 4.4</a:t>
              </a:r>
              <a:endParaRPr lang="en-US" sz="1400" baseline="30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3" name="TextBox 8"/>
            <p:cNvSpPr txBox="1">
              <a:spLocks noChangeArrowheads="1"/>
            </p:cNvSpPr>
            <p:nvPr/>
          </p:nvSpPr>
          <p:spPr bwMode="auto">
            <a:xfrm>
              <a:off x="2513199" y="5210032"/>
              <a:ext cx="1600200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"/>
              <a:r>
                <a:rPr lang="en-US" sz="1400" dirty="0" smtClean="0">
                  <a:latin typeface="Times New Roman" pitchFamily="18" charset="0"/>
                  <a:cs typeface="Times New Roman" pitchFamily="18" charset="0"/>
                </a:rPr>
                <a:t>58.3 </a:t>
              </a:r>
              <a:r>
                <a:rPr lang="en-US" sz="1400" dirty="0">
                  <a:latin typeface="Times New Roman" pitchFamily="18" charset="0"/>
                  <a:cs typeface="Times New Roman" pitchFamily="18" charset="0"/>
                </a:rPr>
                <a:t>± </a:t>
              </a:r>
              <a:r>
                <a:rPr lang="en-US" sz="1400" dirty="0" smtClean="0">
                  <a:latin typeface="Times New Roman" pitchFamily="18" charset="0"/>
                  <a:cs typeface="Times New Roman" pitchFamily="18" charset="0"/>
                </a:rPr>
                <a:t>7.5*</a:t>
              </a:r>
              <a:endParaRPr lang="en-US" sz="1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4" name="TextBox 8"/>
            <p:cNvSpPr txBox="1">
              <a:spLocks noChangeArrowheads="1"/>
            </p:cNvSpPr>
            <p:nvPr/>
          </p:nvSpPr>
          <p:spPr bwMode="auto">
            <a:xfrm>
              <a:off x="5404565" y="5439469"/>
              <a:ext cx="1447800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"/>
              <a:r>
                <a:rPr lang="en-US" sz="1400" dirty="0" smtClean="0">
                  <a:latin typeface="Times New Roman" pitchFamily="18" charset="0"/>
                  <a:cs typeface="Times New Roman" pitchFamily="18" charset="0"/>
                </a:rPr>
                <a:t>1.3 </a:t>
              </a:r>
              <a:r>
                <a:rPr lang="en-US" sz="1400" dirty="0">
                  <a:latin typeface="Times New Roman" pitchFamily="18" charset="0"/>
                  <a:cs typeface="Times New Roman" pitchFamily="18" charset="0"/>
                </a:rPr>
                <a:t>± </a:t>
              </a:r>
              <a:r>
                <a:rPr lang="en-US" sz="1400" dirty="0" smtClean="0">
                  <a:latin typeface="Times New Roman" pitchFamily="18" charset="0"/>
                  <a:cs typeface="Times New Roman" pitchFamily="18" charset="0"/>
                </a:rPr>
                <a:t>0.10</a:t>
              </a:r>
              <a:endParaRPr lang="en-US" sz="1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5" name="TextBox 8"/>
            <p:cNvSpPr txBox="1">
              <a:spLocks noChangeArrowheads="1"/>
            </p:cNvSpPr>
            <p:nvPr/>
          </p:nvSpPr>
          <p:spPr bwMode="auto">
            <a:xfrm>
              <a:off x="5398746" y="5210032"/>
              <a:ext cx="1600200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"/>
              <a:r>
                <a:rPr lang="en-US" sz="1400" dirty="0" smtClean="0">
                  <a:latin typeface="Times New Roman" pitchFamily="18" charset="0"/>
                  <a:cs typeface="Times New Roman" pitchFamily="18" charset="0"/>
                </a:rPr>
                <a:t>1.2 </a:t>
              </a:r>
              <a:r>
                <a:rPr lang="en-US" sz="1400" dirty="0">
                  <a:latin typeface="Times New Roman" pitchFamily="18" charset="0"/>
                  <a:cs typeface="Times New Roman" pitchFamily="18" charset="0"/>
                </a:rPr>
                <a:t>± </a:t>
              </a:r>
              <a:r>
                <a:rPr lang="en-US" sz="1400" dirty="0" smtClean="0">
                  <a:latin typeface="Times New Roman" pitchFamily="18" charset="0"/>
                  <a:cs typeface="Times New Roman" pitchFamily="18" charset="0"/>
                </a:rPr>
                <a:t>0.09**</a:t>
              </a:r>
              <a:endParaRPr lang="en-US" sz="1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8" name="TextBox 8"/>
            <p:cNvSpPr txBox="1">
              <a:spLocks noChangeArrowheads="1"/>
            </p:cNvSpPr>
            <p:nvPr/>
          </p:nvSpPr>
          <p:spPr bwMode="auto">
            <a:xfrm>
              <a:off x="5151801" y="3899440"/>
              <a:ext cx="1900237" cy="52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400" b="1" dirty="0" smtClean="0">
                  <a:latin typeface="Times New Roman" pitchFamily="18" charset="0"/>
                  <a:cs typeface="Times New Roman" pitchFamily="18" charset="0"/>
                </a:rPr>
                <a:t>Tb Spacing</a:t>
              </a:r>
              <a:endParaRPr lang="en-US" sz="1400" b="1" dirty="0"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en-US" sz="1400" b="1" dirty="0" smtClean="0">
                  <a:latin typeface="Times New Roman" pitchFamily="18" charset="0"/>
                  <a:cs typeface="Times New Roman" pitchFamily="18" charset="0"/>
                </a:rPr>
                <a:t>(cm)</a:t>
              </a:r>
              <a:endParaRPr lang="en-US" sz="1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9" name="TextBox 8"/>
            <p:cNvSpPr txBox="1">
              <a:spLocks noChangeArrowheads="1"/>
            </p:cNvSpPr>
            <p:nvPr/>
          </p:nvSpPr>
          <p:spPr bwMode="auto">
            <a:xfrm>
              <a:off x="3881092" y="5677838"/>
              <a:ext cx="1685925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"/>
              <a:r>
                <a:rPr lang="en-US" sz="1400" dirty="0" smtClean="0">
                  <a:latin typeface="Times New Roman" pitchFamily="18" charset="0"/>
                  <a:cs typeface="Times New Roman" pitchFamily="18" charset="0"/>
                </a:rPr>
                <a:t>7.8 ± 0.1</a:t>
              </a:r>
              <a:endParaRPr lang="en-US" sz="1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0" name="TextBox 8"/>
            <p:cNvSpPr txBox="1">
              <a:spLocks noChangeArrowheads="1"/>
            </p:cNvSpPr>
            <p:nvPr/>
          </p:nvSpPr>
          <p:spPr bwMode="auto">
            <a:xfrm>
              <a:off x="2558178" y="5677838"/>
              <a:ext cx="1447800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"/>
              <a:r>
                <a:rPr lang="en-US" sz="1400" dirty="0" smtClean="0">
                  <a:latin typeface="Times New Roman" pitchFamily="18" charset="0"/>
                  <a:cs typeface="Times New Roman" pitchFamily="18" charset="0"/>
                </a:rPr>
                <a:t>43.6 ± 3.2</a:t>
              </a:r>
              <a:endParaRPr lang="en-US" sz="1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3" name="TextBox 8"/>
            <p:cNvSpPr txBox="1">
              <a:spLocks noChangeArrowheads="1"/>
            </p:cNvSpPr>
            <p:nvPr/>
          </p:nvSpPr>
          <p:spPr bwMode="auto">
            <a:xfrm>
              <a:off x="5417678" y="5677838"/>
              <a:ext cx="144780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"/>
              <a:r>
                <a:rPr lang="en-US" sz="1400" dirty="0" smtClean="0">
                  <a:latin typeface="Times New Roman" pitchFamily="18" charset="0"/>
                  <a:cs typeface="Times New Roman" pitchFamily="18" charset="0"/>
                </a:rPr>
                <a:t>1.1 </a:t>
              </a:r>
              <a:r>
                <a:rPr lang="en-US" sz="1400" dirty="0">
                  <a:latin typeface="Times New Roman" pitchFamily="18" charset="0"/>
                  <a:cs typeface="Times New Roman" pitchFamily="18" charset="0"/>
                </a:rPr>
                <a:t>± </a:t>
              </a:r>
              <a:r>
                <a:rPr lang="en-US" sz="1400" dirty="0" smtClean="0">
                  <a:latin typeface="Times New Roman" pitchFamily="18" charset="0"/>
                  <a:cs typeface="Times New Roman" pitchFamily="18" charset="0"/>
                </a:rPr>
                <a:t>0.01</a:t>
              </a:r>
              <a:endParaRPr lang="en-US" sz="2000" baseline="30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4" name="TextBox 8"/>
            <p:cNvSpPr txBox="1">
              <a:spLocks noChangeArrowheads="1"/>
            </p:cNvSpPr>
            <p:nvPr/>
          </p:nvSpPr>
          <p:spPr bwMode="auto">
            <a:xfrm>
              <a:off x="1302113" y="4451593"/>
              <a:ext cx="1219200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400" dirty="0">
                  <a:latin typeface="Times New Roman" pitchFamily="18" charset="0"/>
                  <a:cs typeface="Times New Roman" pitchFamily="18" charset="0"/>
                </a:rPr>
                <a:t>0 ppm </a:t>
              </a:r>
              <a:r>
                <a:rPr lang="en-US" sz="1400" dirty="0" err="1">
                  <a:latin typeface="Times New Roman" pitchFamily="18" charset="0"/>
                  <a:cs typeface="Times New Roman" pitchFamily="18" charset="0"/>
                </a:rPr>
                <a:t>Pb</a:t>
              </a:r>
              <a:endParaRPr lang="en-US" sz="1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5" name="TextBox 9"/>
            <p:cNvSpPr txBox="1">
              <a:spLocks noChangeArrowheads="1"/>
            </p:cNvSpPr>
            <p:nvPr/>
          </p:nvSpPr>
          <p:spPr bwMode="auto">
            <a:xfrm>
              <a:off x="1169115" y="5437882"/>
              <a:ext cx="1573213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400" dirty="0">
                  <a:latin typeface="Times New Roman" pitchFamily="18" charset="0"/>
                  <a:cs typeface="Times New Roman" pitchFamily="18" charset="0"/>
                </a:rPr>
                <a:t>50 ppm </a:t>
              </a:r>
              <a:r>
                <a:rPr lang="en-US" sz="1400" dirty="0" err="1">
                  <a:latin typeface="Times New Roman" pitchFamily="18" charset="0"/>
                  <a:cs typeface="Times New Roman" pitchFamily="18" charset="0"/>
                </a:rPr>
                <a:t>Pb</a:t>
              </a:r>
              <a:endParaRPr lang="en-US" sz="1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6" name="TextBox 8"/>
            <p:cNvSpPr txBox="1">
              <a:spLocks noChangeArrowheads="1"/>
            </p:cNvSpPr>
            <p:nvPr/>
          </p:nvSpPr>
          <p:spPr bwMode="auto">
            <a:xfrm>
              <a:off x="3903909" y="4662922"/>
              <a:ext cx="1687512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"/>
              <a:r>
                <a:rPr lang="en-US" sz="1400" dirty="0" smtClean="0">
                  <a:latin typeface="Times New Roman" pitchFamily="18" charset="0"/>
                  <a:cs typeface="Times New Roman" pitchFamily="18" charset="0"/>
                </a:rPr>
                <a:t>5.1 </a:t>
              </a:r>
              <a:r>
                <a:rPr lang="en-US" sz="1400" dirty="0">
                  <a:latin typeface="Times New Roman" pitchFamily="18" charset="0"/>
                  <a:cs typeface="Times New Roman" pitchFamily="18" charset="0"/>
                </a:rPr>
                <a:t>± </a:t>
              </a:r>
              <a:r>
                <a:rPr lang="en-US" sz="1400" dirty="0" smtClean="0">
                  <a:latin typeface="Times New Roman" pitchFamily="18" charset="0"/>
                  <a:cs typeface="Times New Roman" pitchFamily="18" charset="0"/>
                </a:rPr>
                <a:t>0.2*</a:t>
              </a:r>
              <a:endParaRPr lang="en-US" sz="1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7" name="TextBox 8"/>
            <p:cNvSpPr txBox="1">
              <a:spLocks noChangeArrowheads="1"/>
            </p:cNvSpPr>
            <p:nvPr/>
          </p:nvSpPr>
          <p:spPr bwMode="auto">
            <a:xfrm>
              <a:off x="3907201" y="4450006"/>
              <a:ext cx="1600200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"/>
              <a:r>
                <a:rPr lang="en-US" sz="1400" dirty="0">
                  <a:latin typeface="Times New Roman" pitchFamily="18" charset="0"/>
                  <a:cs typeface="Times New Roman" pitchFamily="18" charset="0"/>
                </a:rPr>
                <a:t>6</a:t>
              </a:r>
              <a:r>
                <a:rPr lang="en-US" sz="1400" dirty="0" smtClean="0">
                  <a:latin typeface="Times New Roman" pitchFamily="18" charset="0"/>
                  <a:cs typeface="Times New Roman" pitchFamily="18" charset="0"/>
                </a:rPr>
                <a:t>.0 </a:t>
              </a:r>
              <a:r>
                <a:rPr lang="en-US" sz="1400" dirty="0">
                  <a:latin typeface="Times New Roman" pitchFamily="18" charset="0"/>
                  <a:cs typeface="Times New Roman" pitchFamily="18" charset="0"/>
                </a:rPr>
                <a:t>± </a:t>
              </a:r>
              <a:r>
                <a:rPr lang="en-US" sz="1400" dirty="0" smtClean="0">
                  <a:latin typeface="Times New Roman" pitchFamily="18" charset="0"/>
                  <a:cs typeface="Times New Roman" pitchFamily="18" charset="0"/>
                </a:rPr>
                <a:t>0.3</a:t>
              </a:r>
              <a:endParaRPr lang="en-US" sz="1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8" name="TextBox 8"/>
            <p:cNvSpPr txBox="1">
              <a:spLocks noChangeArrowheads="1"/>
            </p:cNvSpPr>
            <p:nvPr/>
          </p:nvSpPr>
          <p:spPr bwMode="auto">
            <a:xfrm>
              <a:off x="2593161" y="4662922"/>
              <a:ext cx="144780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"/>
              <a:r>
                <a:rPr lang="en-US" sz="1400" dirty="0" smtClean="0">
                  <a:latin typeface="Times New Roman" pitchFamily="18" charset="0"/>
                  <a:cs typeface="Times New Roman" pitchFamily="18" charset="0"/>
                </a:rPr>
                <a:t>23.7 </a:t>
              </a:r>
              <a:r>
                <a:rPr lang="en-US" sz="1400" dirty="0">
                  <a:latin typeface="Times New Roman" pitchFamily="18" charset="0"/>
                  <a:cs typeface="Times New Roman" pitchFamily="18" charset="0"/>
                </a:rPr>
                <a:t>± </a:t>
              </a:r>
              <a:r>
                <a:rPr lang="en-US" sz="1400" dirty="0" smtClean="0">
                  <a:latin typeface="Times New Roman" pitchFamily="18" charset="0"/>
                  <a:cs typeface="Times New Roman" pitchFamily="18" charset="0"/>
                </a:rPr>
                <a:t>4.1*</a:t>
              </a:r>
              <a:endParaRPr lang="en-US" sz="1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9" name="TextBox 8"/>
            <p:cNvSpPr txBox="1">
              <a:spLocks noChangeArrowheads="1"/>
            </p:cNvSpPr>
            <p:nvPr/>
          </p:nvSpPr>
          <p:spPr bwMode="auto">
            <a:xfrm>
              <a:off x="2480037" y="4450006"/>
              <a:ext cx="1600200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"/>
              <a:r>
                <a:rPr lang="en-US" sz="1400" dirty="0" smtClean="0">
                  <a:latin typeface="Times New Roman" pitchFamily="18" charset="0"/>
                  <a:cs typeface="Times New Roman" pitchFamily="18" charset="0"/>
                </a:rPr>
                <a:t>34.2 </a:t>
              </a:r>
              <a:r>
                <a:rPr lang="en-US" sz="1400" dirty="0">
                  <a:latin typeface="Times New Roman" pitchFamily="18" charset="0"/>
                  <a:cs typeface="Times New Roman" pitchFamily="18" charset="0"/>
                </a:rPr>
                <a:t>± </a:t>
              </a:r>
              <a:r>
                <a:rPr lang="en-US" sz="1400" dirty="0" smtClean="0">
                  <a:latin typeface="Times New Roman" pitchFamily="18" charset="0"/>
                  <a:cs typeface="Times New Roman" pitchFamily="18" charset="0"/>
                </a:rPr>
                <a:t>3.7</a:t>
              </a:r>
              <a:endParaRPr lang="en-US" sz="1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0" name="TextBox 8"/>
            <p:cNvSpPr txBox="1">
              <a:spLocks noChangeArrowheads="1"/>
            </p:cNvSpPr>
            <p:nvPr/>
          </p:nvSpPr>
          <p:spPr bwMode="auto">
            <a:xfrm>
              <a:off x="5442199" y="4662922"/>
              <a:ext cx="1447800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"/>
              <a:r>
                <a:rPr lang="en-US" sz="1400" dirty="0" smtClean="0">
                  <a:latin typeface="Times New Roman" pitchFamily="18" charset="0"/>
                  <a:cs typeface="Times New Roman" pitchFamily="18" charset="0"/>
                </a:rPr>
                <a:t>2.0 </a:t>
              </a:r>
              <a:r>
                <a:rPr lang="en-US" sz="1400" dirty="0">
                  <a:latin typeface="Times New Roman" pitchFamily="18" charset="0"/>
                  <a:cs typeface="Times New Roman" pitchFamily="18" charset="0"/>
                </a:rPr>
                <a:t>± </a:t>
              </a:r>
              <a:r>
                <a:rPr lang="en-US" sz="1400" dirty="0" smtClean="0">
                  <a:latin typeface="Times New Roman" pitchFamily="18" charset="0"/>
                  <a:cs typeface="Times New Roman" pitchFamily="18" charset="0"/>
                </a:rPr>
                <a:t>0.07*</a:t>
              </a:r>
              <a:endParaRPr lang="en-US" sz="1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1" name="TextBox 8"/>
            <p:cNvSpPr txBox="1">
              <a:spLocks noChangeArrowheads="1"/>
            </p:cNvSpPr>
            <p:nvPr/>
          </p:nvSpPr>
          <p:spPr bwMode="auto">
            <a:xfrm>
              <a:off x="5291501" y="4450006"/>
              <a:ext cx="1600200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"/>
              <a:r>
                <a:rPr lang="en-US" sz="1400" dirty="0" smtClean="0">
                  <a:latin typeface="Times New Roman" pitchFamily="18" charset="0"/>
                  <a:cs typeface="Times New Roman" pitchFamily="18" charset="0"/>
                </a:rPr>
                <a:t>1.7 </a:t>
              </a:r>
              <a:r>
                <a:rPr lang="en-US" sz="1400" dirty="0">
                  <a:latin typeface="Times New Roman" pitchFamily="18" charset="0"/>
                  <a:cs typeface="Times New Roman" pitchFamily="18" charset="0"/>
                </a:rPr>
                <a:t>± </a:t>
              </a:r>
              <a:r>
                <a:rPr lang="en-US" sz="1400" dirty="0" smtClean="0">
                  <a:latin typeface="Times New Roman" pitchFamily="18" charset="0"/>
                  <a:cs typeface="Times New Roman" pitchFamily="18" charset="0"/>
                </a:rPr>
                <a:t>0.10</a:t>
              </a:r>
              <a:endParaRPr lang="en-US" sz="1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2" name="TextBox 9"/>
            <p:cNvSpPr txBox="1">
              <a:spLocks noChangeArrowheads="1"/>
            </p:cNvSpPr>
            <p:nvPr/>
          </p:nvSpPr>
          <p:spPr bwMode="auto">
            <a:xfrm>
              <a:off x="1161178" y="5676251"/>
              <a:ext cx="1573212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400" dirty="0">
                  <a:latin typeface="Times New Roman" pitchFamily="18" charset="0"/>
                  <a:cs typeface="Times New Roman" pitchFamily="18" charset="0"/>
                </a:rPr>
                <a:t>200 ppm </a:t>
              </a:r>
              <a:r>
                <a:rPr lang="en-US" sz="1400" dirty="0" err="1">
                  <a:latin typeface="Times New Roman" pitchFamily="18" charset="0"/>
                  <a:cs typeface="Times New Roman" pitchFamily="18" charset="0"/>
                </a:rPr>
                <a:t>Pb</a:t>
              </a:r>
              <a:endParaRPr lang="en-US" sz="1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3" name="TextBox 8"/>
            <p:cNvSpPr txBox="1">
              <a:spLocks noChangeArrowheads="1"/>
            </p:cNvSpPr>
            <p:nvPr/>
          </p:nvSpPr>
          <p:spPr bwMode="auto">
            <a:xfrm>
              <a:off x="3879685" y="4882189"/>
              <a:ext cx="1685925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"/>
              <a:r>
                <a:rPr lang="en-US" sz="1400" dirty="0" smtClean="0">
                  <a:latin typeface="Times New Roman" pitchFamily="18" charset="0"/>
                  <a:cs typeface="Times New Roman" pitchFamily="18" charset="0"/>
                </a:rPr>
                <a:t>5.4 </a:t>
              </a:r>
              <a:r>
                <a:rPr lang="en-US" sz="1400" dirty="0">
                  <a:latin typeface="Times New Roman" pitchFamily="18" charset="0"/>
                  <a:cs typeface="Times New Roman" pitchFamily="18" charset="0"/>
                </a:rPr>
                <a:t>± </a:t>
              </a:r>
              <a:r>
                <a:rPr lang="en-US" sz="1400" dirty="0" smtClean="0">
                  <a:latin typeface="Times New Roman" pitchFamily="18" charset="0"/>
                  <a:cs typeface="Times New Roman" pitchFamily="18" charset="0"/>
                </a:rPr>
                <a:t>0.1</a:t>
              </a:r>
              <a:endParaRPr lang="en-US" sz="1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4" name="TextBox 8"/>
            <p:cNvSpPr txBox="1">
              <a:spLocks noChangeArrowheads="1"/>
            </p:cNvSpPr>
            <p:nvPr/>
          </p:nvSpPr>
          <p:spPr bwMode="auto">
            <a:xfrm>
              <a:off x="5379869" y="4882189"/>
              <a:ext cx="1447800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"/>
              <a:r>
                <a:rPr lang="en-US" sz="1400" dirty="0" smtClean="0">
                  <a:latin typeface="Times New Roman" pitchFamily="18" charset="0"/>
                  <a:cs typeface="Times New Roman" pitchFamily="18" charset="0"/>
                </a:rPr>
                <a:t>1.8 </a:t>
              </a:r>
              <a:r>
                <a:rPr lang="en-US" sz="1400" dirty="0">
                  <a:latin typeface="Times New Roman" pitchFamily="18" charset="0"/>
                  <a:cs typeface="Times New Roman" pitchFamily="18" charset="0"/>
                </a:rPr>
                <a:t>± </a:t>
              </a:r>
              <a:r>
                <a:rPr lang="en-US" sz="1400" dirty="0" smtClean="0">
                  <a:latin typeface="Times New Roman" pitchFamily="18" charset="0"/>
                  <a:cs typeface="Times New Roman" pitchFamily="18" charset="0"/>
                </a:rPr>
                <a:t>0.05</a:t>
              </a:r>
              <a:endParaRPr lang="en-US" sz="1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5" name="TextBox 8"/>
            <p:cNvSpPr txBox="1">
              <a:spLocks noChangeArrowheads="1"/>
            </p:cNvSpPr>
            <p:nvPr/>
          </p:nvSpPr>
          <p:spPr bwMode="auto">
            <a:xfrm rot="16200000">
              <a:off x="973475" y="5471958"/>
              <a:ext cx="615653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latin typeface="Times New Roman" pitchFamily="18" charset="0"/>
                  <a:cs typeface="Times New Roman" pitchFamily="18" charset="0"/>
                </a:rPr>
                <a:t>KO</a:t>
              </a:r>
            </a:p>
          </p:txBody>
        </p:sp>
        <p:sp>
          <p:nvSpPr>
            <p:cNvPr id="86" name="TextBox 156"/>
            <p:cNvSpPr txBox="1">
              <a:spLocks noChangeArrowheads="1"/>
            </p:cNvSpPr>
            <p:nvPr/>
          </p:nvSpPr>
          <p:spPr bwMode="auto">
            <a:xfrm>
              <a:off x="1039765" y="6020665"/>
              <a:ext cx="610610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400" dirty="0">
                  <a:latin typeface="Times New Roman" pitchFamily="18" charset="0"/>
                  <a:cs typeface="Times New Roman" pitchFamily="18" charset="0"/>
                </a:rPr>
                <a:t>M</a:t>
              </a:r>
              <a:r>
                <a:rPr lang="en-US" sz="1400" dirty="0" smtClean="0">
                  <a:latin typeface="Times New Roman" pitchFamily="18" charset="0"/>
                  <a:cs typeface="Times New Roman" pitchFamily="18" charset="0"/>
                </a:rPr>
                <a:t>ean </a:t>
              </a:r>
              <a:r>
                <a:rPr lang="en-US" sz="1400" dirty="0">
                  <a:latin typeface="Times New Roman" pitchFamily="18" charset="0"/>
                  <a:cs typeface="Times New Roman" pitchFamily="18" charset="0"/>
                </a:rPr>
                <a:t>± SE for </a:t>
              </a:r>
              <a:r>
                <a:rPr lang="en-US" sz="1400" dirty="0" smtClean="0">
                  <a:latin typeface="Times New Roman" pitchFamily="18" charset="0"/>
                  <a:cs typeface="Times New Roman" pitchFamily="18" charset="0"/>
                </a:rPr>
                <a:t>5 </a:t>
              </a:r>
              <a:r>
                <a:rPr lang="en-US" sz="1400" dirty="0">
                  <a:latin typeface="Times New Roman" pitchFamily="18" charset="0"/>
                  <a:cs typeface="Times New Roman" pitchFamily="18" charset="0"/>
                </a:rPr>
                <a:t>mice/group. </a:t>
              </a:r>
              <a:r>
                <a:rPr lang="en-US" sz="1400" dirty="0" smtClean="0">
                  <a:latin typeface="Times New Roman" pitchFamily="18" charset="0"/>
                  <a:cs typeface="Times New Roman" pitchFamily="18" charset="0"/>
                </a:rPr>
                <a:t>:  *</a:t>
              </a:r>
              <a:r>
                <a:rPr lang="en-US" sz="1400" i="1" dirty="0" smtClean="0">
                  <a:latin typeface="Times New Roman" pitchFamily="18" charset="0"/>
                  <a:cs typeface="Times New Roman" pitchFamily="18" charset="0"/>
                </a:rPr>
                <a:t>p</a:t>
              </a:r>
              <a:r>
                <a:rPr lang="en-US" sz="1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400" dirty="0">
                  <a:latin typeface="Times New Roman" pitchFamily="18" charset="0"/>
                  <a:cs typeface="Times New Roman" pitchFamily="18" charset="0"/>
                </a:rPr>
                <a:t>&lt; 0.05, </a:t>
              </a:r>
              <a:r>
                <a:rPr lang="en-US" sz="1400" baseline="30000" dirty="0" smtClean="0">
                  <a:latin typeface="Times New Roman" pitchFamily="18" charset="0"/>
                  <a:cs typeface="Times New Roman" pitchFamily="18" charset="0"/>
                </a:rPr>
                <a:t>**</a:t>
              </a:r>
              <a:r>
                <a:rPr lang="en-US" sz="1400" i="1" dirty="0" smtClean="0">
                  <a:latin typeface="Times New Roman" pitchFamily="18" charset="0"/>
                  <a:cs typeface="Times New Roman" pitchFamily="18" charset="0"/>
                </a:rPr>
                <a:t>p</a:t>
              </a:r>
              <a:r>
                <a:rPr lang="en-US" sz="1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400" dirty="0">
                  <a:latin typeface="Times New Roman" pitchFamily="18" charset="0"/>
                  <a:cs typeface="Times New Roman" pitchFamily="18" charset="0"/>
                </a:rPr>
                <a:t>&lt; </a:t>
              </a:r>
              <a:r>
                <a:rPr lang="en-US" sz="1400" dirty="0" smtClean="0">
                  <a:latin typeface="Times New Roman" pitchFamily="18" charset="0"/>
                  <a:cs typeface="Times New Roman" pitchFamily="18" charset="0"/>
                </a:rPr>
                <a:t>0.005 compared to 0 ppm </a:t>
              </a:r>
              <a:r>
                <a:rPr lang="en-US" sz="1400" dirty="0" err="1" smtClean="0">
                  <a:latin typeface="Times New Roman" pitchFamily="18" charset="0"/>
                  <a:cs typeface="Times New Roman" pitchFamily="18" charset="0"/>
                </a:rPr>
                <a:t>Pb</a:t>
              </a:r>
              <a:r>
                <a:rPr lang="en-US" sz="1400" dirty="0" smtClean="0">
                  <a:latin typeface="Times New Roman" pitchFamily="18" charset="0"/>
                  <a:cs typeface="Times New Roman" pitchFamily="18" charset="0"/>
                </a:rPr>
                <a:t> WT</a:t>
              </a:r>
              <a:endParaRPr lang="en-US" sz="1400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87" name="Straight Connector 86"/>
            <p:cNvCxnSpPr/>
            <p:nvPr/>
          </p:nvCxnSpPr>
          <p:spPr>
            <a:xfrm>
              <a:off x="1083733" y="6020665"/>
              <a:ext cx="5883463" cy="1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91" name="TextBox 8"/>
            <p:cNvSpPr txBox="1">
              <a:spLocks noChangeArrowheads="1"/>
            </p:cNvSpPr>
            <p:nvPr/>
          </p:nvSpPr>
          <p:spPr bwMode="auto">
            <a:xfrm>
              <a:off x="2594339" y="4877422"/>
              <a:ext cx="1447800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"/>
              <a:r>
                <a:rPr lang="en-US" sz="1400" dirty="0" smtClean="0">
                  <a:latin typeface="Times New Roman" pitchFamily="18" charset="0"/>
                  <a:cs typeface="Times New Roman" pitchFamily="18" charset="0"/>
                </a:rPr>
                <a:t>25.6 </a:t>
              </a:r>
              <a:r>
                <a:rPr lang="en-US" sz="1400" dirty="0">
                  <a:latin typeface="Times New Roman" pitchFamily="18" charset="0"/>
                  <a:cs typeface="Times New Roman" pitchFamily="18" charset="0"/>
                </a:rPr>
                <a:t>± </a:t>
              </a:r>
              <a:r>
                <a:rPr lang="en-US" sz="1400" dirty="0" smtClean="0">
                  <a:latin typeface="Times New Roman" pitchFamily="18" charset="0"/>
                  <a:cs typeface="Times New Roman" pitchFamily="18" charset="0"/>
                </a:rPr>
                <a:t>5.8*</a:t>
              </a:r>
              <a:endParaRPr lang="en-US" sz="1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66" name="TextBox 65"/>
          <p:cNvSpPr txBox="1"/>
          <p:nvPr/>
        </p:nvSpPr>
        <p:spPr>
          <a:xfrm>
            <a:off x="6516945" y="1006712"/>
            <a:ext cx="19459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Beier (2014) J Bone Min Res</a:t>
            </a:r>
            <a:endParaRPr lang="en-US" sz="1200" i="1" dirty="0"/>
          </a:p>
        </p:txBody>
      </p:sp>
      <p:sp>
        <p:nvSpPr>
          <p:cNvPr id="71" name="TextBox 70"/>
          <p:cNvSpPr txBox="1"/>
          <p:nvPr/>
        </p:nvSpPr>
        <p:spPr>
          <a:xfrm>
            <a:off x="433136" y="168436"/>
            <a:ext cx="80758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D1282E"/>
                </a:solidFill>
                <a:latin typeface="+mj-lt"/>
              </a:rPr>
              <a:t>Pb</a:t>
            </a:r>
            <a:r>
              <a:rPr lang="en-US" sz="2400" dirty="0">
                <a:solidFill>
                  <a:srgbClr val="D1282E"/>
                </a:solidFill>
                <a:latin typeface="+mj-lt"/>
              </a:rPr>
              <a:t>-induced Deficits in Bone Quality is Improved in Lumbar Vertebrae of </a:t>
            </a:r>
            <a:r>
              <a:rPr lang="en-US" sz="2400" dirty="0" err="1">
                <a:solidFill>
                  <a:srgbClr val="D1282E"/>
                </a:solidFill>
                <a:latin typeface="+mj-lt"/>
              </a:rPr>
              <a:t>Sclerostin</a:t>
            </a:r>
            <a:r>
              <a:rPr lang="en-US" sz="2400" dirty="0">
                <a:solidFill>
                  <a:srgbClr val="D1282E"/>
                </a:solidFill>
                <a:latin typeface="+mj-lt"/>
              </a:rPr>
              <a:t> Null Mice</a:t>
            </a:r>
            <a:endParaRPr lang="en-US" sz="2400" i="1" baseline="30000" dirty="0">
              <a:solidFill>
                <a:srgbClr val="D1282E"/>
              </a:solidFill>
              <a:latin typeface="+mj-lt"/>
            </a:endParaRPr>
          </a:p>
        </p:txBody>
      </p:sp>
      <p:cxnSp>
        <p:nvCxnSpPr>
          <p:cNvPr id="72" name="Straight Connector 71"/>
          <p:cNvCxnSpPr/>
          <p:nvPr/>
        </p:nvCxnSpPr>
        <p:spPr>
          <a:xfrm>
            <a:off x="433137" y="1368231"/>
            <a:ext cx="744754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404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5"/>
    </mc:Choice>
    <mc:Fallback xmlns="">
      <p:transition xmlns:p14="http://schemas.microsoft.com/office/powerpoint/2010/main" spd="slow" advTm="395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This presentation reflects the views of the author and should not be construed to represent FDA’s views or policies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33137" y="409076"/>
            <a:ext cx="28657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tx2"/>
                </a:solidFill>
                <a:latin typeface="+mj-lt"/>
              </a:rPr>
              <a:t>Disclaimer</a:t>
            </a:r>
            <a:endParaRPr lang="en-US" sz="3600" dirty="0">
              <a:solidFill>
                <a:schemeClr val="tx2"/>
              </a:solidFill>
              <a:latin typeface="+mj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33137" y="1368231"/>
            <a:ext cx="744754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2315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7460328"/>
              </p:ext>
            </p:extLst>
          </p:nvPr>
        </p:nvGraphicFramePr>
        <p:xfrm>
          <a:off x="609600" y="1935163"/>
          <a:ext cx="7854950" cy="3255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2" name="Document" r:id="rId4" imgW="6375400" imgH="2641600" progId="Word.Document.12">
                  <p:embed/>
                </p:oleObj>
              </mc:Choice>
              <mc:Fallback>
                <p:oleObj name="Document" r:id="rId4" imgW="6375400" imgH="26416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09600" y="1935163"/>
                        <a:ext cx="7854950" cy="32559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29160" y="4906430"/>
            <a:ext cx="83481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Compression testing </a:t>
            </a:r>
            <a:r>
              <a:rPr lang="en-US" sz="1400" dirty="0"/>
              <a:t>was applied to mouse </a:t>
            </a:r>
            <a:r>
              <a:rPr lang="en-US" sz="1400" dirty="0" smtClean="0"/>
              <a:t>LV4 and </a:t>
            </a:r>
            <a:r>
              <a:rPr lang="en-US" sz="1400" dirty="0"/>
              <a:t>resistance to force was </a:t>
            </a:r>
            <a:r>
              <a:rPr lang="en-US" sz="1400" dirty="0" smtClean="0"/>
              <a:t>calculated in 6 month-old mice. </a:t>
            </a:r>
          </a:p>
          <a:p>
            <a:r>
              <a:rPr lang="en-US" sz="1400" i="1" dirty="0" smtClean="0"/>
              <a:t>n = </a:t>
            </a:r>
            <a:r>
              <a:rPr lang="en-US" sz="1400" dirty="0"/>
              <a:t>5</a:t>
            </a:r>
            <a:r>
              <a:rPr lang="en-US" sz="1400" dirty="0" smtClean="0"/>
              <a:t>. </a:t>
            </a:r>
            <a:r>
              <a:rPr lang="en-US" sz="1400" baseline="30000" dirty="0"/>
              <a:t>*</a:t>
            </a:r>
            <a:r>
              <a:rPr lang="en-US" sz="1400" i="1" dirty="0"/>
              <a:t>p</a:t>
            </a:r>
            <a:r>
              <a:rPr lang="en-US" sz="1400" dirty="0"/>
              <a:t> &lt; 0.05. </a:t>
            </a:r>
            <a:r>
              <a:rPr lang="en-US" sz="1400" baseline="30000" dirty="0"/>
              <a:t>**</a:t>
            </a:r>
            <a:r>
              <a:rPr lang="en-US" sz="1400" i="1" dirty="0"/>
              <a:t>p</a:t>
            </a:r>
            <a:r>
              <a:rPr lang="en-US" sz="1400" dirty="0"/>
              <a:t> &lt; 0.005 vs 0 Pb WT, </a:t>
            </a:r>
            <a:r>
              <a:rPr lang="en-US" sz="1400" baseline="30000" dirty="0"/>
              <a:t>#</a:t>
            </a:r>
            <a:r>
              <a:rPr lang="en-US" sz="1400" i="1" dirty="0"/>
              <a:t>p</a:t>
            </a:r>
            <a:r>
              <a:rPr lang="en-US" sz="1400" dirty="0"/>
              <a:t> &lt; 0.05 vs 0 Pb KO.</a:t>
            </a:r>
          </a:p>
          <a:p>
            <a:endParaRPr lang="en-US" sz="1400" dirty="0"/>
          </a:p>
        </p:txBody>
      </p:sp>
      <p:sp>
        <p:nvSpPr>
          <p:cNvPr id="9" name="Rectangle 8"/>
          <p:cNvSpPr/>
          <p:nvPr/>
        </p:nvSpPr>
        <p:spPr>
          <a:xfrm>
            <a:off x="889000" y="2349500"/>
            <a:ext cx="7480300" cy="355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89000" y="2705100"/>
            <a:ext cx="4292600" cy="609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76300" y="3670300"/>
            <a:ext cx="7480300" cy="355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76300" y="4025900"/>
            <a:ext cx="7480300" cy="635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516945" y="1006712"/>
            <a:ext cx="19459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Beier (2014) J Bone Min Res</a:t>
            </a:r>
            <a:endParaRPr lang="en-US" sz="1200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433136" y="168436"/>
            <a:ext cx="80758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D1282E"/>
                </a:solidFill>
                <a:latin typeface="+mj-lt"/>
              </a:rPr>
              <a:t>Bone Strength is Reduced in </a:t>
            </a:r>
            <a:r>
              <a:rPr lang="en-US" sz="2400" dirty="0" err="1">
                <a:solidFill>
                  <a:srgbClr val="D1282E"/>
                </a:solidFill>
                <a:latin typeface="+mj-lt"/>
              </a:rPr>
              <a:t>Pb</a:t>
            </a:r>
            <a:r>
              <a:rPr lang="en-US" sz="2400" dirty="0">
                <a:solidFill>
                  <a:srgbClr val="D1282E"/>
                </a:solidFill>
                <a:latin typeface="+mj-lt"/>
              </a:rPr>
              <a:t>-exposed WT Mice; Removal of SOST is Resistant to these Deficits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433137" y="1368231"/>
            <a:ext cx="744754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5363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0"/>
    </mc:Choice>
    <mc:Fallback xmlns="">
      <p:transition xmlns:p14="http://schemas.microsoft.com/office/powerpoint/2010/main" spd="slow" advTm="3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06208"/>
            <a:ext cx="7620000" cy="4373563"/>
          </a:xfrm>
        </p:spPr>
        <p:txBody>
          <a:bodyPr>
            <a:no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/>
              <a:t>Activation of β-catenin is blunted by conditioned Pb treatment, and corresponds with elevated sclerostin.  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Site of Pb action is primarily upstream </a:t>
            </a:r>
            <a:r>
              <a:rPr lang="en-US" sz="2400" dirty="0"/>
              <a:t>of β-catenin </a:t>
            </a:r>
            <a:r>
              <a:rPr lang="en-US" sz="2400" dirty="0" smtClean="0"/>
              <a:t>activation comparing Wnt3a- vs BIO-stimulation.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SOST </a:t>
            </a:r>
            <a:r>
              <a:rPr lang="en-US" sz="2400" dirty="0"/>
              <a:t>null mice were more resistant to Pb-induced decrease in bone </a:t>
            </a:r>
            <a:r>
              <a:rPr lang="en-US" sz="2400" dirty="0" smtClean="0"/>
              <a:t>mass.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Overactive </a:t>
            </a:r>
            <a:r>
              <a:rPr lang="en-US" sz="2400" dirty="0"/>
              <a:t>Wnt signaling resulted in stronger bones that were unaffected by elevated Pb treatment.</a:t>
            </a:r>
          </a:p>
          <a:p>
            <a:pPr marL="342900" indent="-342900">
              <a:buFont typeface="Arial"/>
              <a:buChar char="•"/>
            </a:pPr>
            <a:endParaRPr lang="en-US" sz="24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433137" y="409076"/>
            <a:ext cx="49213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tx2"/>
                </a:solidFill>
                <a:latin typeface="+mj-lt"/>
              </a:rPr>
              <a:t>Summary of Part 1</a:t>
            </a:r>
            <a:endParaRPr lang="en-US" sz="3600" dirty="0">
              <a:solidFill>
                <a:schemeClr val="tx2"/>
              </a:solidFill>
              <a:latin typeface="+mj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33137" y="1368231"/>
            <a:ext cx="744754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714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6"/>
    </mc:Choice>
    <mc:Fallback xmlns="">
      <p:transition xmlns:p14="http://schemas.microsoft.com/office/powerpoint/2010/main" spd="slow" advTm="406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21"/>
          <p:cNvSpPr>
            <a:spLocks noGrp="1"/>
          </p:cNvSpPr>
          <p:nvPr>
            <p:ph idx="1"/>
          </p:nvPr>
        </p:nvSpPr>
        <p:spPr>
          <a:xfrm>
            <a:off x="685800" y="1383692"/>
            <a:ext cx="7772400" cy="4114800"/>
          </a:xfrm>
        </p:spPr>
        <p:txBody>
          <a:bodyPr/>
          <a:lstStyle/>
          <a:p>
            <a:pPr marL="457200" indent="-457200">
              <a:buFont typeface="Arial"/>
              <a:buChar char="•"/>
              <a:defRPr/>
            </a:pPr>
            <a:r>
              <a:rPr lang="en-US" sz="2800" dirty="0" smtClean="0"/>
              <a:t>Mice given Pb-acetate treated water for 6 weeks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en-US" sz="2800" dirty="0" smtClean="0"/>
              <a:t>Closed tibia fracture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en-US" sz="2800" dirty="0" smtClean="0"/>
              <a:t>IP administration of oil (5% DMSO) or 0.5 mg/kg BIO</a:t>
            </a:r>
          </a:p>
          <a:p>
            <a:pPr lvl="1">
              <a:defRPr/>
            </a:pPr>
            <a:r>
              <a:rPr lang="en-US" sz="2400" dirty="0" smtClean="0"/>
              <a:t>3 days/wk starting at day 1 post fracture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en-US" sz="2800" dirty="0" smtClean="0"/>
              <a:t>Tibia harvest – x-ray, µCT, histology, mRNA</a:t>
            </a:r>
            <a:endParaRPr lang="en-US" sz="28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914400" y="6061973"/>
            <a:ext cx="7239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rot="5400000">
            <a:off x="952501" y="5682560"/>
            <a:ext cx="533400" cy="3175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5400000">
            <a:off x="3314701" y="5682560"/>
            <a:ext cx="533400" cy="3175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15" name="TextBox 10"/>
          <p:cNvSpPr txBox="1">
            <a:spLocks noChangeArrowheads="1"/>
          </p:cNvSpPr>
          <p:nvPr/>
        </p:nvSpPr>
        <p:spPr bwMode="auto">
          <a:xfrm>
            <a:off x="1600200" y="5720661"/>
            <a:ext cx="1508125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6 weeks </a:t>
            </a:r>
          </a:p>
          <a:p>
            <a:r>
              <a:rPr lang="en-US" sz="2000"/>
              <a:t>0 or 230 Pb</a:t>
            </a:r>
          </a:p>
        </p:txBody>
      </p:sp>
      <p:sp>
        <p:nvSpPr>
          <p:cNvPr id="17416" name="TextBox 11"/>
          <p:cNvSpPr txBox="1">
            <a:spLocks noChangeArrowheads="1"/>
          </p:cNvSpPr>
          <p:nvPr/>
        </p:nvSpPr>
        <p:spPr bwMode="auto">
          <a:xfrm>
            <a:off x="3081338" y="5047561"/>
            <a:ext cx="10445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Fracture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rot="5400000">
            <a:off x="4457701" y="5682560"/>
            <a:ext cx="533400" cy="3175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5400000">
            <a:off x="4990307" y="5681767"/>
            <a:ext cx="533400" cy="1587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5400000">
            <a:off x="5595144" y="5681767"/>
            <a:ext cx="533400" cy="1588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5400000">
            <a:off x="6625432" y="5681767"/>
            <a:ext cx="533400" cy="1587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21" name="TextBox 17"/>
          <p:cNvSpPr txBox="1">
            <a:spLocks noChangeArrowheads="1"/>
          </p:cNvSpPr>
          <p:nvPr/>
        </p:nvSpPr>
        <p:spPr bwMode="auto">
          <a:xfrm>
            <a:off x="4529138" y="5020573"/>
            <a:ext cx="4413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d7</a:t>
            </a:r>
          </a:p>
        </p:txBody>
      </p:sp>
      <p:sp>
        <p:nvSpPr>
          <p:cNvPr id="17422" name="TextBox 18"/>
          <p:cNvSpPr txBox="1">
            <a:spLocks noChangeArrowheads="1"/>
          </p:cNvSpPr>
          <p:nvPr/>
        </p:nvSpPr>
        <p:spPr bwMode="auto">
          <a:xfrm>
            <a:off x="4953000" y="5034861"/>
            <a:ext cx="5699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d10</a:t>
            </a:r>
          </a:p>
        </p:txBody>
      </p:sp>
      <p:sp>
        <p:nvSpPr>
          <p:cNvPr id="17423" name="TextBox 19"/>
          <p:cNvSpPr txBox="1">
            <a:spLocks noChangeArrowheads="1"/>
          </p:cNvSpPr>
          <p:nvPr/>
        </p:nvSpPr>
        <p:spPr bwMode="auto">
          <a:xfrm>
            <a:off x="5632450" y="5034861"/>
            <a:ext cx="5683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d14</a:t>
            </a:r>
          </a:p>
        </p:txBody>
      </p:sp>
      <p:sp>
        <p:nvSpPr>
          <p:cNvPr id="17424" name="TextBox 20"/>
          <p:cNvSpPr txBox="1">
            <a:spLocks noChangeArrowheads="1"/>
          </p:cNvSpPr>
          <p:nvPr/>
        </p:nvSpPr>
        <p:spPr bwMode="auto">
          <a:xfrm>
            <a:off x="6699250" y="5034861"/>
            <a:ext cx="5683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d21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rot="5400000" flipH="1" flipV="1">
            <a:off x="3582194" y="6254854"/>
            <a:ext cx="304800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rot="5400000" flipH="1" flipV="1">
            <a:off x="4114007" y="6253267"/>
            <a:ext cx="304800" cy="158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rot="5400000" flipH="1" flipV="1">
            <a:off x="4725194" y="6253267"/>
            <a:ext cx="304800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rot="5400000" flipH="1" flipV="1">
            <a:off x="5257007" y="6253267"/>
            <a:ext cx="304800" cy="158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rot="5400000" flipH="1" flipV="1">
            <a:off x="5563394" y="6253267"/>
            <a:ext cx="304800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rot="5400000" flipH="1" flipV="1">
            <a:off x="4420394" y="6253267"/>
            <a:ext cx="304800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rot="5400000" flipH="1" flipV="1">
            <a:off x="5866607" y="6253267"/>
            <a:ext cx="304800" cy="158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rot="5400000" flipH="1" flipV="1">
            <a:off x="6325394" y="6253267"/>
            <a:ext cx="304800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rot="5400000" flipH="1" flipV="1">
            <a:off x="6628607" y="6253267"/>
            <a:ext cx="304800" cy="158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435" name="Picture 57" descr="Whit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38975" y="6264275"/>
            <a:ext cx="1658938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Box 26"/>
          <p:cNvSpPr txBox="1"/>
          <p:nvPr/>
        </p:nvSpPr>
        <p:spPr>
          <a:xfrm>
            <a:off x="433137" y="409076"/>
            <a:ext cx="55194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tx2"/>
                </a:solidFill>
                <a:latin typeface="+mj-lt"/>
              </a:rPr>
              <a:t>Experimental Outline</a:t>
            </a:r>
            <a:endParaRPr lang="en-US" sz="3600" dirty="0">
              <a:solidFill>
                <a:schemeClr val="tx2"/>
              </a:solidFill>
              <a:latin typeface="+mj-lt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433137" y="1368231"/>
            <a:ext cx="744754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3457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85743" y="1516099"/>
            <a:ext cx="6921557" cy="4969268"/>
            <a:chOff x="540952" y="388938"/>
            <a:chExt cx="7748590" cy="5563029"/>
          </a:xfrm>
        </p:grpSpPr>
        <p:sp>
          <p:nvSpPr>
            <p:cNvPr id="5" name="TextBox 6"/>
            <p:cNvSpPr txBox="1">
              <a:spLocks noChangeArrowheads="1"/>
            </p:cNvSpPr>
            <p:nvPr/>
          </p:nvSpPr>
          <p:spPr bwMode="auto">
            <a:xfrm>
              <a:off x="1252538" y="1214438"/>
              <a:ext cx="1087402" cy="3790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dirty="0" smtClean="0">
                  <a:latin typeface="Times New Roman"/>
                  <a:cs typeface="Times New Roman"/>
                </a:rPr>
                <a:t>0 ppm Pb</a:t>
              </a:r>
              <a:endParaRPr lang="en-US" sz="1600" dirty="0">
                <a:latin typeface="Times New Roman"/>
                <a:cs typeface="Times New Roman"/>
              </a:endParaRPr>
            </a:p>
          </p:txBody>
        </p:sp>
        <p:pic>
          <p:nvPicPr>
            <p:cNvPr id="6" name="Picture 4" descr="EP1126L3_10X3T.tif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31411" t="14247" r="13127" b="35170"/>
            <a:stretch/>
          </p:blipFill>
          <p:spPr bwMode="auto">
            <a:xfrm>
              <a:off x="5079999" y="703299"/>
              <a:ext cx="2349501" cy="16081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5" descr="EP1124_10X4T.tif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20197" t="10335" r="24341" b="39035"/>
            <a:stretch/>
          </p:blipFill>
          <p:spPr bwMode="auto">
            <a:xfrm>
              <a:off x="2514603" y="703298"/>
              <a:ext cx="2349495" cy="16081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6" descr="EP1113_10X3T.tif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33694" t="16448" r="10844" b="32921"/>
            <a:stretch/>
          </p:blipFill>
          <p:spPr bwMode="auto">
            <a:xfrm>
              <a:off x="2518832" y="2345833"/>
              <a:ext cx="2349501" cy="16081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7" descr="EP1119_10X5T.tif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37943" t="24199" r="6596" b="25172"/>
            <a:stretch/>
          </p:blipFill>
          <p:spPr bwMode="auto">
            <a:xfrm>
              <a:off x="5080000" y="2345832"/>
              <a:ext cx="2349500" cy="16081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Box 4"/>
            <p:cNvSpPr txBox="1">
              <a:spLocks noChangeArrowheads="1"/>
            </p:cNvSpPr>
            <p:nvPr/>
          </p:nvSpPr>
          <p:spPr bwMode="auto">
            <a:xfrm>
              <a:off x="3291947" y="388938"/>
              <a:ext cx="895499" cy="3790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dirty="0" smtClean="0">
                  <a:latin typeface="Times New Roman"/>
                  <a:cs typeface="Times New Roman"/>
                </a:rPr>
                <a:t>Vehicle</a:t>
              </a:r>
              <a:endParaRPr lang="en-US" sz="1600" dirty="0">
                <a:latin typeface="Times New Roman"/>
                <a:cs typeface="Times New Roman"/>
              </a:endParaRPr>
            </a:p>
          </p:txBody>
        </p:sp>
        <p:sp>
          <p:nvSpPr>
            <p:cNvPr id="11" name="TextBox 5"/>
            <p:cNvSpPr txBox="1">
              <a:spLocks noChangeArrowheads="1"/>
            </p:cNvSpPr>
            <p:nvPr/>
          </p:nvSpPr>
          <p:spPr bwMode="auto">
            <a:xfrm>
              <a:off x="5539847" y="404813"/>
              <a:ext cx="1419056" cy="3790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dirty="0">
                  <a:latin typeface="Times New Roman"/>
                  <a:cs typeface="Times New Roman"/>
                </a:rPr>
                <a:t>1 mg/kg BIO</a:t>
              </a:r>
            </a:p>
          </p:txBody>
        </p:sp>
        <p:sp>
          <p:nvSpPr>
            <p:cNvPr id="12" name="TextBox 6"/>
            <p:cNvSpPr txBox="1">
              <a:spLocks noChangeArrowheads="1"/>
            </p:cNvSpPr>
            <p:nvPr/>
          </p:nvSpPr>
          <p:spPr bwMode="auto">
            <a:xfrm>
              <a:off x="1214438" y="2852738"/>
              <a:ext cx="1317103" cy="3790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dirty="0" smtClean="0">
                  <a:latin typeface="Times New Roman"/>
                  <a:cs typeface="Times New Roman"/>
                </a:rPr>
                <a:t>300 ppm Pb</a:t>
              </a:r>
              <a:endParaRPr lang="en-US" sz="1600" dirty="0">
                <a:latin typeface="Times New Roman"/>
                <a:cs typeface="Times New Roman"/>
              </a:endParaRPr>
            </a:p>
          </p:txBody>
        </p:sp>
        <p:grpSp>
          <p:nvGrpSpPr>
            <p:cNvPr id="13" name="Group 12"/>
            <p:cNvGrpSpPr>
              <a:grpSpLocks/>
            </p:cNvGrpSpPr>
            <p:nvPr/>
          </p:nvGrpSpPr>
          <p:grpSpPr bwMode="auto">
            <a:xfrm>
              <a:off x="540952" y="4019453"/>
              <a:ext cx="7748590" cy="1400175"/>
              <a:chOff x="447" y="2685"/>
              <a:chExt cx="4881" cy="882"/>
            </a:xfrm>
          </p:grpSpPr>
          <p:cxnSp>
            <p:nvCxnSpPr>
              <p:cNvPr id="15" name="Straight Connector 14"/>
              <p:cNvCxnSpPr/>
              <p:nvPr/>
            </p:nvCxnSpPr>
            <p:spPr bwMode="auto">
              <a:xfrm>
                <a:off x="624" y="2898"/>
                <a:ext cx="4672" cy="3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6" name="TextBox 8"/>
              <p:cNvSpPr txBox="1">
                <a:spLocks noChangeArrowheads="1"/>
              </p:cNvSpPr>
              <p:nvPr/>
            </p:nvSpPr>
            <p:spPr bwMode="auto">
              <a:xfrm>
                <a:off x="447" y="2927"/>
                <a:ext cx="1336" cy="23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sz="1600" dirty="0" err="1" smtClean="0">
                    <a:latin typeface="Times New Roman"/>
                    <a:cs typeface="Times New Roman"/>
                  </a:rPr>
                  <a:t>N.Ob</a:t>
                </a:r>
                <a:r>
                  <a:rPr lang="en-US" sz="1600" dirty="0">
                    <a:latin typeface="Times New Roman"/>
                    <a:cs typeface="Times New Roman"/>
                  </a:rPr>
                  <a:t>/Tb.Ar (mm</a:t>
                </a:r>
                <a:r>
                  <a:rPr lang="en-US" sz="1600" baseline="30000" dirty="0">
                    <a:latin typeface="Times New Roman"/>
                    <a:cs typeface="Times New Roman"/>
                  </a:rPr>
                  <a:t>-1</a:t>
                </a:r>
                <a:r>
                  <a:rPr lang="en-US" sz="1600" dirty="0">
                    <a:latin typeface="Times New Roman"/>
                    <a:cs typeface="Times New Roman"/>
                  </a:rPr>
                  <a:t>)</a:t>
                </a:r>
              </a:p>
            </p:txBody>
          </p:sp>
          <p:sp>
            <p:nvSpPr>
              <p:cNvPr id="17" name="TextBox 8"/>
              <p:cNvSpPr txBox="1">
                <a:spLocks noChangeArrowheads="1"/>
              </p:cNvSpPr>
              <p:nvPr/>
            </p:nvSpPr>
            <p:spPr bwMode="auto">
              <a:xfrm>
                <a:off x="1693" y="3129"/>
                <a:ext cx="1008" cy="2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1600">
                    <a:latin typeface="Times New Roman"/>
                    <a:cs typeface="Times New Roman"/>
                  </a:rPr>
                  <a:t>27.7 ± 0.7</a:t>
                </a:r>
              </a:p>
            </p:txBody>
          </p:sp>
          <p:sp>
            <p:nvSpPr>
              <p:cNvPr id="18" name="TextBox 8"/>
              <p:cNvSpPr txBox="1">
                <a:spLocks noChangeArrowheads="1"/>
              </p:cNvSpPr>
              <p:nvPr/>
            </p:nvSpPr>
            <p:spPr bwMode="auto">
              <a:xfrm>
                <a:off x="1744" y="2927"/>
                <a:ext cx="912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1600">
                    <a:latin typeface="Times New Roman"/>
                    <a:cs typeface="Times New Roman"/>
                  </a:rPr>
                  <a:t>148.9 ± 11.3</a:t>
                </a:r>
              </a:p>
            </p:txBody>
          </p:sp>
          <p:sp>
            <p:nvSpPr>
              <p:cNvPr id="19" name="TextBox 8"/>
              <p:cNvSpPr txBox="1">
                <a:spLocks noChangeArrowheads="1"/>
              </p:cNvSpPr>
              <p:nvPr/>
            </p:nvSpPr>
            <p:spPr bwMode="auto">
              <a:xfrm>
                <a:off x="2618" y="3129"/>
                <a:ext cx="1008" cy="2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1600">
                    <a:latin typeface="Times New Roman"/>
                    <a:cs typeface="Times New Roman"/>
                  </a:rPr>
                  <a:t>57.2 ± 1.8**</a:t>
                </a:r>
              </a:p>
            </p:txBody>
          </p:sp>
          <p:sp>
            <p:nvSpPr>
              <p:cNvPr id="20" name="TextBox 8"/>
              <p:cNvSpPr txBox="1">
                <a:spLocks noChangeArrowheads="1"/>
              </p:cNvSpPr>
              <p:nvPr/>
            </p:nvSpPr>
            <p:spPr bwMode="auto">
              <a:xfrm>
                <a:off x="2605" y="2927"/>
                <a:ext cx="912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1600">
                    <a:latin typeface="Times New Roman"/>
                    <a:cs typeface="Times New Roman"/>
                  </a:rPr>
                  <a:t>151.2 ± 17.3</a:t>
                </a:r>
              </a:p>
            </p:txBody>
          </p:sp>
          <p:sp>
            <p:nvSpPr>
              <p:cNvPr id="21" name="TextBox 8"/>
              <p:cNvSpPr txBox="1">
                <a:spLocks noChangeArrowheads="1"/>
              </p:cNvSpPr>
              <p:nvPr/>
            </p:nvSpPr>
            <p:spPr bwMode="auto">
              <a:xfrm>
                <a:off x="552" y="3122"/>
                <a:ext cx="1232" cy="2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r"/>
                <a:r>
                  <a:rPr lang="en-US" sz="1600" dirty="0" smtClean="0">
                    <a:latin typeface="Times New Roman"/>
                    <a:cs typeface="Times New Roman"/>
                  </a:rPr>
                  <a:t>Ob+/</a:t>
                </a:r>
                <a:r>
                  <a:rPr lang="en-US" sz="1600" dirty="0">
                    <a:latin typeface="Times New Roman"/>
                    <a:cs typeface="Times New Roman"/>
                  </a:rPr>
                  <a:t>Tb.Ar </a:t>
                </a:r>
                <a:r>
                  <a:rPr lang="en-US" sz="1600" dirty="0" smtClean="0">
                    <a:latin typeface="Times New Roman"/>
                    <a:cs typeface="Times New Roman"/>
                  </a:rPr>
                  <a:t>(mm</a:t>
                </a:r>
                <a:r>
                  <a:rPr lang="en-US" sz="1600" baseline="30000" dirty="0" smtClean="0">
                    <a:latin typeface="Times New Roman"/>
                    <a:cs typeface="Times New Roman"/>
                  </a:rPr>
                  <a:t>-</a:t>
                </a:r>
                <a:r>
                  <a:rPr lang="en-US" sz="1600" baseline="30000" dirty="0">
                    <a:latin typeface="Times New Roman"/>
                    <a:cs typeface="Times New Roman"/>
                  </a:rPr>
                  <a:t>1</a:t>
                </a:r>
                <a:r>
                  <a:rPr lang="en-US" sz="1600" dirty="0">
                    <a:latin typeface="Times New Roman"/>
                    <a:cs typeface="Times New Roman"/>
                  </a:rPr>
                  <a:t>)</a:t>
                </a:r>
              </a:p>
            </p:txBody>
          </p:sp>
          <p:sp>
            <p:nvSpPr>
              <p:cNvPr id="22" name="TextBox 8"/>
              <p:cNvSpPr txBox="1">
                <a:spLocks noChangeArrowheads="1"/>
              </p:cNvSpPr>
              <p:nvPr/>
            </p:nvSpPr>
            <p:spPr bwMode="auto">
              <a:xfrm>
                <a:off x="3488" y="3134"/>
                <a:ext cx="1008" cy="2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1600">
                    <a:latin typeface="Times New Roman"/>
                    <a:cs typeface="Times New Roman"/>
                  </a:rPr>
                  <a:t>11.6 ± 1.2*</a:t>
                </a:r>
              </a:p>
            </p:txBody>
          </p:sp>
          <p:sp>
            <p:nvSpPr>
              <p:cNvPr id="23" name="TextBox 8"/>
              <p:cNvSpPr txBox="1">
                <a:spLocks noChangeArrowheads="1"/>
              </p:cNvSpPr>
              <p:nvPr/>
            </p:nvSpPr>
            <p:spPr bwMode="auto">
              <a:xfrm>
                <a:off x="3442" y="2933"/>
                <a:ext cx="1033" cy="2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1600">
                    <a:latin typeface="Times New Roman"/>
                    <a:cs typeface="Times New Roman"/>
                  </a:rPr>
                  <a:t>128.5 ± 19.9</a:t>
                </a:r>
              </a:p>
            </p:txBody>
          </p:sp>
          <p:sp>
            <p:nvSpPr>
              <p:cNvPr id="24" name="TextBox 8"/>
              <p:cNvSpPr txBox="1">
                <a:spLocks noChangeArrowheads="1"/>
              </p:cNvSpPr>
              <p:nvPr/>
            </p:nvSpPr>
            <p:spPr bwMode="auto">
              <a:xfrm>
                <a:off x="4436" y="3134"/>
                <a:ext cx="892" cy="2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1600">
                    <a:latin typeface="Times New Roman"/>
                    <a:cs typeface="Times New Roman"/>
                  </a:rPr>
                  <a:t>42.0 ± 1.7</a:t>
                </a:r>
                <a:r>
                  <a:rPr lang="en-US" sz="1600" baseline="30000">
                    <a:latin typeface="Times New Roman"/>
                    <a:cs typeface="Times New Roman"/>
                  </a:rPr>
                  <a:t>#</a:t>
                </a:r>
              </a:p>
            </p:txBody>
          </p:sp>
          <p:sp>
            <p:nvSpPr>
              <p:cNvPr id="25" name="TextBox 8"/>
              <p:cNvSpPr txBox="1">
                <a:spLocks noChangeArrowheads="1"/>
              </p:cNvSpPr>
              <p:nvPr/>
            </p:nvSpPr>
            <p:spPr bwMode="auto">
              <a:xfrm>
                <a:off x="4425" y="2933"/>
                <a:ext cx="871" cy="2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1600">
                    <a:latin typeface="Times New Roman"/>
                    <a:cs typeface="Times New Roman"/>
                  </a:rPr>
                  <a:t>136.1 ± 14.5</a:t>
                </a:r>
              </a:p>
            </p:txBody>
          </p:sp>
          <p:sp>
            <p:nvSpPr>
              <p:cNvPr id="26" name="TextBox 6"/>
              <p:cNvSpPr txBox="1">
                <a:spLocks noChangeArrowheads="1"/>
              </p:cNvSpPr>
              <p:nvPr/>
            </p:nvSpPr>
            <p:spPr bwMode="auto">
              <a:xfrm>
                <a:off x="1948" y="2685"/>
                <a:ext cx="548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dirty="0" smtClean="0">
                    <a:latin typeface="Times New Roman"/>
                    <a:cs typeface="Times New Roman"/>
                  </a:rPr>
                  <a:t>Vehicle</a:t>
                </a:r>
                <a:endParaRPr lang="en-US" dirty="0">
                  <a:latin typeface="Times New Roman"/>
                  <a:cs typeface="Times New Roman"/>
                </a:endParaRPr>
              </a:p>
            </p:txBody>
          </p:sp>
          <p:sp>
            <p:nvSpPr>
              <p:cNvPr id="27" name="TextBox 6"/>
              <p:cNvSpPr txBox="1">
                <a:spLocks noChangeArrowheads="1"/>
              </p:cNvSpPr>
              <p:nvPr/>
            </p:nvSpPr>
            <p:spPr bwMode="auto">
              <a:xfrm>
                <a:off x="2900" y="2687"/>
                <a:ext cx="367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latin typeface="Times New Roman"/>
                    <a:cs typeface="Times New Roman"/>
                  </a:rPr>
                  <a:t>BIO</a:t>
                </a:r>
              </a:p>
            </p:txBody>
          </p:sp>
          <p:sp>
            <p:nvSpPr>
              <p:cNvPr id="28" name="TextBox 6"/>
              <p:cNvSpPr txBox="1">
                <a:spLocks noChangeArrowheads="1"/>
              </p:cNvSpPr>
              <p:nvPr/>
            </p:nvSpPr>
            <p:spPr bwMode="auto">
              <a:xfrm>
                <a:off x="3837" y="2685"/>
                <a:ext cx="268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dirty="0" err="1" smtClean="0">
                    <a:latin typeface="Times New Roman"/>
                    <a:cs typeface="Times New Roman"/>
                  </a:rPr>
                  <a:t>Pb</a:t>
                </a:r>
                <a:endParaRPr lang="en-US" dirty="0">
                  <a:latin typeface="Times New Roman"/>
                  <a:cs typeface="Times New Roman"/>
                </a:endParaRPr>
              </a:p>
            </p:txBody>
          </p:sp>
          <p:sp>
            <p:nvSpPr>
              <p:cNvPr id="29" name="TextBox 6"/>
              <p:cNvSpPr txBox="1">
                <a:spLocks noChangeArrowheads="1"/>
              </p:cNvSpPr>
              <p:nvPr/>
            </p:nvSpPr>
            <p:spPr bwMode="auto">
              <a:xfrm>
                <a:off x="4578" y="2685"/>
                <a:ext cx="675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dirty="0" err="1" smtClean="0">
                    <a:latin typeface="Times New Roman"/>
                    <a:cs typeface="Times New Roman"/>
                  </a:rPr>
                  <a:t>Pb</a:t>
                </a:r>
                <a:r>
                  <a:rPr lang="en-US" dirty="0" smtClean="0">
                    <a:latin typeface="Times New Roman"/>
                    <a:cs typeface="Times New Roman"/>
                  </a:rPr>
                  <a:t> + BIO</a:t>
                </a:r>
                <a:endParaRPr lang="en-US" dirty="0">
                  <a:latin typeface="Times New Roman"/>
                  <a:cs typeface="Times New Roman"/>
                </a:endParaRPr>
              </a:p>
            </p:txBody>
          </p:sp>
          <p:cxnSp>
            <p:nvCxnSpPr>
              <p:cNvPr id="30" name="Straight Connector 29"/>
              <p:cNvCxnSpPr/>
              <p:nvPr/>
            </p:nvCxnSpPr>
            <p:spPr bwMode="auto">
              <a:xfrm>
                <a:off x="616" y="3567"/>
                <a:ext cx="4680" cy="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1" name="TextBox 8"/>
              <p:cNvSpPr txBox="1">
                <a:spLocks noChangeArrowheads="1"/>
              </p:cNvSpPr>
              <p:nvPr/>
            </p:nvSpPr>
            <p:spPr bwMode="auto">
              <a:xfrm>
                <a:off x="1693" y="3329"/>
                <a:ext cx="1008" cy="2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1600">
                    <a:latin typeface="Times New Roman"/>
                    <a:cs typeface="Times New Roman"/>
                  </a:rPr>
                  <a:t>18.6 ± 0.6</a:t>
                </a:r>
              </a:p>
            </p:txBody>
          </p:sp>
          <p:sp>
            <p:nvSpPr>
              <p:cNvPr id="32" name="TextBox 8"/>
              <p:cNvSpPr txBox="1">
                <a:spLocks noChangeArrowheads="1"/>
              </p:cNvSpPr>
              <p:nvPr/>
            </p:nvSpPr>
            <p:spPr bwMode="auto">
              <a:xfrm>
                <a:off x="2618" y="3329"/>
                <a:ext cx="1008" cy="2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1600">
                    <a:latin typeface="Times New Roman"/>
                    <a:cs typeface="Times New Roman"/>
                  </a:rPr>
                  <a:t>37.8 ± 0.9**</a:t>
                </a:r>
              </a:p>
            </p:txBody>
          </p:sp>
          <p:sp>
            <p:nvSpPr>
              <p:cNvPr id="33" name="TextBox 8"/>
              <p:cNvSpPr txBox="1">
                <a:spLocks noChangeArrowheads="1"/>
              </p:cNvSpPr>
              <p:nvPr/>
            </p:nvSpPr>
            <p:spPr bwMode="auto">
              <a:xfrm>
                <a:off x="552" y="3322"/>
                <a:ext cx="1232" cy="2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r"/>
                <a:r>
                  <a:rPr lang="en-US" sz="1600" dirty="0" smtClean="0">
                    <a:latin typeface="Times New Roman"/>
                    <a:cs typeface="Times New Roman"/>
                  </a:rPr>
                  <a:t>Ob+/</a:t>
                </a:r>
                <a:r>
                  <a:rPr lang="en-US" sz="1600" dirty="0" err="1" smtClean="0">
                    <a:latin typeface="Times New Roman"/>
                    <a:cs typeface="Times New Roman"/>
                  </a:rPr>
                  <a:t>Tt.Ob</a:t>
                </a:r>
                <a:r>
                  <a:rPr lang="en-US" sz="1600" dirty="0" smtClean="0">
                    <a:latin typeface="Times New Roman"/>
                    <a:cs typeface="Times New Roman"/>
                  </a:rPr>
                  <a:t> </a:t>
                </a:r>
                <a:r>
                  <a:rPr lang="en-US" sz="1600" dirty="0">
                    <a:latin typeface="Times New Roman"/>
                    <a:cs typeface="Times New Roman"/>
                  </a:rPr>
                  <a:t>(%)</a:t>
                </a:r>
              </a:p>
            </p:txBody>
          </p:sp>
          <p:sp>
            <p:nvSpPr>
              <p:cNvPr id="34" name="TextBox 8"/>
              <p:cNvSpPr txBox="1">
                <a:spLocks noChangeArrowheads="1"/>
              </p:cNvSpPr>
              <p:nvPr/>
            </p:nvSpPr>
            <p:spPr bwMode="auto">
              <a:xfrm>
                <a:off x="3509" y="3334"/>
                <a:ext cx="1008" cy="2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1600">
                    <a:latin typeface="Times New Roman"/>
                    <a:cs typeface="Times New Roman"/>
                  </a:rPr>
                  <a:t>9.1 ± 0.5*</a:t>
                </a:r>
              </a:p>
            </p:txBody>
          </p:sp>
          <p:sp>
            <p:nvSpPr>
              <p:cNvPr id="35" name="TextBox 8"/>
              <p:cNvSpPr txBox="1">
                <a:spLocks noChangeArrowheads="1"/>
              </p:cNvSpPr>
              <p:nvPr/>
            </p:nvSpPr>
            <p:spPr bwMode="auto">
              <a:xfrm>
                <a:off x="4416" y="3334"/>
                <a:ext cx="888" cy="2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1600">
                    <a:latin typeface="Times New Roman"/>
                    <a:cs typeface="Times New Roman"/>
                  </a:rPr>
                  <a:t>30.8 ± 0.8</a:t>
                </a:r>
              </a:p>
            </p:txBody>
          </p:sp>
        </p:grpSp>
        <p:sp>
          <p:nvSpPr>
            <p:cNvPr id="14" name="TextBox 156"/>
            <p:cNvSpPr txBox="1">
              <a:spLocks noChangeArrowheads="1"/>
            </p:cNvSpPr>
            <p:nvPr/>
          </p:nvSpPr>
          <p:spPr bwMode="auto">
            <a:xfrm>
              <a:off x="872067" y="5428747"/>
              <a:ext cx="7095067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400" dirty="0">
                  <a:latin typeface="Times New Roman" pitchFamily="18" charset="0"/>
                  <a:cs typeface="Times New Roman" pitchFamily="18" charset="0"/>
                </a:rPr>
                <a:t>M</a:t>
              </a:r>
              <a:r>
                <a:rPr lang="en-US" sz="1400" dirty="0" smtClean="0">
                  <a:latin typeface="Times New Roman" pitchFamily="18" charset="0"/>
                  <a:cs typeface="Times New Roman" pitchFamily="18" charset="0"/>
                </a:rPr>
                <a:t>ean </a:t>
              </a:r>
              <a:r>
                <a:rPr lang="en-US" sz="1400" dirty="0">
                  <a:latin typeface="Times New Roman" pitchFamily="18" charset="0"/>
                  <a:cs typeface="Times New Roman" pitchFamily="18" charset="0"/>
                </a:rPr>
                <a:t>± SE for </a:t>
              </a:r>
              <a:r>
                <a:rPr lang="en-US" sz="1400" dirty="0" smtClean="0">
                  <a:latin typeface="Times New Roman" pitchFamily="18" charset="0"/>
                  <a:cs typeface="Times New Roman" pitchFamily="18" charset="0"/>
                </a:rPr>
                <a:t>3 </a:t>
              </a:r>
              <a:r>
                <a:rPr lang="en-US" sz="1400" dirty="0">
                  <a:latin typeface="Times New Roman" pitchFamily="18" charset="0"/>
                  <a:cs typeface="Times New Roman" pitchFamily="18" charset="0"/>
                </a:rPr>
                <a:t>mice/group</a:t>
              </a:r>
              <a:r>
                <a:rPr lang="en-US" sz="1400" dirty="0" smtClean="0">
                  <a:latin typeface="Times New Roman" pitchFamily="18" charset="0"/>
                  <a:cs typeface="Times New Roman" pitchFamily="18" charset="0"/>
                </a:rPr>
                <a:t>. </a:t>
              </a:r>
            </a:p>
            <a:p>
              <a:r>
                <a:rPr lang="en-US" sz="1400" dirty="0" smtClean="0">
                  <a:latin typeface="Times New Roman"/>
                  <a:cs typeface="Times New Roman"/>
                </a:rPr>
                <a:t>*</a:t>
              </a:r>
              <a:r>
                <a:rPr lang="en-US" sz="1400" i="1" dirty="0" smtClean="0">
                  <a:latin typeface="Times New Roman" pitchFamily="18" charset="0"/>
                  <a:cs typeface="Times New Roman" pitchFamily="18" charset="0"/>
                </a:rPr>
                <a:t>p</a:t>
              </a:r>
              <a:r>
                <a:rPr lang="en-US" sz="1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400" dirty="0">
                  <a:latin typeface="Times New Roman" pitchFamily="18" charset="0"/>
                  <a:cs typeface="Times New Roman" pitchFamily="18" charset="0"/>
                </a:rPr>
                <a:t>&lt; </a:t>
              </a:r>
              <a:r>
                <a:rPr lang="en-US" sz="1400" dirty="0" smtClean="0">
                  <a:latin typeface="Times New Roman" pitchFamily="18" charset="0"/>
                  <a:cs typeface="Times New Roman" pitchFamily="18" charset="0"/>
                </a:rPr>
                <a:t>0.05, **</a:t>
              </a:r>
              <a:r>
                <a:rPr lang="en-US" sz="1400" i="1" dirty="0" smtClean="0">
                  <a:latin typeface="Times New Roman" pitchFamily="18" charset="0"/>
                  <a:cs typeface="Times New Roman" pitchFamily="18" charset="0"/>
                </a:rPr>
                <a:t>p</a:t>
              </a:r>
              <a:r>
                <a:rPr lang="en-US" sz="1400" dirty="0" smtClean="0">
                  <a:latin typeface="Times New Roman" pitchFamily="18" charset="0"/>
                  <a:cs typeface="Times New Roman" pitchFamily="18" charset="0"/>
                </a:rPr>
                <a:t> &lt; 0.005 compared to </a:t>
              </a:r>
              <a:r>
                <a:rPr lang="en-US" sz="1400" dirty="0">
                  <a:latin typeface="Times New Roman" pitchFamily="18" charset="0"/>
                  <a:cs typeface="Times New Roman" pitchFamily="18" charset="0"/>
                </a:rPr>
                <a:t>v</a:t>
              </a:r>
              <a:r>
                <a:rPr lang="en-US" sz="1400" dirty="0" smtClean="0">
                  <a:latin typeface="Times New Roman" pitchFamily="18" charset="0"/>
                  <a:cs typeface="Times New Roman" pitchFamily="18" charset="0"/>
                </a:rPr>
                <a:t>ehicle and </a:t>
              </a:r>
              <a:r>
                <a:rPr lang="en-US" sz="1400" baseline="30000" dirty="0" smtClean="0">
                  <a:latin typeface="Times New Roman"/>
                  <a:cs typeface="Times New Roman"/>
                </a:rPr>
                <a:t>#</a:t>
              </a:r>
              <a:r>
                <a:rPr lang="en-US" sz="1400" i="1" dirty="0" smtClean="0">
                  <a:latin typeface="Times New Roman" pitchFamily="18" charset="0"/>
                  <a:cs typeface="Times New Roman" pitchFamily="18" charset="0"/>
                </a:rPr>
                <a:t>p</a:t>
              </a:r>
              <a:r>
                <a:rPr lang="en-US" sz="1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400" dirty="0">
                  <a:latin typeface="Times New Roman" pitchFamily="18" charset="0"/>
                  <a:cs typeface="Times New Roman" pitchFamily="18" charset="0"/>
                </a:rPr>
                <a:t>&lt; </a:t>
              </a:r>
              <a:r>
                <a:rPr lang="en-US" sz="1400" dirty="0" smtClean="0">
                  <a:latin typeface="Times New Roman" pitchFamily="18" charset="0"/>
                  <a:cs typeface="Times New Roman" pitchFamily="18" charset="0"/>
                </a:rPr>
                <a:t>0.05 compared to BIO.</a:t>
              </a:r>
              <a:endParaRPr lang="en-US" sz="1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6516945" y="1006712"/>
            <a:ext cx="20537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Beier (2014) J </a:t>
            </a:r>
            <a:r>
              <a:rPr lang="en-US" sz="1200" i="1" dirty="0" err="1" smtClean="0"/>
              <a:t>Orthop</a:t>
            </a:r>
            <a:r>
              <a:rPr lang="en-US" sz="1200" i="1" dirty="0" smtClean="0"/>
              <a:t> Res</a:t>
            </a:r>
            <a:endParaRPr lang="en-US" sz="1200" i="1" dirty="0"/>
          </a:p>
        </p:txBody>
      </p:sp>
      <p:sp>
        <p:nvSpPr>
          <p:cNvPr id="37" name="TextBox 36"/>
          <p:cNvSpPr txBox="1"/>
          <p:nvPr/>
        </p:nvSpPr>
        <p:spPr>
          <a:xfrm>
            <a:off x="433136" y="168436"/>
            <a:ext cx="807586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600" dirty="0" smtClean="0">
                <a:solidFill>
                  <a:srgbClr val="D1282E"/>
                </a:solidFill>
                <a:latin typeface="+mj-lt"/>
              </a:rPr>
              <a:t>β</a:t>
            </a:r>
            <a:r>
              <a:rPr lang="en-US" sz="2600" dirty="0" smtClean="0">
                <a:solidFill>
                  <a:srgbClr val="D1282E"/>
                </a:solidFill>
                <a:latin typeface="+mj-lt"/>
              </a:rPr>
              <a:t>-Catenin Activation in TOPGAL Mice with BIO is Unaltered by Lead</a:t>
            </a:r>
            <a:endParaRPr lang="en-US" sz="2600" dirty="0">
              <a:solidFill>
                <a:srgbClr val="D1282E"/>
              </a:solidFill>
              <a:latin typeface="+mj-lt"/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>
            <a:off x="433137" y="1368231"/>
            <a:ext cx="744754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6313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10" name="Picture 57" descr="Whi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38975" y="6264275"/>
            <a:ext cx="1658938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2" name="Group 51"/>
          <p:cNvGrpSpPr/>
          <p:nvPr/>
        </p:nvGrpSpPr>
        <p:grpSpPr>
          <a:xfrm>
            <a:off x="1193800" y="1386358"/>
            <a:ext cx="6908800" cy="5458942"/>
            <a:chOff x="393700" y="653816"/>
            <a:chExt cx="7835900" cy="6191484"/>
          </a:xfrm>
        </p:grpSpPr>
        <p:sp>
          <p:nvSpPr>
            <p:cNvPr id="53" name="Rectangle 52"/>
            <p:cNvSpPr/>
            <p:nvPr/>
          </p:nvSpPr>
          <p:spPr>
            <a:xfrm>
              <a:off x="393700" y="685800"/>
              <a:ext cx="7785100" cy="60579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406400" y="653816"/>
              <a:ext cx="7823200" cy="6191484"/>
              <a:chOff x="406400" y="653816"/>
              <a:chExt cx="7823200" cy="6191484"/>
            </a:xfrm>
          </p:grpSpPr>
          <p:pic>
            <p:nvPicPr>
              <p:cNvPr id="55" name="Picture 54" descr="EP395-CALLUS.jpg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324" r="22794"/>
              <a:stretch/>
            </p:blipFill>
            <p:spPr>
              <a:xfrm>
                <a:off x="4339167" y="927101"/>
                <a:ext cx="965200" cy="1727200"/>
              </a:xfrm>
              <a:prstGeom prst="rect">
                <a:avLst/>
              </a:prstGeom>
            </p:spPr>
          </p:pic>
          <p:grpSp>
            <p:nvGrpSpPr>
              <p:cNvPr id="56" name="Group 55"/>
              <p:cNvGrpSpPr/>
              <p:nvPr/>
            </p:nvGrpSpPr>
            <p:grpSpPr>
              <a:xfrm>
                <a:off x="406400" y="653816"/>
                <a:ext cx="7823200" cy="6191484"/>
                <a:chOff x="406400" y="653816"/>
                <a:chExt cx="7823200" cy="6191484"/>
              </a:xfrm>
            </p:grpSpPr>
            <p:graphicFrame>
              <p:nvGraphicFramePr>
                <p:cNvPr id="57" name="Chart 56"/>
                <p:cNvGraphicFramePr>
                  <a:graphicFrameLocks/>
                </p:cNvGraphicFramePr>
                <p:nvPr>
                  <p:extLst>
                    <p:ext uri="{D42A27DB-BD31-4B8C-83A1-F6EECF244321}">
                      <p14:modId xmlns:p14="http://schemas.microsoft.com/office/powerpoint/2010/main" val="4279699124"/>
                    </p:ext>
                  </p:extLst>
                </p:nvPr>
              </p:nvGraphicFramePr>
              <p:xfrm>
                <a:off x="3543300" y="4102100"/>
                <a:ext cx="4686300" cy="2743200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5"/>
                </a:graphicData>
              </a:graphic>
            </p:graphicFrame>
            <p:grpSp>
              <p:nvGrpSpPr>
                <p:cNvPr id="58" name="Group 57"/>
                <p:cNvGrpSpPr/>
                <p:nvPr/>
              </p:nvGrpSpPr>
              <p:grpSpPr>
                <a:xfrm>
                  <a:off x="406400" y="653816"/>
                  <a:ext cx="2847976" cy="6029560"/>
                  <a:chOff x="406400" y="653816"/>
                  <a:chExt cx="2847976" cy="6029560"/>
                </a:xfrm>
              </p:grpSpPr>
              <p:sp>
                <p:nvSpPr>
                  <p:cNvPr id="84" name="Rectangle 83"/>
                  <p:cNvSpPr/>
                  <p:nvPr/>
                </p:nvSpPr>
                <p:spPr>
                  <a:xfrm>
                    <a:off x="1617663" y="4341813"/>
                    <a:ext cx="1600200" cy="457200"/>
                  </a:xfrm>
                  <a:prstGeom prst="rect">
                    <a:avLst/>
                  </a:prstGeom>
                  <a:noFill/>
                  <a:ln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85" name="Rectangle 84"/>
                  <p:cNvSpPr/>
                  <p:nvPr/>
                </p:nvSpPr>
                <p:spPr>
                  <a:xfrm>
                    <a:off x="1627188" y="1446213"/>
                    <a:ext cx="1524000" cy="457200"/>
                  </a:xfrm>
                  <a:prstGeom prst="rect">
                    <a:avLst/>
                  </a:prstGeom>
                  <a:noFill/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86" name="Rectangle 85"/>
                  <p:cNvSpPr/>
                  <p:nvPr/>
                </p:nvSpPr>
                <p:spPr>
                  <a:xfrm>
                    <a:off x="1617663" y="5713413"/>
                    <a:ext cx="1600200" cy="457200"/>
                  </a:xfrm>
                  <a:prstGeom prst="rect">
                    <a:avLst/>
                  </a:prstGeom>
                  <a:noFill/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87" name="Rectangle 86"/>
                  <p:cNvSpPr/>
                  <p:nvPr/>
                </p:nvSpPr>
                <p:spPr bwMode="auto">
                  <a:xfrm>
                    <a:off x="931863" y="989013"/>
                    <a:ext cx="2295525" cy="5688013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88" name="TextBox 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97482" y="653816"/>
                    <a:ext cx="681039" cy="33813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1600" dirty="0">
                        <a:latin typeface="Times New Roman"/>
                        <a:cs typeface="Times New Roman"/>
                      </a:rPr>
                      <a:t>Day 0</a:t>
                    </a:r>
                  </a:p>
                </p:txBody>
              </p:sp>
              <p:sp>
                <p:nvSpPr>
                  <p:cNvPr id="89" name="TextBox 36"/>
                  <p:cNvSpPr txBox="1">
                    <a:spLocks noChangeArrowheads="1"/>
                  </p:cNvSpPr>
                  <p:nvPr/>
                </p:nvSpPr>
                <p:spPr bwMode="auto">
                  <a:xfrm rot="16200000">
                    <a:off x="223091" y="5830680"/>
                    <a:ext cx="973043" cy="33855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1600" dirty="0" smtClean="0">
                        <a:latin typeface="Times New Roman"/>
                        <a:cs typeface="Times New Roman"/>
                      </a:rPr>
                      <a:t>Pb </a:t>
                    </a:r>
                    <a:r>
                      <a:rPr lang="en-US" sz="1600" dirty="0">
                        <a:latin typeface="Times New Roman"/>
                        <a:cs typeface="Times New Roman"/>
                      </a:rPr>
                      <a:t>+ BIO</a:t>
                    </a:r>
                  </a:p>
                </p:txBody>
              </p:sp>
              <p:pic>
                <p:nvPicPr>
                  <p:cNvPr id="90" name="Picture 8" descr="d21_H2O9_side.tif"/>
                  <p:cNvPicPr>
                    <a:picLocks noChangeAspect="1"/>
                  </p:cNvPicPr>
                  <p:nvPr/>
                </p:nvPicPr>
                <p:blipFill>
                  <a:blip r:embed="rId6" cstate="print"/>
                  <a:srcRect l="30511" t="14926" r="33591" b="27992"/>
                  <a:stretch>
                    <a:fillRect/>
                  </a:stretch>
                </p:blipFill>
                <p:spPr bwMode="auto">
                  <a:xfrm>
                    <a:off x="2532063" y="1012825"/>
                    <a:ext cx="587375" cy="140017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91" name="TextBox 18"/>
                  <p:cNvSpPr txBox="1">
                    <a:spLocks noChangeArrowheads="1"/>
                  </p:cNvSpPr>
                  <p:nvPr/>
                </p:nvSpPr>
                <p:spPr bwMode="auto">
                  <a:xfrm rot="16200000">
                    <a:off x="504162" y="4460667"/>
                    <a:ext cx="401372" cy="33855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1600" dirty="0" smtClean="0">
                        <a:latin typeface="Times New Roman"/>
                        <a:cs typeface="Times New Roman"/>
                      </a:rPr>
                      <a:t>Pb</a:t>
                    </a:r>
                    <a:endParaRPr lang="en-US" sz="1600" dirty="0">
                      <a:latin typeface="Times New Roman"/>
                      <a:cs typeface="Times New Roman"/>
                    </a:endParaRPr>
                  </a:p>
                </p:txBody>
              </p:sp>
              <p:sp>
                <p:nvSpPr>
                  <p:cNvPr id="92" name="TextBox 19"/>
                  <p:cNvSpPr txBox="1">
                    <a:spLocks noChangeArrowheads="1"/>
                  </p:cNvSpPr>
                  <p:nvPr/>
                </p:nvSpPr>
                <p:spPr bwMode="auto">
                  <a:xfrm rot="16200000">
                    <a:off x="-125413" y="2930525"/>
                    <a:ext cx="1660525" cy="33813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/>
                    <a:r>
                      <a:rPr lang="en-US" sz="1600" dirty="0" smtClean="0">
                        <a:latin typeface="Times New Roman"/>
                        <a:cs typeface="Times New Roman"/>
                      </a:rPr>
                      <a:t>BIO</a:t>
                    </a:r>
                    <a:endParaRPr lang="en-US" sz="1600" dirty="0">
                      <a:latin typeface="Times New Roman"/>
                      <a:cs typeface="Times New Roman"/>
                    </a:endParaRPr>
                  </a:p>
                </p:txBody>
              </p:sp>
              <p:sp>
                <p:nvSpPr>
                  <p:cNvPr id="93" name="TextBox 20"/>
                  <p:cNvSpPr txBox="1">
                    <a:spLocks noChangeArrowheads="1"/>
                  </p:cNvSpPr>
                  <p:nvPr/>
                </p:nvSpPr>
                <p:spPr bwMode="auto">
                  <a:xfrm rot="16200000">
                    <a:off x="414265" y="1560305"/>
                    <a:ext cx="549416" cy="33855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1600" dirty="0" smtClean="0">
                        <a:latin typeface="Times New Roman"/>
                        <a:cs typeface="Times New Roman"/>
                      </a:rPr>
                      <a:t>H</a:t>
                    </a:r>
                    <a:r>
                      <a:rPr lang="en-US" sz="1600" baseline="-25000" dirty="0" smtClean="0">
                        <a:latin typeface="Times New Roman"/>
                        <a:cs typeface="Times New Roman"/>
                      </a:rPr>
                      <a:t>2</a:t>
                    </a:r>
                    <a:r>
                      <a:rPr lang="en-US" sz="1600" dirty="0" smtClean="0">
                        <a:latin typeface="Times New Roman"/>
                        <a:cs typeface="Times New Roman"/>
                      </a:rPr>
                      <a:t>O</a:t>
                    </a:r>
                    <a:endParaRPr lang="en-US" sz="1600" dirty="0">
                      <a:latin typeface="Times New Roman"/>
                      <a:cs typeface="Times New Roman"/>
                    </a:endParaRPr>
                  </a:p>
                </p:txBody>
              </p:sp>
              <p:sp>
                <p:nvSpPr>
                  <p:cNvPr id="94" name="TextBox 2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471738" y="653816"/>
                    <a:ext cx="782638" cy="33813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1600" dirty="0">
                        <a:latin typeface="Times New Roman"/>
                        <a:cs typeface="Times New Roman"/>
                      </a:rPr>
                      <a:t>Day 21</a:t>
                    </a:r>
                  </a:p>
                </p:txBody>
              </p:sp>
              <p:pic>
                <p:nvPicPr>
                  <p:cNvPr id="95" name="Picture 30" descr="d0_H2O9_side.tif"/>
                  <p:cNvPicPr>
                    <a:picLocks noChangeAspect="1"/>
                  </p:cNvPicPr>
                  <p:nvPr/>
                </p:nvPicPr>
                <p:blipFill>
                  <a:blip r:embed="rId7" cstate="print"/>
                  <a:srcRect t="18823" r="11145" b="25571"/>
                  <a:stretch>
                    <a:fillRect/>
                  </a:stretch>
                </p:blipFill>
                <p:spPr bwMode="auto">
                  <a:xfrm rot="21393156">
                    <a:off x="1014413" y="1004888"/>
                    <a:ext cx="587375" cy="141605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96" name="TextBox 8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685930" y="653816"/>
                    <a:ext cx="782638" cy="33813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1600" dirty="0">
                        <a:latin typeface="Times New Roman"/>
                        <a:cs typeface="Times New Roman"/>
                      </a:rPr>
                      <a:t>Day 14</a:t>
                    </a:r>
                  </a:p>
                </p:txBody>
              </p:sp>
              <p:pic>
                <p:nvPicPr>
                  <p:cNvPr id="97" name="Picture 84" descr="d21_Pb8_side.tif"/>
                  <p:cNvPicPr>
                    <a:picLocks noChangeAspect="1"/>
                  </p:cNvPicPr>
                  <p:nvPr/>
                </p:nvPicPr>
                <p:blipFill>
                  <a:blip r:embed="rId8" cstate="print"/>
                  <a:srcRect l="28000" t="23070" r="35117" b="22289"/>
                  <a:stretch>
                    <a:fillRect/>
                  </a:stretch>
                </p:blipFill>
                <p:spPr bwMode="auto">
                  <a:xfrm>
                    <a:off x="2489200" y="2465388"/>
                    <a:ext cx="630238" cy="140176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98" name="Picture 86" descr="d21_Pb_bio15_side.tif"/>
                  <p:cNvPicPr>
                    <a:picLocks noChangeAspect="1"/>
                  </p:cNvPicPr>
                  <p:nvPr/>
                </p:nvPicPr>
                <p:blipFill>
                  <a:blip r:embed="rId9" cstate="print"/>
                  <a:srcRect l="28000" t="15965" r="36000" b="34846"/>
                  <a:stretch>
                    <a:fillRect/>
                  </a:stretch>
                </p:blipFill>
                <p:spPr bwMode="auto">
                  <a:xfrm>
                    <a:off x="2490788" y="5281613"/>
                    <a:ext cx="684213" cy="140176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99" name="Picture 88" descr="d21_H2O_bio12_side.tif"/>
                  <p:cNvPicPr>
                    <a:picLocks noChangeAspect="1"/>
                  </p:cNvPicPr>
                  <p:nvPr/>
                </p:nvPicPr>
                <p:blipFill>
                  <a:blip r:embed="rId10" cstate="print"/>
                  <a:srcRect l="24001" t="23428" r="44000" b="26660"/>
                  <a:stretch>
                    <a:fillRect/>
                  </a:stretch>
                </p:blipFill>
                <p:spPr bwMode="auto">
                  <a:xfrm>
                    <a:off x="2520950" y="3944938"/>
                    <a:ext cx="598488" cy="140176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100" name="Picture 95" descr="d14_Pb15_side.tif"/>
                  <p:cNvPicPr>
                    <a:picLocks noChangeAspect="1"/>
                  </p:cNvPicPr>
                  <p:nvPr/>
                </p:nvPicPr>
                <p:blipFill>
                  <a:blip r:embed="rId11" cstate="print"/>
                  <a:srcRect l="27902" t="24796" r="46719" b="34599"/>
                  <a:stretch>
                    <a:fillRect/>
                  </a:stretch>
                </p:blipFill>
                <p:spPr bwMode="auto">
                  <a:xfrm>
                    <a:off x="1763713" y="5281613"/>
                    <a:ext cx="700088" cy="140176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101" name="Picture 98" descr="d14_H2012_side.tif"/>
                  <p:cNvPicPr>
                    <a:picLocks noChangeAspect="1"/>
                  </p:cNvPicPr>
                  <p:nvPr/>
                </p:nvPicPr>
                <p:blipFill>
                  <a:blip r:embed="rId12" cstate="print"/>
                  <a:srcRect t="19627" r="33768" b="26852"/>
                  <a:stretch>
                    <a:fillRect/>
                  </a:stretch>
                </p:blipFill>
                <p:spPr bwMode="auto">
                  <a:xfrm>
                    <a:off x="1817688" y="3903663"/>
                    <a:ext cx="566738" cy="140176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102" name="Picture 100" descr="d14_H209_side.tif"/>
                  <p:cNvPicPr>
                    <a:picLocks noChangeAspect="1"/>
                  </p:cNvPicPr>
                  <p:nvPr/>
                </p:nvPicPr>
                <p:blipFill>
                  <a:blip r:embed="rId13" cstate="print"/>
                  <a:srcRect l="32080" t="17645" r="41551" b="32040"/>
                  <a:stretch>
                    <a:fillRect/>
                  </a:stretch>
                </p:blipFill>
                <p:spPr bwMode="auto">
                  <a:xfrm>
                    <a:off x="1700213" y="1012825"/>
                    <a:ext cx="587375" cy="140017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103" name="Picture 108" descr="d0_H2O12_side.tif"/>
                  <p:cNvPicPr>
                    <a:picLocks noChangeAspect="1"/>
                  </p:cNvPicPr>
                  <p:nvPr/>
                </p:nvPicPr>
                <p:blipFill>
                  <a:blip r:embed="rId14" cstate="print"/>
                  <a:srcRect l="21249" t="23174" r="12500" b="34312"/>
                  <a:stretch>
                    <a:fillRect/>
                  </a:stretch>
                </p:blipFill>
                <p:spPr bwMode="auto">
                  <a:xfrm>
                    <a:off x="1009650" y="2454275"/>
                    <a:ext cx="668338" cy="140176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104" name="Picture 110" descr="d0_Pb8_side.tif"/>
                  <p:cNvPicPr>
                    <a:picLocks noChangeAspect="1"/>
                  </p:cNvPicPr>
                  <p:nvPr/>
                </p:nvPicPr>
                <p:blipFill>
                  <a:blip r:embed="rId15" cstate="print"/>
                  <a:srcRect t="24207" r="25539" b="25233"/>
                  <a:stretch>
                    <a:fillRect/>
                  </a:stretch>
                </p:blipFill>
                <p:spPr bwMode="auto">
                  <a:xfrm>
                    <a:off x="976313" y="3895725"/>
                    <a:ext cx="630238" cy="140176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105" name="Picture 112" descr="d0_Pb15_side.tif"/>
                  <p:cNvPicPr>
                    <a:picLocks noChangeAspect="1"/>
                  </p:cNvPicPr>
                  <p:nvPr/>
                </p:nvPicPr>
                <p:blipFill>
                  <a:blip r:embed="rId16" cstate="print"/>
                  <a:srcRect t="21902" r="27608" b="33858"/>
                  <a:stretch>
                    <a:fillRect/>
                  </a:stretch>
                </p:blipFill>
                <p:spPr bwMode="auto">
                  <a:xfrm>
                    <a:off x="993775" y="5281613"/>
                    <a:ext cx="700088" cy="140176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106" name="Picture 58" descr="d14_Pb10_side.tif"/>
                  <p:cNvPicPr>
                    <a:picLocks noChangeAspect="1"/>
                  </p:cNvPicPr>
                  <p:nvPr/>
                </p:nvPicPr>
                <p:blipFill>
                  <a:blip r:embed="rId17" cstate="print"/>
                  <a:srcRect t="22275" r="25000" b="22955"/>
                  <a:stretch>
                    <a:fillRect/>
                  </a:stretch>
                </p:blipFill>
                <p:spPr bwMode="auto">
                  <a:xfrm>
                    <a:off x="1687513" y="2435225"/>
                    <a:ext cx="685800" cy="144780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107" name="TextBox 20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06400" y="660400"/>
                    <a:ext cx="422275" cy="36988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r>
                      <a:rPr lang="en-US" b="1" dirty="0"/>
                      <a:t>A</a:t>
                    </a:r>
                  </a:p>
                </p:txBody>
              </p:sp>
              <p:cxnSp>
                <p:nvCxnSpPr>
                  <p:cNvPr id="108" name="Straight Connector 71"/>
                  <p:cNvCxnSpPr/>
                  <p:nvPr/>
                </p:nvCxnSpPr>
                <p:spPr bwMode="auto">
                  <a:xfrm>
                    <a:off x="2971800" y="6586538"/>
                    <a:ext cx="219075" cy="0"/>
                  </a:xfrm>
                  <a:prstGeom prst="line">
                    <a:avLst/>
                  </a:prstGeom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9" name="Straight Arrow Connector 108"/>
                  <p:cNvCxnSpPr/>
                  <p:nvPr/>
                </p:nvCxnSpPr>
                <p:spPr bwMode="auto">
                  <a:xfrm rot="5400000">
                    <a:off x="2095500" y="1379538"/>
                    <a:ext cx="311150" cy="207962"/>
                  </a:xfrm>
                  <a:prstGeom prst="straightConnector1">
                    <a:avLst/>
                  </a:prstGeom>
                  <a:ln>
                    <a:solidFill>
                      <a:schemeClr val="bg1"/>
                    </a:solidFill>
                    <a:tailEnd type="arrow"/>
                  </a:ln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0" name="Straight Arrow Connector 109"/>
                  <p:cNvCxnSpPr/>
                  <p:nvPr/>
                </p:nvCxnSpPr>
                <p:spPr bwMode="auto">
                  <a:xfrm rot="5400000">
                    <a:off x="2159000" y="2814638"/>
                    <a:ext cx="311150" cy="207962"/>
                  </a:xfrm>
                  <a:prstGeom prst="straightConnector1">
                    <a:avLst/>
                  </a:prstGeom>
                  <a:ln>
                    <a:solidFill>
                      <a:schemeClr val="bg1"/>
                    </a:solidFill>
                    <a:tailEnd type="arrow"/>
                  </a:ln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1" name="Straight Arrow Connector 110"/>
                  <p:cNvCxnSpPr/>
                  <p:nvPr/>
                </p:nvCxnSpPr>
                <p:spPr bwMode="auto">
                  <a:xfrm rot="5400000">
                    <a:off x="2260601" y="4228570"/>
                    <a:ext cx="311150" cy="207962"/>
                  </a:xfrm>
                  <a:prstGeom prst="straightConnector1">
                    <a:avLst/>
                  </a:prstGeom>
                  <a:ln>
                    <a:solidFill>
                      <a:schemeClr val="bg1"/>
                    </a:solidFill>
                    <a:tailEnd type="arrow"/>
                  </a:ln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2" name="Straight Arrow Connector 111"/>
                  <p:cNvCxnSpPr/>
                  <p:nvPr/>
                </p:nvCxnSpPr>
                <p:spPr bwMode="auto">
                  <a:xfrm rot="5400000">
                    <a:off x="2286000" y="5672138"/>
                    <a:ext cx="311150" cy="207962"/>
                  </a:xfrm>
                  <a:prstGeom prst="straightConnector1">
                    <a:avLst/>
                  </a:prstGeom>
                  <a:ln>
                    <a:solidFill>
                      <a:schemeClr val="bg1"/>
                    </a:solidFill>
                    <a:tailEnd type="arrow"/>
                  </a:ln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9" name="Group 58"/>
                <p:cNvGrpSpPr/>
                <p:nvPr/>
              </p:nvGrpSpPr>
              <p:grpSpPr>
                <a:xfrm>
                  <a:off x="3594100" y="660400"/>
                  <a:ext cx="4505325" cy="3402586"/>
                  <a:chOff x="3594100" y="660400"/>
                  <a:chExt cx="4505325" cy="3402586"/>
                </a:xfrm>
              </p:grpSpPr>
              <p:pic>
                <p:nvPicPr>
                  <p:cNvPr id="69" name="Picture 68" descr="EP398-CALLUS.jpg"/>
                  <p:cNvPicPr>
                    <a:picLocks noChangeAspect="1"/>
                  </p:cNvPicPr>
                  <p:nvPr/>
                </p:nvPicPr>
                <p:blipFill rotWithShape="1">
                  <a:blip r:embed="rId1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21931"/>
                  <a:stretch/>
                </p:blipFill>
                <p:spPr>
                  <a:xfrm rot="19465034">
                    <a:off x="5927148" y="1001086"/>
                    <a:ext cx="1342674" cy="1719852"/>
                  </a:xfrm>
                  <a:prstGeom prst="rect">
                    <a:avLst/>
                  </a:prstGeom>
                </p:spPr>
              </p:pic>
              <p:pic>
                <p:nvPicPr>
                  <p:cNvPr id="70" name="Picture 69" descr="EP393-CALLUS.jpg"/>
                  <p:cNvPicPr>
                    <a:picLocks noChangeAspect="1"/>
                  </p:cNvPicPr>
                  <p:nvPr/>
                </p:nvPicPr>
                <p:blipFill rotWithShape="1">
                  <a:blip r:embed="rId1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0047" r="23308"/>
                  <a:stretch/>
                </p:blipFill>
                <p:spPr>
                  <a:xfrm rot="21234865">
                    <a:off x="5240428" y="982410"/>
                    <a:ext cx="974211" cy="1719852"/>
                  </a:xfrm>
                  <a:prstGeom prst="rect">
                    <a:avLst/>
                  </a:prstGeom>
                </p:spPr>
              </p:pic>
              <p:pic>
                <p:nvPicPr>
                  <p:cNvPr id="71" name="Picture 70" descr="EP405-CALLUS.jpg"/>
                  <p:cNvPicPr>
                    <a:picLocks noChangeAspect="1"/>
                  </p:cNvPicPr>
                  <p:nvPr/>
                </p:nvPicPr>
                <p:blipFill rotWithShape="1">
                  <a:blip r:embed="rId2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0051" r="29461"/>
                  <a:stretch/>
                </p:blipFill>
                <p:spPr>
                  <a:xfrm>
                    <a:off x="7031099" y="960966"/>
                    <a:ext cx="868301" cy="1719852"/>
                  </a:xfrm>
                  <a:prstGeom prst="rect">
                    <a:avLst/>
                  </a:prstGeom>
                </p:spPr>
              </p:pic>
              <p:pic>
                <p:nvPicPr>
                  <p:cNvPr id="72" name="Picture 71" descr="EP410-CALLUS.jpg"/>
                  <p:cNvPicPr>
                    <a:picLocks noChangeAspect="1"/>
                  </p:cNvPicPr>
                  <p:nvPr/>
                </p:nvPicPr>
                <p:blipFill>
                  <a:blip r:embed="rId2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rot="21240805">
                    <a:off x="4004412" y="2343134"/>
                    <a:ext cx="1719852" cy="1719852"/>
                  </a:xfrm>
                  <a:prstGeom prst="rect">
                    <a:avLst/>
                  </a:prstGeom>
                </p:spPr>
              </p:pic>
              <p:pic>
                <p:nvPicPr>
                  <p:cNvPr id="73" name="Picture 72" descr="EP413-CALLUS.jpg"/>
                  <p:cNvPicPr>
                    <a:picLocks noChangeAspect="1"/>
                  </p:cNvPicPr>
                  <p:nvPr/>
                </p:nvPicPr>
                <p:blipFill rotWithShape="1">
                  <a:blip r:embed="rId2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1480"/>
                  <a:stretch/>
                </p:blipFill>
                <p:spPr>
                  <a:xfrm>
                    <a:off x="5248866" y="2335647"/>
                    <a:ext cx="1350438" cy="1719852"/>
                  </a:xfrm>
                  <a:prstGeom prst="rect">
                    <a:avLst/>
                  </a:prstGeom>
                </p:spPr>
              </p:pic>
              <p:pic>
                <p:nvPicPr>
                  <p:cNvPr id="74" name="Picture 73" descr="EP420-CALLUS.jpg"/>
                  <p:cNvPicPr>
                    <a:picLocks noChangeAspect="1"/>
                  </p:cNvPicPr>
                  <p:nvPr/>
                </p:nvPicPr>
                <p:blipFill rotWithShape="1">
                  <a:blip r:embed="rId2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4577"/>
                  <a:stretch/>
                </p:blipFill>
                <p:spPr>
                  <a:xfrm rot="507801" flipH="1">
                    <a:off x="6691799" y="2338816"/>
                    <a:ext cx="1297166" cy="1719852"/>
                  </a:xfrm>
                  <a:prstGeom prst="rect">
                    <a:avLst/>
                  </a:prstGeom>
                </p:spPr>
              </p:pic>
              <p:pic>
                <p:nvPicPr>
                  <p:cNvPr id="75" name="Picture 74" descr="EP400-CALLUS.jpg"/>
                  <p:cNvPicPr>
                    <a:picLocks noChangeAspect="1"/>
                  </p:cNvPicPr>
                  <p:nvPr/>
                </p:nvPicPr>
                <p:blipFill rotWithShape="1">
                  <a:blip r:embed="rId2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0842" r="30404"/>
                  <a:stretch/>
                </p:blipFill>
                <p:spPr>
                  <a:xfrm>
                    <a:off x="6197600" y="2418005"/>
                    <a:ext cx="774226" cy="1588038"/>
                  </a:xfrm>
                  <a:prstGeom prst="rect">
                    <a:avLst/>
                  </a:prstGeom>
                </p:spPr>
              </p:pic>
              <p:sp>
                <p:nvSpPr>
                  <p:cNvPr id="76" name="TextBox 20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594100" y="660400"/>
                    <a:ext cx="422275" cy="36988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r>
                      <a:rPr lang="en-US" b="1" dirty="0"/>
                      <a:t>B</a:t>
                    </a:r>
                  </a:p>
                </p:txBody>
              </p:sp>
              <p:sp>
                <p:nvSpPr>
                  <p:cNvPr id="77" name="TextBox 5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585267" y="814388"/>
                    <a:ext cx="549416" cy="33855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1600" dirty="0" smtClean="0">
                        <a:latin typeface="Times New Roman"/>
                        <a:cs typeface="Times New Roman"/>
                      </a:rPr>
                      <a:t>H</a:t>
                    </a:r>
                    <a:r>
                      <a:rPr lang="en-US" sz="1600" baseline="-25000" dirty="0" smtClean="0">
                        <a:latin typeface="Times New Roman"/>
                        <a:cs typeface="Times New Roman"/>
                      </a:rPr>
                      <a:t>2</a:t>
                    </a:r>
                    <a:r>
                      <a:rPr lang="en-US" sz="1600" dirty="0" smtClean="0">
                        <a:latin typeface="Times New Roman"/>
                        <a:cs typeface="Times New Roman"/>
                      </a:rPr>
                      <a:t>O</a:t>
                    </a:r>
                    <a:endParaRPr lang="en-US" sz="1600" dirty="0">
                      <a:latin typeface="Times New Roman"/>
                      <a:cs typeface="Times New Roman"/>
                    </a:endParaRPr>
                  </a:p>
                </p:txBody>
              </p:sp>
              <p:sp>
                <p:nvSpPr>
                  <p:cNvPr id="78" name="TextBox 5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452169" y="814387"/>
                    <a:ext cx="401372" cy="33855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1600" dirty="0" smtClean="0">
                        <a:latin typeface="Times New Roman"/>
                        <a:cs typeface="Times New Roman"/>
                      </a:rPr>
                      <a:t>Pb</a:t>
                    </a:r>
                    <a:endParaRPr lang="en-US" sz="1600" dirty="0">
                      <a:latin typeface="Times New Roman"/>
                      <a:cs typeface="Times New Roman"/>
                    </a:endParaRPr>
                  </a:p>
                </p:txBody>
              </p:sp>
              <p:sp>
                <p:nvSpPr>
                  <p:cNvPr id="79" name="TextBox 5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082934" y="814387"/>
                    <a:ext cx="921747" cy="33855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1600" dirty="0" smtClean="0">
                        <a:latin typeface="Times New Roman"/>
                        <a:cs typeface="Times New Roman"/>
                      </a:rPr>
                      <a:t>Pb+ BIO</a:t>
                    </a:r>
                    <a:endParaRPr lang="en-US" sz="1600" dirty="0">
                      <a:latin typeface="Times New Roman"/>
                      <a:cs typeface="Times New Roman"/>
                    </a:endParaRPr>
                  </a:p>
                </p:txBody>
              </p:sp>
              <p:sp>
                <p:nvSpPr>
                  <p:cNvPr id="80" name="TextBox 4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627456" y="1572155"/>
                    <a:ext cx="680395" cy="33855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1600" dirty="0">
                        <a:latin typeface="Times New Roman"/>
                        <a:cs typeface="Times New Roman"/>
                      </a:rPr>
                      <a:t>Day 7</a:t>
                    </a:r>
                  </a:p>
                </p:txBody>
              </p:sp>
              <p:sp>
                <p:nvSpPr>
                  <p:cNvPr id="81" name="TextBox 5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603644" y="3062288"/>
                    <a:ext cx="782987" cy="33855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1600" dirty="0">
                        <a:latin typeface="Times New Roman"/>
                        <a:cs typeface="Times New Roman"/>
                      </a:rPr>
                      <a:t>Day 14</a:t>
                    </a:r>
                  </a:p>
                </p:txBody>
              </p:sp>
              <p:sp>
                <p:nvSpPr>
                  <p:cNvPr id="82" name="TextBox 5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465798" y="814388"/>
                    <a:ext cx="538028" cy="33855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1600" dirty="0" smtClean="0">
                        <a:latin typeface="Times New Roman"/>
                        <a:cs typeface="Times New Roman"/>
                      </a:rPr>
                      <a:t>BIO</a:t>
                    </a:r>
                    <a:endParaRPr lang="en-US" sz="1600" dirty="0">
                      <a:latin typeface="Times New Roman"/>
                      <a:cs typeface="Times New Roman"/>
                    </a:endParaRPr>
                  </a:p>
                </p:txBody>
              </p:sp>
              <p:cxnSp>
                <p:nvCxnSpPr>
                  <p:cNvPr id="83" name="Straight Connector 71"/>
                  <p:cNvCxnSpPr/>
                  <p:nvPr/>
                </p:nvCxnSpPr>
                <p:spPr bwMode="auto">
                  <a:xfrm>
                    <a:off x="7835900" y="3798888"/>
                    <a:ext cx="263525" cy="0"/>
                  </a:xfrm>
                  <a:prstGeom prst="line">
                    <a:avLst/>
                  </a:prstGeom>
                  <a:ln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60" name="Group 59"/>
                <p:cNvGrpSpPr/>
                <p:nvPr/>
              </p:nvGrpSpPr>
              <p:grpSpPr>
                <a:xfrm>
                  <a:off x="3594100" y="3928533"/>
                  <a:ext cx="2564527" cy="1958810"/>
                  <a:chOff x="3594100" y="3928533"/>
                  <a:chExt cx="2564527" cy="1958810"/>
                </a:xfrm>
              </p:grpSpPr>
              <p:sp>
                <p:nvSpPr>
                  <p:cNvPr id="61" name="TextBox 20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594100" y="3928533"/>
                    <a:ext cx="422275" cy="36988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r>
                      <a:rPr lang="en-US" b="1"/>
                      <a:t>C</a:t>
                    </a:r>
                  </a:p>
                </p:txBody>
              </p:sp>
              <p:sp>
                <p:nvSpPr>
                  <p:cNvPr id="62" name="TextBox 1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780601" y="5579566"/>
                    <a:ext cx="274434" cy="30777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1400" dirty="0">
                        <a:latin typeface="Times New Roman"/>
                        <a:cs typeface="Times New Roman"/>
                      </a:rPr>
                      <a:t>*</a:t>
                    </a:r>
                  </a:p>
                </p:txBody>
              </p:sp>
              <p:sp>
                <p:nvSpPr>
                  <p:cNvPr id="63" name="TextBox 2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871369" y="5091113"/>
                    <a:ext cx="287258" cy="30777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1400" dirty="0">
                        <a:latin typeface="Times New Roman"/>
                        <a:cs typeface="Times New Roman"/>
                      </a:rPr>
                      <a:t>#</a:t>
                    </a:r>
                  </a:p>
                </p:txBody>
              </p:sp>
              <p:grpSp>
                <p:nvGrpSpPr>
                  <p:cNvPr id="64" name="Group 83"/>
                  <p:cNvGrpSpPr>
                    <a:grpSpLocks/>
                  </p:cNvGrpSpPr>
                  <p:nvPr/>
                </p:nvGrpSpPr>
                <p:grpSpPr bwMode="auto">
                  <a:xfrm>
                    <a:off x="5915823" y="5436626"/>
                    <a:ext cx="192877" cy="112120"/>
                    <a:chOff x="8083629" y="1993899"/>
                    <a:chExt cx="546100" cy="317501"/>
                  </a:xfrm>
                </p:grpSpPr>
                <p:cxnSp>
                  <p:nvCxnSpPr>
                    <p:cNvPr id="66" name="Straight Connector 23"/>
                    <p:cNvCxnSpPr>
                      <a:cxnSpLocks noChangeShapeType="1"/>
                    </p:cNvCxnSpPr>
                    <p:nvPr/>
                  </p:nvCxnSpPr>
                  <p:spPr bwMode="auto">
                    <a:xfrm rot="10800000">
                      <a:off x="8096328" y="1993899"/>
                      <a:ext cx="533401" cy="0"/>
                    </a:xfrm>
                    <a:prstGeom prst="line">
                      <a:avLst/>
                    </a:prstGeom>
                    <a:noFill/>
                    <a:ln w="9525" algn="ctr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</p:cxnSp>
                <p:cxnSp>
                  <p:nvCxnSpPr>
                    <p:cNvPr id="67" name="Straight Connector 25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7924878" y="2152650"/>
                      <a:ext cx="317501" cy="0"/>
                    </a:xfrm>
                    <a:prstGeom prst="line">
                      <a:avLst/>
                    </a:prstGeom>
                    <a:noFill/>
                    <a:ln w="9525" algn="ctr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</p:cxnSp>
                <p:cxnSp>
                  <p:nvCxnSpPr>
                    <p:cNvPr id="68" name="Straight Connector 27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8578928" y="2044699"/>
                      <a:ext cx="101599" cy="0"/>
                    </a:xfrm>
                    <a:prstGeom prst="line">
                      <a:avLst/>
                    </a:prstGeom>
                    <a:noFill/>
                    <a:ln w="9525" algn="ctr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</p:cxnSp>
              </p:grpSp>
              <p:sp>
                <p:nvSpPr>
                  <p:cNvPr id="65" name="TextBox 1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764601" y="5516066"/>
                    <a:ext cx="274434" cy="30777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1400" dirty="0">
                        <a:latin typeface="Times New Roman"/>
                        <a:cs typeface="Times New Roman"/>
                      </a:rPr>
                      <a:t>*</a:t>
                    </a:r>
                  </a:p>
                </p:txBody>
              </p:sp>
            </p:grpSp>
          </p:grpSp>
        </p:grpSp>
      </p:grpSp>
      <p:sp>
        <p:nvSpPr>
          <p:cNvPr id="28" name="TextBox 27"/>
          <p:cNvSpPr txBox="1"/>
          <p:nvPr/>
        </p:nvSpPr>
        <p:spPr>
          <a:xfrm>
            <a:off x="7801695" y="6064126"/>
            <a:ext cx="10082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n=3</a:t>
            </a:r>
          </a:p>
          <a:p>
            <a:r>
              <a:rPr lang="en-US" sz="1400" dirty="0" smtClean="0"/>
              <a:t>*,# p&lt;0.05</a:t>
            </a:r>
            <a:endParaRPr lang="en-US" sz="1400" dirty="0"/>
          </a:p>
        </p:txBody>
      </p:sp>
      <p:sp>
        <p:nvSpPr>
          <p:cNvPr id="113" name="TextBox 112"/>
          <p:cNvSpPr txBox="1"/>
          <p:nvPr/>
        </p:nvSpPr>
        <p:spPr>
          <a:xfrm>
            <a:off x="6516945" y="1011388"/>
            <a:ext cx="20537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Beier (2014) J </a:t>
            </a:r>
            <a:r>
              <a:rPr lang="en-US" sz="1200" i="1" dirty="0" err="1" smtClean="0"/>
              <a:t>Orthop</a:t>
            </a:r>
            <a:r>
              <a:rPr lang="en-US" sz="1200" i="1" dirty="0" smtClean="0"/>
              <a:t> Res</a:t>
            </a:r>
            <a:endParaRPr lang="en-US" sz="1200" i="1" dirty="0"/>
          </a:p>
        </p:txBody>
      </p:sp>
      <p:sp>
        <p:nvSpPr>
          <p:cNvPr id="114" name="TextBox 113"/>
          <p:cNvSpPr txBox="1"/>
          <p:nvPr/>
        </p:nvSpPr>
        <p:spPr>
          <a:xfrm>
            <a:off x="433136" y="168436"/>
            <a:ext cx="807586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olidFill>
                  <a:srgbClr val="D1282E"/>
                </a:solidFill>
                <a:latin typeface="+mj-lt"/>
              </a:rPr>
              <a:t>Callus Formation was Decreased in </a:t>
            </a:r>
            <a:r>
              <a:rPr lang="en-US" sz="2600" dirty="0" err="1" smtClean="0">
                <a:solidFill>
                  <a:srgbClr val="D1282E"/>
                </a:solidFill>
                <a:latin typeface="+mj-lt"/>
              </a:rPr>
              <a:t>Pb</a:t>
            </a:r>
            <a:r>
              <a:rPr lang="en-US" sz="2600" dirty="0" smtClean="0">
                <a:solidFill>
                  <a:srgbClr val="D1282E"/>
                </a:solidFill>
                <a:latin typeface="+mj-lt"/>
              </a:rPr>
              <a:t>-exposed Mice and Restored by Addition of BIO</a:t>
            </a:r>
            <a:endParaRPr lang="en-US" sz="2600" dirty="0">
              <a:solidFill>
                <a:srgbClr val="D1282E"/>
              </a:solidFill>
              <a:latin typeface="+mj-lt"/>
            </a:endParaRPr>
          </a:p>
        </p:txBody>
      </p:sp>
      <p:cxnSp>
        <p:nvCxnSpPr>
          <p:cNvPr id="115" name="Straight Connector 114"/>
          <p:cNvCxnSpPr/>
          <p:nvPr/>
        </p:nvCxnSpPr>
        <p:spPr>
          <a:xfrm>
            <a:off x="433137" y="1368231"/>
            <a:ext cx="744754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5113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431800" y="1423350"/>
            <a:ext cx="7810500" cy="5117150"/>
            <a:chOff x="-9827" y="543252"/>
            <a:chExt cx="9153827" cy="5997248"/>
          </a:xfrm>
        </p:grpSpPr>
        <p:sp>
          <p:nvSpPr>
            <p:cNvPr id="22" name="Rectangle 21"/>
            <p:cNvSpPr/>
            <p:nvPr/>
          </p:nvSpPr>
          <p:spPr>
            <a:xfrm>
              <a:off x="0" y="571500"/>
              <a:ext cx="9144000" cy="5918200"/>
            </a:xfrm>
            <a:prstGeom prst="rect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-9827" y="543252"/>
              <a:ext cx="9153827" cy="5997248"/>
              <a:chOff x="-9827" y="543252"/>
              <a:chExt cx="9153827" cy="5997248"/>
            </a:xfrm>
          </p:grpSpPr>
          <p:grpSp>
            <p:nvGrpSpPr>
              <p:cNvPr id="25" name="Group 24"/>
              <p:cNvGrpSpPr/>
              <p:nvPr/>
            </p:nvGrpSpPr>
            <p:grpSpPr>
              <a:xfrm>
                <a:off x="-9827" y="543252"/>
                <a:ext cx="9153827" cy="5997248"/>
                <a:chOff x="-171369" y="543252"/>
                <a:chExt cx="9315369" cy="6103084"/>
              </a:xfrm>
            </p:grpSpPr>
            <p:grpSp>
              <p:nvGrpSpPr>
                <p:cNvPr id="29" name="Group 28"/>
                <p:cNvGrpSpPr/>
                <p:nvPr/>
              </p:nvGrpSpPr>
              <p:grpSpPr>
                <a:xfrm>
                  <a:off x="-171369" y="2533509"/>
                  <a:ext cx="7526143" cy="2118630"/>
                  <a:chOff x="-493541" y="3004080"/>
                  <a:chExt cx="7802511" cy="2196429"/>
                </a:xfrm>
              </p:grpSpPr>
              <p:sp>
                <p:nvSpPr>
                  <p:cNvPr id="70" name="TextBox 49"/>
                  <p:cNvSpPr txBox="1">
                    <a:spLocks noChangeArrowheads="1"/>
                  </p:cNvSpPr>
                  <p:nvPr/>
                </p:nvSpPr>
                <p:spPr bwMode="auto">
                  <a:xfrm rot="16200000">
                    <a:off x="-1095974" y="4024244"/>
                    <a:ext cx="1983199" cy="36933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dirty="0" smtClean="0">
                        <a:latin typeface="Times New Roman"/>
                        <a:cs typeface="Times New Roman"/>
                      </a:rPr>
                      <a:t>Histomorphometry</a:t>
                    </a:r>
                    <a:endParaRPr lang="en-US" dirty="0">
                      <a:latin typeface="Times New Roman"/>
                      <a:cs typeface="Times New Roman"/>
                    </a:endParaRPr>
                  </a:p>
                </p:txBody>
              </p:sp>
              <p:sp>
                <p:nvSpPr>
                  <p:cNvPr id="71" name="TextBox 20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-493541" y="3111500"/>
                    <a:ext cx="422275" cy="36988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r>
                      <a:rPr lang="en-US" b="1" dirty="0" smtClean="0"/>
                      <a:t>B</a:t>
                    </a:r>
                    <a:endParaRPr lang="en-US" b="1" dirty="0"/>
                  </a:p>
                </p:txBody>
              </p:sp>
              <p:sp>
                <p:nvSpPr>
                  <p:cNvPr id="72" name="TextBox 2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016236" y="3004080"/>
                    <a:ext cx="287258" cy="33855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1600" dirty="0">
                        <a:latin typeface="Calibri" pitchFamily="34" charset="0"/>
                      </a:rPr>
                      <a:t>#</a:t>
                    </a:r>
                  </a:p>
                </p:txBody>
              </p:sp>
              <p:cxnSp>
                <p:nvCxnSpPr>
                  <p:cNvPr id="73" name="Straight Connector 23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4895850" y="3303406"/>
                    <a:ext cx="546767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74" name="Straight Connector 25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4761402" y="3443944"/>
                    <a:ext cx="281076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75" name="Straight Connector 27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5397644" y="3348378"/>
                    <a:ext cx="89944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sp>
                <p:nvSpPr>
                  <p:cNvPr id="76" name="TextBox 2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761513" y="3579093"/>
                    <a:ext cx="286857" cy="33855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1600" dirty="0">
                        <a:latin typeface="Calibri" pitchFamily="34" charset="0"/>
                      </a:rPr>
                      <a:t>*</a:t>
                    </a:r>
                  </a:p>
                </p:txBody>
              </p:sp>
              <p:sp>
                <p:nvSpPr>
                  <p:cNvPr id="77" name="TextBox 2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022113" y="3312393"/>
                    <a:ext cx="286857" cy="33855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1600" dirty="0">
                        <a:latin typeface="Calibri" pitchFamily="34" charset="0"/>
                      </a:rPr>
                      <a:t>*</a:t>
                    </a:r>
                  </a:p>
                </p:txBody>
              </p:sp>
              <p:sp>
                <p:nvSpPr>
                  <p:cNvPr id="78" name="TextBox 2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942113" y="3369543"/>
                    <a:ext cx="286857" cy="33855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1600" dirty="0">
                        <a:latin typeface="Calibri" pitchFamily="34" charset="0"/>
                      </a:rPr>
                      <a:t>*</a:t>
                    </a:r>
                  </a:p>
                </p:txBody>
              </p:sp>
              <p:sp>
                <p:nvSpPr>
                  <p:cNvPr id="79" name="TextBox 2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190486" y="3023130"/>
                    <a:ext cx="287258" cy="33855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1600" dirty="0">
                        <a:latin typeface="Calibri" pitchFamily="34" charset="0"/>
                      </a:rPr>
                      <a:t>#</a:t>
                    </a:r>
                  </a:p>
                </p:txBody>
              </p:sp>
              <p:cxnSp>
                <p:nvCxnSpPr>
                  <p:cNvPr id="80" name="Straight Connector 23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2070100" y="3322456"/>
                    <a:ext cx="546767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81" name="Straight Connector 25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2475402" y="3462994"/>
                    <a:ext cx="281076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82" name="Straight Connector 27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2032144" y="3361078"/>
                    <a:ext cx="89944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  <p:grpSp>
              <p:nvGrpSpPr>
                <p:cNvPr id="30" name="Group 29"/>
                <p:cNvGrpSpPr/>
                <p:nvPr/>
              </p:nvGrpSpPr>
              <p:grpSpPr>
                <a:xfrm>
                  <a:off x="-152176" y="543252"/>
                  <a:ext cx="9296176" cy="1954414"/>
                  <a:chOff x="-493541" y="471484"/>
                  <a:chExt cx="9637541" cy="2026182"/>
                </a:xfrm>
              </p:grpSpPr>
              <p:grpSp>
                <p:nvGrpSpPr>
                  <p:cNvPr id="58" name="Group 57"/>
                  <p:cNvGrpSpPr/>
                  <p:nvPr/>
                </p:nvGrpSpPr>
                <p:grpSpPr>
                  <a:xfrm>
                    <a:off x="-493541" y="471484"/>
                    <a:ext cx="9637541" cy="2026182"/>
                    <a:chOff x="-493541" y="1563684"/>
                    <a:chExt cx="9637541" cy="2026182"/>
                  </a:xfrm>
                </p:grpSpPr>
                <p:pic>
                  <p:nvPicPr>
                    <p:cNvPr id="60" name="Picture 59" descr="EP393_10_2.5x.tiff"/>
                    <p:cNvPicPr>
                      <a:picLocks noChangeAspect="1"/>
                    </p:cNvPicPr>
                    <p:nvPr/>
                  </p:nvPicPr>
                  <p:blipFill>
                    <a:blip r:embed="rId3" cstate="print">
                      <a:extLst>
                        <a:ext uri="{BEBA8EAE-BF5A-486C-A8C5-ECC9F3942E4B}">
                          <a14:imgProps xmlns:a14="http://schemas.microsoft.com/office/drawing/2010/main">
                            <a14:imgLayer r:embed="rId4">
                              <a14:imgEffect>
                                <a14:brightnessContrast contrast="2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2337506" y="1898650"/>
                      <a:ext cx="2240844" cy="1680633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61" name="Picture 60" descr="EP366_L3_2.5x.tif"/>
                    <p:cNvPicPr>
                      <a:picLocks noChangeAspect="1"/>
                    </p:cNvPicPr>
                    <p:nvPr/>
                  </p:nvPicPr>
                  <p:blipFill>
                    <a:blip r:embed="rId5" cstate="print"/>
                    <a:stretch>
                      <a:fillRect/>
                    </a:stretch>
                  </p:blipFill>
                  <p:spPr>
                    <a:xfrm>
                      <a:off x="4623506" y="1898650"/>
                      <a:ext cx="2240844" cy="1680633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62" name="Picture 61" descr="EP368_L3_2.5x.tif"/>
                    <p:cNvPicPr>
                      <a:picLocks noChangeAspect="1"/>
                    </p:cNvPicPr>
                    <p:nvPr/>
                  </p:nvPicPr>
                  <p:blipFill>
                    <a:blip r:embed="rId6" cstate="print"/>
                    <a:stretch>
                      <a:fillRect/>
                    </a:stretch>
                  </p:blipFill>
                  <p:spPr>
                    <a:xfrm>
                      <a:off x="45156" y="1892300"/>
                      <a:ext cx="2240844" cy="1680633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63" name="Picture 62" descr="EP383_L3_2.5x.tif"/>
                    <p:cNvPicPr>
                      <a:picLocks noChangeAspect="1"/>
                    </p:cNvPicPr>
                    <p:nvPr/>
                  </p:nvPicPr>
                  <p:blipFill>
                    <a:blip r:embed="rId7" cstate="print"/>
                    <a:stretch>
                      <a:fillRect/>
                    </a:stretch>
                  </p:blipFill>
                  <p:spPr>
                    <a:xfrm>
                      <a:off x="6883398" y="1894414"/>
                      <a:ext cx="2260602" cy="1695452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64" name="TextBox 49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803797" y="1563691"/>
                      <a:ext cx="595010" cy="36933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dirty="0" smtClean="0">
                          <a:latin typeface="Times New Roman"/>
                          <a:cs typeface="Times New Roman"/>
                        </a:rPr>
                        <a:t>H</a:t>
                      </a:r>
                      <a:r>
                        <a:rPr lang="en-US" baseline="-25000" dirty="0" smtClean="0"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lang="en-US" dirty="0" smtClean="0">
                          <a:latin typeface="Times New Roman"/>
                          <a:cs typeface="Times New Roman"/>
                        </a:rPr>
                        <a:t>O</a:t>
                      </a:r>
                      <a:endParaRPr lang="en-US" dirty="0">
                        <a:latin typeface="Times New Roman"/>
                        <a:cs typeface="Times New Roman"/>
                      </a:endParaRPr>
                    </a:p>
                  </p:txBody>
                </p:sp>
                <p:sp>
                  <p:nvSpPr>
                    <p:cNvPr id="65" name="TextBox 49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468157" y="1563684"/>
                      <a:ext cx="428460" cy="36933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dirty="0" smtClean="0">
                          <a:latin typeface="Times New Roman"/>
                          <a:cs typeface="Times New Roman"/>
                        </a:rPr>
                        <a:t>Pb</a:t>
                      </a:r>
                      <a:endParaRPr lang="en-US" dirty="0">
                        <a:latin typeface="Times New Roman"/>
                        <a:cs typeface="Times New Roman"/>
                      </a:endParaRPr>
                    </a:p>
                  </p:txBody>
                </p:sp>
                <p:sp>
                  <p:nvSpPr>
                    <p:cNvPr id="66" name="TextBox 49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212564" y="1563691"/>
                      <a:ext cx="582198" cy="36933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dirty="0" smtClean="0">
                          <a:latin typeface="Times New Roman"/>
                          <a:cs typeface="Times New Roman"/>
                        </a:rPr>
                        <a:t>BIO</a:t>
                      </a:r>
                      <a:endParaRPr lang="en-US" dirty="0">
                        <a:latin typeface="Times New Roman"/>
                        <a:cs typeface="Times New Roman"/>
                      </a:endParaRPr>
                    </a:p>
                  </p:txBody>
                </p:sp>
                <p:sp>
                  <p:nvSpPr>
                    <p:cNvPr id="67" name="TextBox 49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517713" y="1563684"/>
                      <a:ext cx="1008779" cy="38965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dirty="0" err="1" smtClean="0">
                          <a:latin typeface="Times New Roman"/>
                          <a:cs typeface="Times New Roman"/>
                        </a:rPr>
                        <a:t>Pb+BIO</a:t>
                      </a:r>
                      <a:endParaRPr lang="en-US" dirty="0">
                        <a:latin typeface="Times New Roman"/>
                        <a:cs typeface="Times New Roman"/>
                      </a:endParaRPr>
                    </a:p>
                  </p:txBody>
                </p:sp>
                <p:sp>
                  <p:nvSpPr>
                    <p:cNvPr id="68" name="TextBox 49"/>
                    <p:cNvSpPr txBox="1">
                      <a:spLocks noChangeArrowheads="1"/>
                    </p:cNvSpPr>
                    <p:nvPr/>
                  </p:nvSpPr>
                  <p:spPr bwMode="auto">
                    <a:xfrm rot="16200000">
                      <a:off x="-543407" y="2571223"/>
                      <a:ext cx="857777" cy="36933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dirty="0" smtClean="0">
                          <a:latin typeface="Times New Roman"/>
                          <a:cs typeface="Times New Roman"/>
                        </a:rPr>
                        <a:t>Day 10</a:t>
                      </a:r>
                      <a:endParaRPr lang="en-US" dirty="0">
                        <a:latin typeface="Times New Roman"/>
                        <a:cs typeface="Times New Roman"/>
                      </a:endParaRPr>
                    </a:p>
                  </p:txBody>
                </p:sp>
                <p:sp>
                  <p:nvSpPr>
                    <p:cNvPr id="69" name="TextBox 200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-493541" y="1570566"/>
                      <a:ext cx="422275" cy="369888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spAutoFit/>
                    </a:bodyPr>
                    <a:lstStyle/>
                    <a:p>
                      <a:r>
                        <a:rPr lang="en-US" b="1" dirty="0"/>
                        <a:t>A</a:t>
                      </a:r>
                    </a:p>
                  </p:txBody>
                </p:sp>
              </p:grpSp>
              <p:cxnSp>
                <p:nvCxnSpPr>
                  <p:cNvPr id="59" name="Straight Connector 58"/>
                  <p:cNvCxnSpPr/>
                  <p:nvPr/>
                </p:nvCxnSpPr>
                <p:spPr bwMode="auto">
                  <a:xfrm>
                    <a:off x="8842375" y="2412466"/>
                    <a:ext cx="227013" cy="0"/>
                  </a:xfrm>
                  <a:prstGeom prst="line">
                    <a:avLst/>
                  </a:prstGeom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1" name="Group 30"/>
                <p:cNvGrpSpPr/>
                <p:nvPr/>
              </p:nvGrpSpPr>
              <p:grpSpPr>
                <a:xfrm>
                  <a:off x="-152476" y="4640037"/>
                  <a:ext cx="9288009" cy="2006299"/>
                  <a:chOff x="-493541" y="5074363"/>
                  <a:chExt cx="9629074" cy="2079971"/>
                </a:xfrm>
              </p:grpSpPr>
              <p:sp>
                <p:nvSpPr>
                  <p:cNvPr id="46" name="TextBox 49"/>
                  <p:cNvSpPr txBox="1">
                    <a:spLocks noChangeArrowheads="1"/>
                  </p:cNvSpPr>
                  <p:nvPr/>
                </p:nvSpPr>
                <p:spPr bwMode="auto">
                  <a:xfrm rot="16200000">
                    <a:off x="-656009" y="6033711"/>
                    <a:ext cx="1073844" cy="36933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dirty="0" smtClean="0">
                        <a:latin typeface="Times New Roman"/>
                        <a:cs typeface="Times New Roman"/>
                      </a:rPr>
                      <a:t>β-catenin</a:t>
                    </a:r>
                    <a:endParaRPr lang="en-US" dirty="0">
                      <a:latin typeface="Times New Roman"/>
                      <a:cs typeface="Times New Roman"/>
                    </a:endParaRPr>
                  </a:p>
                </p:txBody>
              </p:sp>
              <p:sp>
                <p:nvSpPr>
                  <p:cNvPr id="47" name="TextBox 20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-493541" y="5074363"/>
                    <a:ext cx="422275" cy="36988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r>
                      <a:rPr lang="en-US" b="1" dirty="0" smtClean="0"/>
                      <a:t>C</a:t>
                    </a:r>
                    <a:endParaRPr lang="en-US" b="1" dirty="0"/>
                  </a:p>
                </p:txBody>
              </p:sp>
              <p:pic>
                <p:nvPicPr>
                  <p:cNvPr id="48" name="Picture 47" descr="EP366-20x1a.tif"/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0799" y="5379574"/>
                    <a:ext cx="2243666" cy="1682749"/>
                  </a:xfrm>
                  <a:prstGeom prst="rect">
                    <a:avLst/>
                  </a:prstGeom>
                </p:spPr>
              </p:pic>
              <p:pic>
                <p:nvPicPr>
                  <p:cNvPr id="49" name="Picture 48" descr="EP371-20x3a.tif"/>
                  <p:cNvPicPr>
                    <a:picLocks noChangeAspect="1"/>
                  </p:cNvPicPr>
                  <p:nvPr/>
                </p:nvPicPr>
                <p:blipFill>
                  <a:blip r:embed="rId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336799" y="5375277"/>
                    <a:ext cx="2247899" cy="1685924"/>
                  </a:xfrm>
                  <a:prstGeom prst="rect">
                    <a:avLst/>
                  </a:prstGeom>
                </p:spPr>
              </p:pic>
              <p:pic>
                <p:nvPicPr>
                  <p:cNvPr id="50" name="Picture 49" descr="EP383-20x3a.tif"/>
                  <p:cNvPicPr>
                    <a:picLocks noChangeAspect="1"/>
                  </p:cNvPicPr>
                  <p:nvPr/>
                </p:nvPicPr>
                <p:blipFill>
                  <a:blip r:embed="rId1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629855" y="5376333"/>
                    <a:ext cx="2226777" cy="1670083"/>
                  </a:xfrm>
                  <a:prstGeom prst="rect">
                    <a:avLst/>
                  </a:prstGeom>
                </p:spPr>
              </p:pic>
              <p:pic>
                <p:nvPicPr>
                  <p:cNvPr id="51" name="Picture 50" descr="EP373-20x1a.tif"/>
                  <p:cNvPicPr>
                    <a:picLocks noChangeAspect="1"/>
                  </p:cNvPicPr>
                  <p:nvPr/>
                </p:nvPicPr>
                <p:blipFill>
                  <a:blip r:embed="rId1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897467" y="5367866"/>
                    <a:ext cx="2238066" cy="1678549"/>
                  </a:xfrm>
                  <a:prstGeom prst="rect">
                    <a:avLst/>
                  </a:prstGeom>
                </p:spPr>
              </p:pic>
              <p:cxnSp>
                <p:nvCxnSpPr>
                  <p:cNvPr id="52" name="Straight Arrow Connector 51"/>
                  <p:cNvCxnSpPr/>
                  <p:nvPr/>
                </p:nvCxnSpPr>
                <p:spPr>
                  <a:xfrm flipH="1" flipV="1">
                    <a:off x="4114800" y="6324600"/>
                    <a:ext cx="84667" cy="364067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" name="Straight Arrow Connector 52"/>
                  <p:cNvCxnSpPr/>
                  <p:nvPr/>
                </p:nvCxnSpPr>
                <p:spPr>
                  <a:xfrm flipH="1" flipV="1">
                    <a:off x="3285067" y="6493933"/>
                    <a:ext cx="84667" cy="364067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" name="Straight Arrow Connector 53"/>
                  <p:cNvCxnSpPr/>
                  <p:nvPr/>
                </p:nvCxnSpPr>
                <p:spPr>
                  <a:xfrm flipH="1" flipV="1">
                    <a:off x="5486400" y="6307667"/>
                    <a:ext cx="84667" cy="364067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" name="Straight Arrow Connector 54"/>
                  <p:cNvCxnSpPr/>
                  <p:nvPr/>
                </p:nvCxnSpPr>
                <p:spPr>
                  <a:xfrm flipH="1" flipV="1">
                    <a:off x="6265333" y="6493933"/>
                    <a:ext cx="84667" cy="364067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" name="Straight Arrow Connector 55"/>
                  <p:cNvCxnSpPr/>
                  <p:nvPr/>
                </p:nvCxnSpPr>
                <p:spPr>
                  <a:xfrm flipH="1" flipV="1">
                    <a:off x="7933266" y="6417733"/>
                    <a:ext cx="84667" cy="364067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7" name="Straight Arrow Connector 56"/>
                  <p:cNvCxnSpPr/>
                  <p:nvPr/>
                </p:nvCxnSpPr>
                <p:spPr>
                  <a:xfrm flipH="1" flipV="1">
                    <a:off x="1329267" y="6790267"/>
                    <a:ext cx="84667" cy="364067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32" name="Straight Connector 31"/>
                <p:cNvCxnSpPr/>
                <p:nvPr/>
              </p:nvCxnSpPr>
              <p:spPr bwMode="auto">
                <a:xfrm>
                  <a:off x="8824176" y="6425304"/>
                  <a:ext cx="218972" cy="0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41" name="TextBox 49"/>
                <p:cNvSpPr txBox="1">
                  <a:spLocks noChangeArrowheads="1"/>
                </p:cNvSpPr>
                <p:nvPr/>
              </p:nvSpPr>
              <p:spPr bwMode="auto">
                <a:xfrm>
                  <a:off x="1123411" y="4596657"/>
                  <a:ext cx="573935" cy="3562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dirty="0" smtClean="0">
                      <a:latin typeface="Times New Roman"/>
                      <a:cs typeface="Times New Roman"/>
                    </a:rPr>
                    <a:t>H</a:t>
                  </a:r>
                  <a:r>
                    <a:rPr lang="en-US" baseline="-25000" dirty="0" smtClean="0">
                      <a:latin typeface="Times New Roman"/>
                      <a:cs typeface="Times New Roman"/>
                    </a:rPr>
                    <a:t>2</a:t>
                  </a:r>
                  <a:r>
                    <a:rPr lang="en-US" dirty="0" smtClean="0">
                      <a:latin typeface="Times New Roman"/>
                      <a:cs typeface="Times New Roman"/>
                    </a:rPr>
                    <a:t>O</a:t>
                  </a:r>
                  <a:endParaRPr lang="en-US" dirty="0"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43" name="TextBox 49"/>
                <p:cNvSpPr txBox="1">
                  <a:spLocks noChangeArrowheads="1"/>
                </p:cNvSpPr>
                <p:nvPr/>
              </p:nvSpPr>
              <p:spPr bwMode="auto">
                <a:xfrm>
                  <a:off x="5622557" y="4596650"/>
                  <a:ext cx="413284" cy="3562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dirty="0" smtClean="0">
                      <a:latin typeface="Times New Roman"/>
                      <a:cs typeface="Times New Roman"/>
                    </a:rPr>
                    <a:t>Pb</a:t>
                  </a:r>
                  <a:endParaRPr lang="en-US" dirty="0"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44" name="TextBox 49"/>
                <p:cNvSpPr txBox="1">
                  <a:spLocks noChangeArrowheads="1"/>
                </p:cNvSpPr>
                <p:nvPr/>
              </p:nvSpPr>
              <p:spPr bwMode="auto">
                <a:xfrm>
                  <a:off x="3446858" y="4596657"/>
                  <a:ext cx="561576" cy="3562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dirty="0" smtClean="0">
                      <a:latin typeface="Times New Roman"/>
                      <a:cs typeface="Times New Roman"/>
                    </a:rPr>
                    <a:t>BIO</a:t>
                  </a:r>
                  <a:endParaRPr lang="en-US" dirty="0"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45" name="TextBox 49"/>
                <p:cNvSpPr txBox="1">
                  <a:spLocks noChangeArrowheads="1"/>
                </p:cNvSpPr>
                <p:nvPr/>
              </p:nvSpPr>
              <p:spPr bwMode="auto">
                <a:xfrm>
                  <a:off x="7612443" y="4596650"/>
                  <a:ext cx="973048" cy="3758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dirty="0" err="1" smtClean="0">
                      <a:latin typeface="Times New Roman"/>
                      <a:cs typeface="Times New Roman"/>
                    </a:rPr>
                    <a:t>Pb+BIO</a:t>
                  </a:r>
                  <a:endParaRPr lang="en-US" dirty="0">
                    <a:latin typeface="Times New Roman"/>
                    <a:cs typeface="Times New Roman"/>
                  </a:endParaRPr>
                </a:p>
              </p:txBody>
            </p:sp>
          </p:grpSp>
          <p:pic>
            <p:nvPicPr>
              <p:cNvPr id="26" name="Picture 25"/>
              <p:cNvPicPr>
                <a:picLocks noChangeAspect="1"/>
              </p:cNvPicPr>
              <p:nvPr/>
            </p:nvPicPr>
            <p:blipFill rotWithShape="1">
              <a:blip r:embed="rId12" cstate="print"/>
              <a:srcRect r="18061"/>
              <a:stretch/>
            </p:blipFill>
            <p:spPr>
              <a:xfrm>
                <a:off x="5953642" y="2718777"/>
                <a:ext cx="2668556" cy="1814146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13" cstate="print"/>
              <a:srcRect r="18430"/>
              <a:stretch/>
            </p:blipFill>
            <p:spPr>
              <a:xfrm>
                <a:off x="619887" y="2717799"/>
                <a:ext cx="2656532" cy="1814147"/>
              </a:xfrm>
              <a:prstGeom prst="rect">
                <a:avLst/>
              </a:prstGeom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 rotWithShape="1">
              <a:blip r:embed="rId14" cstate="print"/>
              <a:srcRect r="18136"/>
              <a:stretch/>
            </p:blipFill>
            <p:spPr>
              <a:xfrm>
                <a:off x="3289300" y="2717799"/>
                <a:ext cx="2666087" cy="1814147"/>
              </a:xfrm>
              <a:prstGeom prst="rect">
                <a:avLst/>
              </a:prstGeom>
            </p:spPr>
          </p:pic>
        </p:grpSp>
      </p:grpSp>
      <p:sp>
        <p:nvSpPr>
          <p:cNvPr id="83" name="TextBox 82"/>
          <p:cNvSpPr txBox="1"/>
          <p:nvPr/>
        </p:nvSpPr>
        <p:spPr>
          <a:xfrm>
            <a:off x="6516945" y="1011388"/>
            <a:ext cx="20537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Beier (2014) J </a:t>
            </a:r>
            <a:r>
              <a:rPr lang="en-US" sz="1200" i="1" dirty="0" err="1" smtClean="0"/>
              <a:t>Orthop</a:t>
            </a:r>
            <a:r>
              <a:rPr lang="en-US" sz="1200" i="1" dirty="0" smtClean="0"/>
              <a:t> Res</a:t>
            </a:r>
            <a:endParaRPr lang="en-US" sz="1200" i="1" dirty="0"/>
          </a:p>
        </p:txBody>
      </p:sp>
      <p:sp>
        <p:nvSpPr>
          <p:cNvPr id="84" name="TextBox 83"/>
          <p:cNvSpPr txBox="1"/>
          <p:nvPr/>
        </p:nvSpPr>
        <p:spPr>
          <a:xfrm>
            <a:off x="433136" y="168436"/>
            <a:ext cx="807586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olidFill>
                  <a:srgbClr val="D1282E"/>
                </a:solidFill>
                <a:latin typeface="+mj-lt"/>
              </a:rPr>
              <a:t>Activation of </a:t>
            </a:r>
            <a:r>
              <a:rPr lang="el-GR" sz="2600" dirty="0" smtClean="0">
                <a:solidFill>
                  <a:srgbClr val="D1282E"/>
                </a:solidFill>
                <a:latin typeface="+mj-lt"/>
              </a:rPr>
              <a:t>β</a:t>
            </a:r>
            <a:r>
              <a:rPr lang="en-US" sz="2600" dirty="0" smtClean="0">
                <a:solidFill>
                  <a:srgbClr val="D1282E"/>
                </a:solidFill>
                <a:latin typeface="+mj-lt"/>
              </a:rPr>
              <a:t>-Catenin Improves Lead Inhibition of Fracture Healing </a:t>
            </a:r>
            <a:endParaRPr lang="en-US" sz="2600" dirty="0">
              <a:solidFill>
                <a:srgbClr val="D1282E"/>
              </a:solidFill>
              <a:latin typeface="+mj-lt"/>
            </a:endParaRPr>
          </a:p>
        </p:txBody>
      </p:sp>
      <p:cxnSp>
        <p:nvCxnSpPr>
          <p:cNvPr id="85" name="Straight Connector 84"/>
          <p:cNvCxnSpPr/>
          <p:nvPr/>
        </p:nvCxnSpPr>
        <p:spPr>
          <a:xfrm>
            <a:off x="433137" y="1368231"/>
            <a:ext cx="744754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5799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695410" y="5787412"/>
            <a:ext cx="1786757" cy="352176"/>
            <a:chOff x="5011611" y="4885717"/>
            <a:chExt cx="1786757" cy="352176"/>
          </a:xfrm>
        </p:grpSpPr>
        <p:pic>
          <p:nvPicPr>
            <p:cNvPr id="76" name="Picture 75"/>
            <p:cNvPicPr>
              <a:picLocks noChangeAspect="1"/>
            </p:cNvPicPr>
            <p:nvPr/>
          </p:nvPicPr>
          <p:blipFill rotWithShape="1">
            <a:blip r:embed="rId2" cstate="print"/>
            <a:srcRect l="81812" t="15134" r="8910" b="71624"/>
            <a:stretch/>
          </p:blipFill>
          <p:spPr>
            <a:xfrm>
              <a:off x="5011611" y="4885717"/>
              <a:ext cx="372083" cy="315707"/>
            </a:xfrm>
            <a:prstGeom prst="rect">
              <a:avLst/>
            </a:prstGeom>
          </p:spPr>
        </p:pic>
        <p:pic>
          <p:nvPicPr>
            <p:cNvPr id="77" name="Picture 76"/>
            <p:cNvPicPr>
              <a:picLocks noChangeAspect="1"/>
            </p:cNvPicPr>
            <p:nvPr/>
          </p:nvPicPr>
          <p:blipFill rotWithShape="1">
            <a:blip r:embed="rId2" cstate="print"/>
            <a:srcRect l="81812" t="28422" r="8910" b="62639"/>
            <a:stretch/>
          </p:blipFill>
          <p:spPr>
            <a:xfrm>
              <a:off x="5992558" y="4999567"/>
              <a:ext cx="372083" cy="213132"/>
            </a:xfrm>
            <a:prstGeom prst="rect">
              <a:avLst/>
            </a:prstGeom>
          </p:spPr>
        </p:pic>
        <p:sp>
          <p:nvSpPr>
            <p:cNvPr id="78" name="TextBox 77"/>
            <p:cNvSpPr txBox="1"/>
            <p:nvPr/>
          </p:nvSpPr>
          <p:spPr>
            <a:xfrm>
              <a:off x="6342090" y="4953368"/>
              <a:ext cx="456278" cy="273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latin typeface="Times New Roman"/>
                  <a:cs typeface="Times New Roman"/>
                </a:rPr>
                <a:t>BIO</a:t>
              </a:r>
              <a:endParaRPr lang="en-US" sz="1400" b="1" dirty="0">
                <a:latin typeface="Times New Roman"/>
                <a:cs typeface="Times New Roman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5327317" y="4964644"/>
              <a:ext cx="425812" cy="273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err="1" smtClean="0">
                  <a:latin typeface="Times New Roman"/>
                  <a:cs typeface="Times New Roman"/>
                </a:rPr>
                <a:t>Veh</a:t>
              </a:r>
              <a:endParaRPr lang="en-US" sz="1400" b="1" dirty="0">
                <a:latin typeface="Times New Roman"/>
                <a:cs typeface="Times New Roman"/>
              </a:endParaRP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0" y="1894808"/>
            <a:ext cx="8826924" cy="3882763"/>
            <a:chOff x="-38524" y="595313"/>
            <a:chExt cx="9509922" cy="4183198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75" r="8581"/>
            <a:stretch/>
          </p:blipFill>
          <p:spPr bwMode="auto">
            <a:xfrm>
              <a:off x="6324601" y="749299"/>
              <a:ext cx="3035300" cy="18923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06" r="7256"/>
            <a:stretch/>
          </p:blipFill>
          <p:spPr bwMode="auto">
            <a:xfrm>
              <a:off x="3280833" y="698500"/>
              <a:ext cx="3109282" cy="19687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8" name="Group 7"/>
            <p:cNvGrpSpPr/>
            <p:nvPr/>
          </p:nvGrpSpPr>
          <p:grpSpPr>
            <a:xfrm>
              <a:off x="-12700" y="667884"/>
              <a:ext cx="7435920" cy="4102373"/>
              <a:chOff x="-2463367" y="789949"/>
              <a:chExt cx="7617646" cy="4202630"/>
            </a:xfrm>
          </p:grpSpPr>
          <p:pic>
            <p:nvPicPr>
              <p:cNvPr id="73" name="Picture 72"/>
              <p:cNvPicPr>
                <a:picLocks noChangeAspect="1"/>
              </p:cNvPicPr>
              <p:nvPr/>
            </p:nvPicPr>
            <p:blipFill rotWithShape="1">
              <a:blip r:embed="rId5" cstate="print"/>
              <a:srcRect t="13111" r="16350"/>
              <a:stretch/>
            </p:blipFill>
            <p:spPr>
              <a:xfrm>
                <a:off x="-2463367" y="2921049"/>
                <a:ext cx="3354813" cy="2071530"/>
              </a:xfrm>
              <a:prstGeom prst="rect">
                <a:avLst/>
              </a:prstGeom>
            </p:spPr>
          </p:pic>
          <p:sp>
            <p:nvSpPr>
              <p:cNvPr id="74" name="TextBox 200"/>
              <p:cNvSpPr txBox="1">
                <a:spLocks noChangeArrowheads="1"/>
              </p:cNvSpPr>
              <p:nvPr/>
            </p:nvSpPr>
            <p:spPr bwMode="auto">
              <a:xfrm>
                <a:off x="4779377" y="789949"/>
                <a:ext cx="374902" cy="3783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b="1" dirty="0" smtClean="0"/>
                  <a:t>C</a:t>
                </a:r>
                <a:endParaRPr lang="en-US" b="1" dirty="0"/>
              </a:p>
            </p:txBody>
          </p:sp>
          <p:sp>
            <p:nvSpPr>
              <p:cNvPr id="75" name="TextBox 19"/>
              <p:cNvSpPr txBox="1">
                <a:spLocks noChangeArrowheads="1"/>
              </p:cNvSpPr>
              <p:nvPr/>
            </p:nvSpPr>
            <p:spPr bwMode="auto">
              <a:xfrm>
                <a:off x="-975127" y="2976318"/>
                <a:ext cx="243647" cy="273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 dirty="0">
                    <a:latin typeface="Times New Roman"/>
                    <a:cs typeface="Times New Roman"/>
                  </a:rPr>
                  <a:t>*</a:t>
                </a:r>
              </a:p>
            </p:txBody>
          </p:sp>
        </p:grp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6" cstate="print"/>
            <a:srcRect t="14530" r="17373"/>
            <a:stretch/>
          </p:blipFill>
          <p:spPr>
            <a:xfrm>
              <a:off x="-38524" y="662726"/>
              <a:ext cx="3234720" cy="1989093"/>
            </a:xfrm>
            <a:prstGeom prst="rect">
              <a:avLst/>
            </a:prstGeom>
          </p:spPr>
        </p:pic>
        <p:sp>
          <p:nvSpPr>
            <p:cNvPr id="10" name="TextBox 200"/>
            <p:cNvSpPr txBox="1">
              <a:spLocks noChangeArrowheads="1"/>
            </p:cNvSpPr>
            <p:nvPr/>
          </p:nvSpPr>
          <p:spPr bwMode="auto">
            <a:xfrm>
              <a:off x="752802" y="673733"/>
              <a:ext cx="365958" cy="3205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/>
                <a:t>A</a:t>
              </a:r>
            </a:p>
          </p:txBody>
        </p:sp>
        <p:sp>
          <p:nvSpPr>
            <p:cNvPr id="11" name="TextBox 19"/>
            <p:cNvSpPr txBox="1">
              <a:spLocks noChangeArrowheads="1"/>
            </p:cNvSpPr>
            <p:nvPr/>
          </p:nvSpPr>
          <p:spPr bwMode="auto">
            <a:xfrm>
              <a:off x="2174433" y="897555"/>
              <a:ext cx="237835" cy="2667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dirty="0">
                  <a:latin typeface="Times New Roman"/>
                  <a:cs typeface="Times New Roman"/>
                </a:rPr>
                <a:t>*</a:t>
              </a:r>
            </a:p>
          </p:txBody>
        </p:sp>
        <p:sp>
          <p:nvSpPr>
            <p:cNvPr id="12" name="TextBox 20"/>
            <p:cNvSpPr txBox="1">
              <a:spLocks noChangeArrowheads="1"/>
            </p:cNvSpPr>
            <p:nvPr/>
          </p:nvSpPr>
          <p:spPr bwMode="auto">
            <a:xfrm>
              <a:off x="2385171" y="595313"/>
              <a:ext cx="248948" cy="2667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dirty="0">
                  <a:latin typeface="Times New Roman"/>
                  <a:cs typeface="Times New Roman"/>
                </a:rPr>
                <a:t>#</a:t>
              </a:r>
            </a:p>
          </p:txBody>
        </p:sp>
        <p:grpSp>
          <p:nvGrpSpPr>
            <p:cNvPr id="13" name="Group 83"/>
            <p:cNvGrpSpPr>
              <a:grpSpLocks/>
            </p:cNvGrpSpPr>
            <p:nvPr/>
          </p:nvGrpSpPr>
          <p:grpSpPr bwMode="auto">
            <a:xfrm flipH="1">
              <a:off x="2299144" y="847383"/>
              <a:ext cx="469093" cy="277608"/>
              <a:chOff x="8201182" y="1993900"/>
              <a:chExt cx="536418" cy="317500"/>
            </a:xfrm>
          </p:grpSpPr>
          <p:cxnSp>
            <p:nvCxnSpPr>
              <p:cNvPr id="70" name="Straight Connector 23"/>
              <p:cNvCxnSpPr>
                <a:cxnSpLocks noChangeShapeType="1"/>
              </p:cNvCxnSpPr>
              <p:nvPr/>
            </p:nvCxnSpPr>
            <p:spPr bwMode="auto">
              <a:xfrm rot="10800000">
                <a:off x="8204200" y="1993900"/>
                <a:ext cx="533400" cy="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71" name="Straight Connector 25"/>
              <p:cNvCxnSpPr>
                <a:cxnSpLocks noChangeShapeType="1"/>
              </p:cNvCxnSpPr>
              <p:nvPr/>
            </p:nvCxnSpPr>
            <p:spPr bwMode="auto">
              <a:xfrm rot="5400000">
                <a:off x="8042432" y="2152650"/>
                <a:ext cx="317500" cy="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72" name="Straight Connector 27"/>
              <p:cNvCxnSpPr>
                <a:cxnSpLocks noChangeShapeType="1"/>
              </p:cNvCxnSpPr>
              <p:nvPr/>
            </p:nvCxnSpPr>
            <p:spPr bwMode="auto">
              <a:xfrm rot="5400000">
                <a:off x="8686800" y="2044700"/>
                <a:ext cx="101600" cy="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7" cstate="print"/>
            <a:srcRect t="13348" r="17847"/>
            <a:stretch/>
          </p:blipFill>
          <p:spPr>
            <a:xfrm>
              <a:off x="6213175" y="2735553"/>
              <a:ext cx="3258223" cy="2042958"/>
            </a:xfrm>
            <a:prstGeom prst="rect">
              <a:avLst/>
            </a:prstGeom>
          </p:spPr>
        </p:pic>
        <p:sp>
          <p:nvSpPr>
            <p:cNvPr id="15" name="TextBox 200"/>
            <p:cNvSpPr txBox="1">
              <a:spLocks noChangeArrowheads="1"/>
            </p:cNvSpPr>
            <p:nvPr/>
          </p:nvSpPr>
          <p:spPr bwMode="auto">
            <a:xfrm>
              <a:off x="3897766" y="2772847"/>
              <a:ext cx="36595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b="1" dirty="0" smtClean="0"/>
                <a:t>E</a:t>
              </a:r>
              <a:endParaRPr lang="en-US" b="1" dirty="0"/>
            </a:p>
          </p:txBody>
        </p:sp>
        <p:sp>
          <p:nvSpPr>
            <p:cNvPr id="16" name="TextBox 200"/>
            <p:cNvSpPr txBox="1">
              <a:spLocks noChangeArrowheads="1"/>
            </p:cNvSpPr>
            <p:nvPr/>
          </p:nvSpPr>
          <p:spPr bwMode="auto">
            <a:xfrm>
              <a:off x="6996566" y="2760147"/>
              <a:ext cx="36595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b="1" dirty="0" smtClean="0"/>
                <a:t>F</a:t>
              </a:r>
              <a:endParaRPr lang="en-US" b="1" dirty="0"/>
            </a:p>
          </p:txBody>
        </p:sp>
        <p:sp>
          <p:nvSpPr>
            <p:cNvPr id="17" name="TextBox 19"/>
            <p:cNvSpPr txBox="1">
              <a:spLocks noChangeArrowheads="1"/>
            </p:cNvSpPr>
            <p:nvPr/>
          </p:nvSpPr>
          <p:spPr bwMode="auto">
            <a:xfrm>
              <a:off x="8374239" y="1639848"/>
              <a:ext cx="237835" cy="2667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dirty="0">
                  <a:latin typeface="Times New Roman"/>
                  <a:cs typeface="Times New Roman"/>
                </a:rPr>
                <a:t>*</a:t>
              </a:r>
            </a:p>
          </p:txBody>
        </p:sp>
        <p:sp>
          <p:nvSpPr>
            <p:cNvPr id="18" name="TextBox 200"/>
            <p:cNvSpPr txBox="1">
              <a:spLocks noChangeArrowheads="1"/>
            </p:cNvSpPr>
            <p:nvPr/>
          </p:nvSpPr>
          <p:spPr bwMode="auto">
            <a:xfrm>
              <a:off x="774667" y="2771054"/>
              <a:ext cx="365958" cy="3205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 smtClean="0"/>
                <a:t>D</a:t>
              </a:r>
              <a:endParaRPr lang="en-US" b="1" dirty="0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3098800" y="2697708"/>
              <a:ext cx="3221448" cy="2077491"/>
              <a:chOff x="-38100" y="2812008"/>
              <a:chExt cx="3221448" cy="2077491"/>
            </a:xfrm>
          </p:grpSpPr>
          <p:pic>
            <p:nvPicPr>
              <p:cNvPr id="61" name="Picture 60"/>
              <p:cNvPicPr>
                <a:picLocks noChangeAspect="1"/>
              </p:cNvPicPr>
              <p:nvPr/>
            </p:nvPicPr>
            <p:blipFill rotWithShape="1">
              <a:blip r:embed="rId8" cstate="print"/>
              <a:srcRect t="14830" r="17712"/>
              <a:stretch/>
            </p:blipFill>
            <p:spPr>
              <a:xfrm>
                <a:off x="-38100" y="2907366"/>
                <a:ext cx="3221448" cy="1982133"/>
              </a:xfrm>
              <a:prstGeom prst="rect">
                <a:avLst/>
              </a:prstGeom>
            </p:spPr>
          </p:pic>
          <p:grpSp>
            <p:nvGrpSpPr>
              <p:cNvPr id="62" name="Group 61"/>
              <p:cNvGrpSpPr/>
              <p:nvPr/>
            </p:nvGrpSpPr>
            <p:grpSpPr>
              <a:xfrm>
                <a:off x="1421383" y="2812008"/>
                <a:ext cx="1320454" cy="1466415"/>
                <a:chOff x="1878491" y="3153866"/>
                <a:chExt cx="1523654" cy="1692077"/>
              </a:xfrm>
            </p:grpSpPr>
            <p:sp>
              <p:nvSpPr>
                <p:cNvPr id="63" name="TextBox 19"/>
                <p:cNvSpPr txBox="1">
                  <a:spLocks noChangeArrowheads="1"/>
                </p:cNvSpPr>
                <p:nvPr/>
              </p:nvSpPr>
              <p:spPr bwMode="auto">
                <a:xfrm>
                  <a:off x="2745301" y="4538166"/>
                  <a:ext cx="274434" cy="3077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400" dirty="0">
                      <a:latin typeface="Times New Roman"/>
                      <a:cs typeface="Times New Roman"/>
                    </a:rPr>
                    <a:t>*</a:t>
                  </a:r>
                </a:p>
              </p:txBody>
            </p:sp>
            <p:sp>
              <p:nvSpPr>
                <p:cNvPr id="64" name="TextBox 19"/>
                <p:cNvSpPr txBox="1">
                  <a:spLocks noChangeArrowheads="1"/>
                </p:cNvSpPr>
                <p:nvPr/>
              </p:nvSpPr>
              <p:spPr bwMode="auto">
                <a:xfrm>
                  <a:off x="1878491" y="3153866"/>
                  <a:ext cx="274434" cy="3077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400" dirty="0">
                      <a:latin typeface="Times New Roman"/>
                      <a:cs typeface="Times New Roman"/>
                    </a:rPr>
                    <a:t>*</a:t>
                  </a:r>
                </a:p>
              </p:txBody>
            </p:sp>
            <p:sp>
              <p:nvSpPr>
                <p:cNvPr id="65" name="TextBox 20"/>
                <p:cNvSpPr txBox="1">
                  <a:spLocks noChangeArrowheads="1"/>
                </p:cNvSpPr>
                <p:nvPr/>
              </p:nvSpPr>
              <p:spPr bwMode="auto">
                <a:xfrm>
                  <a:off x="2988469" y="3516313"/>
                  <a:ext cx="287258" cy="3077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400" dirty="0">
                      <a:latin typeface="Times New Roman"/>
                      <a:cs typeface="Times New Roman"/>
                    </a:rPr>
                    <a:t>#</a:t>
                  </a:r>
                </a:p>
              </p:txBody>
            </p:sp>
            <p:grpSp>
              <p:nvGrpSpPr>
                <p:cNvPr id="66" name="Group 83"/>
                <p:cNvGrpSpPr>
                  <a:grpSpLocks/>
                </p:cNvGrpSpPr>
                <p:nvPr/>
              </p:nvGrpSpPr>
              <p:grpSpPr bwMode="auto">
                <a:xfrm>
                  <a:off x="2860865" y="3857973"/>
                  <a:ext cx="541280" cy="320328"/>
                  <a:chOff x="8201182" y="1993900"/>
                  <a:chExt cx="536418" cy="317500"/>
                </a:xfrm>
              </p:grpSpPr>
              <p:cxnSp>
                <p:nvCxnSpPr>
                  <p:cNvPr id="67" name="Straight Connector 23"/>
                  <p:cNvCxnSpPr>
                    <a:cxnSpLocks noChangeShapeType="1"/>
                  </p:cNvCxnSpPr>
                  <p:nvPr/>
                </p:nvCxnSpPr>
                <p:spPr bwMode="auto">
                  <a:xfrm rot="10800000">
                    <a:off x="8204200" y="1993900"/>
                    <a:ext cx="5334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68" name="Straight Connector 25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8042432" y="2152650"/>
                    <a:ext cx="3175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69" name="Straight Connector 27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8686800" y="2044700"/>
                    <a:ext cx="1016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</p:grpSp>
        </p:grpSp>
        <p:sp>
          <p:nvSpPr>
            <p:cNvPr id="20" name="TextBox 200"/>
            <p:cNvSpPr txBox="1">
              <a:spLocks noChangeArrowheads="1"/>
            </p:cNvSpPr>
            <p:nvPr/>
          </p:nvSpPr>
          <p:spPr bwMode="auto">
            <a:xfrm>
              <a:off x="3904075" y="676481"/>
              <a:ext cx="36595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 smtClean="0"/>
                <a:t>B</a:t>
              </a:r>
              <a:endParaRPr lang="en-US" b="1" dirty="0"/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8406429" y="2906068"/>
              <a:ext cx="580252" cy="1053249"/>
              <a:chOff x="6923601" y="3367821"/>
              <a:chExt cx="669545" cy="1215330"/>
            </a:xfrm>
          </p:grpSpPr>
          <p:sp>
            <p:nvSpPr>
              <p:cNvPr id="55" name="TextBox 20"/>
              <p:cNvSpPr txBox="1">
                <a:spLocks noChangeArrowheads="1"/>
              </p:cNvSpPr>
              <p:nvPr/>
            </p:nvSpPr>
            <p:spPr bwMode="auto">
              <a:xfrm>
                <a:off x="7179468" y="3367821"/>
                <a:ext cx="287258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 dirty="0">
                    <a:latin typeface="Times New Roman"/>
                    <a:cs typeface="Times New Roman"/>
                  </a:rPr>
                  <a:t>#</a:t>
                </a:r>
              </a:p>
            </p:txBody>
          </p:sp>
          <p:grpSp>
            <p:nvGrpSpPr>
              <p:cNvPr id="56" name="Group 83"/>
              <p:cNvGrpSpPr>
                <a:grpSpLocks/>
              </p:cNvGrpSpPr>
              <p:nvPr/>
            </p:nvGrpSpPr>
            <p:grpSpPr bwMode="auto">
              <a:xfrm>
                <a:off x="7051865" y="3709482"/>
                <a:ext cx="541281" cy="320329"/>
                <a:chOff x="8201182" y="2022949"/>
                <a:chExt cx="536419" cy="317501"/>
              </a:xfrm>
            </p:grpSpPr>
            <p:cxnSp>
              <p:nvCxnSpPr>
                <p:cNvPr id="58" name="Straight Connector 23"/>
                <p:cNvCxnSpPr>
                  <a:cxnSpLocks noChangeShapeType="1"/>
                </p:cNvCxnSpPr>
                <p:nvPr/>
              </p:nvCxnSpPr>
              <p:spPr bwMode="auto">
                <a:xfrm rot="10800000">
                  <a:off x="8204200" y="2022950"/>
                  <a:ext cx="533400" cy="0"/>
                </a:xfrm>
                <a:prstGeom prst="line">
                  <a:avLst/>
                </a:prstGeom>
                <a:noFill/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59" name="Straight Connector 25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8042432" y="2181700"/>
                  <a:ext cx="317500" cy="0"/>
                </a:xfrm>
                <a:prstGeom prst="line">
                  <a:avLst/>
                </a:prstGeom>
                <a:noFill/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60" name="Straight Connector 27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8686800" y="2073750"/>
                  <a:ext cx="101601" cy="0"/>
                </a:xfrm>
                <a:prstGeom prst="line">
                  <a:avLst/>
                </a:prstGeom>
                <a:noFill/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</p:grpSp>
          <p:sp>
            <p:nvSpPr>
              <p:cNvPr id="57" name="TextBox 19"/>
              <p:cNvSpPr txBox="1">
                <a:spLocks noChangeArrowheads="1"/>
              </p:cNvSpPr>
              <p:nvPr/>
            </p:nvSpPr>
            <p:spPr bwMode="auto">
              <a:xfrm>
                <a:off x="6923601" y="4275374"/>
                <a:ext cx="274433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 dirty="0">
                    <a:latin typeface="Times New Roman"/>
                    <a:cs typeface="Times New Roman"/>
                  </a:rPr>
                  <a:t>*</a:t>
                </a: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4558281" y="678408"/>
              <a:ext cx="1295055" cy="1466415"/>
              <a:chOff x="1907799" y="3197828"/>
              <a:chExt cx="1494347" cy="1692077"/>
            </a:xfrm>
          </p:grpSpPr>
          <p:sp>
            <p:nvSpPr>
              <p:cNvPr id="48" name="TextBox 19"/>
              <p:cNvSpPr txBox="1">
                <a:spLocks noChangeArrowheads="1"/>
              </p:cNvSpPr>
              <p:nvPr/>
            </p:nvSpPr>
            <p:spPr bwMode="auto">
              <a:xfrm>
                <a:off x="2745301" y="4582128"/>
                <a:ext cx="274435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 dirty="0">
                    <a:latin typeface="Times New Roman"/>
                    <a:cs typeface="Times New Roman"/>
                  </a:rPr>
                  <a:t>*</a:t>
                </a:r>
              </a:p>
            </p:txBody>
          </p:sp>
          <p:sp>
            <p:nvSpPr>
              <p:cNvPr id="49" name="TextBox 19"/>
              <p:cNvSpPr txBox="1">
                <a:spLocks noChangeArrowheads="1"/>
              </p:cNvSpPr>
              <p:nvPr/>
            </p:nvSpPr>
            <p:spPr bwMode="auto">
              <a:xfrm>
                <a:off x="1907799" y="3197828"/>
                <a:ext cx="274435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 dirty="0">
                    <a:latin typeface="Times New Roman"/>
                    <a:cs typeface="Times New Roman"/>
                  </a:rPr>
                  <a:t>*</a:t>
                </a:r>
              </a:p>
            </p:txBody>
          </p:sp>
          <p:sp>
            <p:nvSpPr>
              <p:cNvPr id="50" name="TextBox 20"/>
              <p:cNvSpPr txBox="1">
                <a:spLocks noChangeArrowheads="1"/>
              </p:cNvSpPr>
              <p:nvPr/>
            </p:nvSpPr>
            <p:spPr bwMode="auto">
              <a:xfrm>
                <a:off x="2988469" y="3560277"/>
                <a:ext cx="287258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 dirty="0">
                    <a:latin typeface="Times New Roman"/>
                    <a:cs typeface="Times New Roman"/>
                  </a:rPr>
                  <a:t>#</a:t>
                </a:r>
              </a:p>
            </p:txBody>
          </p:sp>
          <p:grpSp>
            <p:nvGrpSpPr>
              <p:cNvPr id="51" name="Group 83"/>
              <p:cNvGrpSpPr>
                <a:grpSpLocks/>
              </p:cNvGrpSpPr>
              <p:nvPr/>
            </p:nvGrpSpPr>
            <p:grpSpPr bwMode="auto">
              <a:xfrm>
                <a:off x="2860865" y="3901934"/>
                <a:ext cx="541281" cy="320329"/>
                <a:chOff x="8201182" y="2037474"/>
                <a:chExt cx="536419" cy="317501"/>
              </a:xfrm>
            </p:grpSpPr>
            <p:cxnSp>
              <p:nvCxnSpPr>
                <p:cNvPr id="52" name="Straight Connector 23"/>
                <p:cNvCxnSpPr>
                  <a:cxnSpLocks noChangeShapeType="1"/>
                </p:cNvCxnSpPr>
                <p:nvPr/>
              </p:nvCxnSpPr>
              <p:spPr bwMode="auto">
                <a:xfrm rot="10800000">
                  <a:off x="8204200" y="2037475"/>
                  <a:ext cx="533400" cy="0"/>
                </a:xfrm>
                <a:prstGeom prst="line">
                  <a:avLst/>
                </a:prstGeom>
                <a:noFill/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53" name="Straight Connector 25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8042432" y="2196225"/>
                  <a:ext cx="317500" cy="0"/>
                </a:xfrm>
                <a:prstGeom prst="line">
                  <a:avLst/>
                </a:prstGeom>
                <a:noFill/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54" name="Straight Connector 27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8686800" y="2088275"/>
                  <a:ext cx="101601" cy="0"/>
                </a:xfrm>
                <a:prstGeom prst="line">
                  <a:avLst/>
                </a:prstGeom>
                <a:noFill/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</p:grpSp>
        </p:grpSp>
      </p:grpSp>
      <p:sp>
        <p:nvSpPr>
          <p:cNvPr id="81" name="TextBox 80"/>
          <p:cNvSpPr txBox="1"/>
          <p:nvPr/>
        </p:nvSpPr>
        <p:spPr>
          <a:xfrm>
            <a:off x="6516945" y="1011388"/>
            <a:ext cx="20537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Beier (2014) J </a:t>
            </a:r>
            <a:r>
              <a:rPr lang="en-US" sz="1200" i="1" dirty="0" err="1" smtClean="0"/>
              <a:t>Orthop</a:t>
            </a:r>
            <a:r>
              <a:rPr lang="en-US" sz="1200" i="1" dirty="0" smtClean="0"/>
              <a:t> Res</a:t>
            </a:r>
            <a:endParaRPr lang="en-US" sz="1200" i="1" dirty="0"/>
          </a:p>
        </p:txBody>
      </p:sp>
      <p:sp>
        <p:nvSpPr>
          <p:cNvPr id="82" name="TextBox 81"/>
          <p:cNvSpPr txBox="1"/>
          <p:nvPr/>
        </p:nvSpPr>
        <p:spPr>
          <a:xfrm>
            <a:off x="433136" y="168436"/>
            <a:ext cx="807586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olidFill>
                  <a:srgbClr val="D1282E"/>
                </a:solidFill>
                <a:latin typeface="+mj-lt"/>
              </a:rPr>
              <a:t>Downstream WNT Activation Rescues the Lead Inhibition of Cartilage Maturation</a:t>
            </a:r>
            <a:endParaRPr lang="en-US" sz="2600" dirty="0">
              <a:solidFill>
                <a:srgbClr val="D1282E"/>
              </a:solidFill>
              <a:latin typeface="+mj-lt"/>
            </a:endParaRPr>
          </a:p>
        </p:txBody>
      </p:sp>
      <p:cxnSp>
        <p:nvCxnSpPr>
          <p:cNvPr id="83" name="Straight Connector 82"/>
          <p:cNvCxnSpPr/>
          <p:nvPr/>
        </p:nvCxnSpPr>
        <p:spPr>
          <a:xfrm>
            <a:off x="433137" y="1368231"/>
            <a:ext cx="744754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6534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06208"/>
            <a:ext cx="7620000" cy="4373563"/>
          </a:xfrm>
        </p:spPr>
        <p:txBody>
          <a:bodyPr>
            <a:no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/>
              <a:t>Delays in endochondral ossification following Pb exposure is restored with concurrent activation of </a:t>
            </a:r>
            <a:r>
              <a:rPr lang="en-US" sz="2400" dirty="0"/>
              <a:t>β-</a:t>
            </a:r>
            <a:r>
              <a:rPr lang="en-US" sz="2400" dirty="0" smtClean="0"/>
              <a:t>catenin.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Further evidence that inhibition of Pb on Wnt signaling is </a:t>
            </a:r>
            <a:r>
              <a:rPr lang="en-US" sz="2400" dirty="0"/>
              <a:t>primarily upstream of β-catenin activation </a:t>
            </a:r>
            <a:r>
              <a:rPr lang="en-US" sz="2400" dirty="0" smtClean="0"/>
              <a:t>as delineated by stimulation with BIO.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Pb produces significant alteration of genes identified to be relevant for bone healing, potential unrelated to Wnt signal.</a:t>
            </a:r>
            <a:endParaRPr lang="en-US" sz="2400" dirty="0"/>
          </a:p>
          <a:p>
            <a:pPr marL="342900" indent="-342900">
              <a:buFont typeface="Arial"/>
              <a:buChar char="•"/>
            </a:pPr>
            <a:endParaRPr lang="en-US" sz="24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433137" y="409076"/>
            <a:ext cx="49213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tx2"/>
                </a:solidFill>
                <a:latin typeface="+mj-lt"/>
              </a:rPr>
              <a:t>Summary of Part 2</a:t>
            </a:r>
            <a:endParaRPr lang="en-US" sz="3600" dirty="0">
              <a:solidFill>
                <a:schemeClr val="tx2"/>
              </a:solidFill>
              <a:latin typeface="+mj-lt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33137" y="1368231"/>
            <a:ext cx="744754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527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6"/>
    </mc:Choice>
    <mc:Fallback xmlns="">
      <p:transition xmlns:p14="http://schemas.microsoft.com/office/powerpoint/2010/main" spd="slow" advTm="406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11" name="TextBox 45"/>
          <p:cNvSpPr txBox="1">
            <a:spLocks noChangeArrowheads="1"/>
          </p:cNvSpPr>
          <p:nvPr/>
        </p:nvSpPr>
        <p:spPr bwMode="auto">
          <a:xfrm>
            <a:off x="900473" y="3201991"/>
            <a:ext cx="611151" cy="369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MSC</a:t>
            </a:r>
          </a:p>
        </p:txBody>
      </p:sp>
      <p:sp>
        <p:nvSpPr>
          <p:cNvPr id="25620" name="TextBox 83"/>
          <p:cNvSpPr txBox="1">
            <a:spLocks noChangeArrowheads="1"/>
          </p:cNvSpPr>
          <p:nvPr/>
        </p:nvSpPr>
        <p:spPr bwMode="auto">
          <a:xfrm>
            <a:off x="1991189" y="2725788"/>
            <a:ext cx="671380" cy="369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Calibri" pitchFamily="34" charset="0"/>
              </a:rPr>
              <a:t>Wnt</a:t>
            </a:r>
          </a:p>
        </p:txBody>
      </p:sp>
      <p:sp>
        <p:nvSpPr>
          <p:cNvPr id="105" name="Right Arrow 104"/>
          <p:cNvSpPr/>
          <p:nvPr/>
        </p:nvSpPr>
        <p:spPr bwMode="auto">
          <a:xfrm rot="5400000">
            <a:off x="7414419" y="2605442"/>
            <a:ext cx="528638" cy="1428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2" name="Right Arrow 91"/>
          <p:cNvSpPr/>
          <p:nvPr/>
        </p:nvSpPr>
        <p:spPr bwMode="auto">
          <a:xfrm rot="16200000">
            <a:off x="6644482" y="4391380"/>
            <a:ext cx="528637" cy="1428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5633" name="TextBox 67"/>
          <p:cNvSpPr txBox="1">
            <a:spLocks noChangeArrowheads="1"/>
          </p:cNvSpPr>
          <p:nvPr/>
        </p:nvSpPr>
        <p:spPr bwMode="auto">
          <a:xfrm>
            <a:off x="311150" y="3494063"/>
            <a:ext cx="1531916" cy="646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mesenchymal </a:t>
            </a:r>
          </a:p>
          <a:p>
            <a:r>
              <a:rPr lang="en-US">
                <a:latin typeface="Calibri" pitchFamily="34" charset="0"/>
              </a:rPr>
              <a:t>stem cells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019300" y="2437460"/>
            <a:ext cx="4742049" cy="2211035"/>
            <a:chOff x="2019300" y="2886628"/>
            <a:chExt cx="4742049" cy="2211035"/>
          </a:xfrm>
        </p:grpSpPr>
        <p:pic>
          <p:nvPicPr>
            <p:cNvPr id="25612" name="Picture 50" descr="EP138_40xD.tif"/>
            <p:cNvPicPr>
              <a:picLocks noChangeAspect="1"/>
            </p:cNvPicPr>
            <p:nvPr/>
          </p:nvPicPr>
          <p:blipFill>
            <a:blip r:embed="rId2"/>
            <a:srcRect l="17525" t="10573" r="34505" b="26393"/>
            <a:stretch>
              <a:fillRect/>
            </a:stretch>
          </p:blipFill>
          <p:spPr bwMode="auto">
            <a:xfrm rot="16200000">
              <a:off x="5402885" y="3430966"/>
              <a:ext cx="1144050" cy="15728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618" name="TextBox 66"/>
            <p:cNvSpPr txBox="1">
              <a:spLocks noChangeArrowheads="1"/>
            </p:cNvSpPr>
            <p:nvPr/>
          </p:nvSpPr>
          <p:spPr bwMode="auto">
            <a:xfrm>
              <a:off x="5441484" y="4728367"/>
              <a:ext cx="1196586" cy="3692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latin typeface="Calibri" pitchFamily="34" charset="0"/>
                </a:rPr>
                <a:t>adipocytes</a:t>
              </a:r>
            </a:p>
          </p:txBody>
        </p:sp>
        <p:sp>
          <p:nvSpPr>
            <p:cNvPr id="25619" name="TextBox 82"/>
            <p:cNvSpPr txBox="1">
              <a:spLocks noChangeArrowheads="1"/>
            </p:cNvSpPr>
            <p:nvPr/>
          </p:nvSpPr>
          <p:spPr bwMode="auto">
            <a:xfrm>
              <a:off x="3648768" y="3913980"/>
              <a:ext cx="840028" cy="6462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latin typeface="Calibri" pitchFamily="34" charset="0"/>
                </a:rPr>
                <a:t>PPAR</a:t>
              </a:r>
              <a:r>
                <a:rPr lang="el-GR">
                  <a:latin typeface="Calibri" pitchFamily="34" charset="0"/>
                </a:rPr>
                <a:t>γ</a:t>
              </a:r>
              <a:endParaRPr lang="en-US">
                <a:latin typeface="Calibri" pitchFamily="34" charset="0"/>
              </a:endParaRPr>
            </a:p>
            <a:p>
              <a:r>
                <a:rPr lang="en-US">
                  <a:latin typeface="Calibri" pitchFamily="34" charset="0"/>
                </a:rPr>
                <a:t>C/EBPs</a:t>
              </a:r>
            </a:p>
          </p:txBody>
        </p:sp>
        <p:sp>
          <p:nvSpPr>
            <p:cNvPr id="25626" name="TextBox 102"/>
            <p:cNvSpPr txBox="1">
              <a:spLocks noChangeArrowheads="1"/>
            </p:cNvSpPr>
            <p:nvPr/>
          </p:nvSpPr>
          <p:spPr bwMode="auto">
            <a:xfrm>
              <a:off x="2238645" y="3643219"/>
              <a:ext cx="255234" cy="3692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  <a:latin typeface="Calibri" pitchFamily="34" charset="0"/>
                </a:rPr>
                <a:t>-</a:t>
              </a:r>
            </a:p>
          </p:txBody>
        </p:sp>
        <p:cxnSp>
          <p:nvCxnSpPr>
            <p:cNvPr id="58" name="Elbow Connector 57"/>
            <p:cNvCxnSpPr/>
            <p:nvPr/>
          </p:nvCxnSpPr>
          <p:spPr bwMode="auto">
            <a:xfrm>
              <a:off x="2019300" y="3584042"/>
              <a:ext cx="3168650" cy="633412"/>
            </a:xfrm>
            <a:prstGeom prst="bentConnector3">
              <a:avLst>
                <a:gd name="adj1" fmla="val 43588"/>
              </a:avLst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634" name="Group 89"/>
            <p:cNvGrpSpPr>
              <a:grpSpLocks/>
            </p:cNvGrpSpPr>
            <p:nvPr/>
          </p:nvGrpSpPr>
          <p:grpSpPr bwMode="auto">
            <a:xfrm rot="9353092">
              <a:off x="3616984" y="2886628"/>
              <a:ext cx="309563" cy="1077235"/>
              <a:chOff x="786874" y="5980238"/>
              <a:chExt cx="103796" cy="247457"/>
            </a:xfrm>
          </p:grpSpPr>
          <p:cxnSp>
            <p:nvCxnSpPr>
              <p:cNvPr id="75" name="Straight Connector 74"/>
              <p:cNvCxnSpPr/>
              <p:nvPr/>
            </p:nvCxnSpPr>
            <p:spPr>
              <a:xfrm rot="12246908" flipH="1">
                <a:off x="787124" y="5980457"/>
                <a:ext cx="103796" cy="3099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 rot="5400000">
                <a:off x="724396" y="6111890"/>
                <a:ext cx="232297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5637" name="Group 89"/>
          <p:cNvGrpSpPr>
            <a:grpSpLocks/>
          </p:cNvGrpSpPr>
          <p:nvPr/>
        </p:nvGrpSpPr>
        <p:grpSpPr bwMode="auto">
          <a:xfrm rot="5400000">
            <a:off x="6379020" y="5269723"/>
            <a:ext cx="157282" cy="329057"/>
            <a:chOff x="846237" y="5948537"/>
            <a:chExt cx="232229" cy="237039"/>
          </a:xfrm>
        </p:grpSpPr>
        <p:cxnSp>
          <p:nvCxnSpPr>
            <p:cNvPr id="119" name="Straight Connector 118"/>
            <p:cNvCxnSpPr/>
            <p:nvPr/>
          </p:nvCxnSpPr>
          <p:spPr>
            <a:xfrm>
              <a:off x="846497" y="5944486"/>
              <a:ext cx="23205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845279" y="6069707"/>
              <a:ext cx="23214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/>
          <p:cNvGrpSpPr/>
          <p:nvPr/>
        </p:nvGrpSpPr>
        <p:grpSpPr>
          <a:xfrm>
            <a:off x="2508818" y="2268635"/>
            <a:ext cx="791680" cy="840740"/>
            <a:chOff x="2508818" y="2717803"/>
            <a:chExt cx="791680" cy="840740"/>
          </a:xfrm>
        </p:grpSpPr>
        <p:sp>
          <p:nvSpPr>
            <p:cNvPr id="25617" name="TextBox 61"/>
            <p:cNvSpPr txBox="1">
              <a:spLocks noChangeArrowheads="1"/>
            </p:cNvSpPr>
            <p:nvPr/>
          </p:nvSpPr>
          <p:spPr bwMode="auto">
            <a:xfrm>
              <a:off x="2875322" y="3189247"/>
              <a:ext cx="425176" cy="3692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latin typeface="Calibri" pitchFamily="34" charset="0"/>
                </a:rPr>
                <a:t>Pb</a:t>
              </a:r>
            </a:p>
          </p:txBody>
        </p:sp>
        <p:grpSp>
          <p:nvGrpSpPr>
            <p:cNvPr id="25621" name="Group 89"/>
            <p:cNvGrpSpPr>
              <a:grpSpLocks/>
            </p:cNvGrpSpPr>
            <p:nvPr/>
          </p:nvGrpSpPr>
          <p:grpSpPr bwMode="auto">
            <a:xfrm rot="16200000">
              <a:off x="2594949" y="3198957"/>
              <a:ext cx="258873" cy="380124"/>
              <a:chOff x="725714" y="5979886"/>
              <a:chExt cx="232229" cy="234971"/>
            </a:xfrm>
          </p:grpSpPr>
          <p:cxnSp>
            <p:nvCxnSpPr>
              <p:cNvPr id="86" name="Straight Connector 85"/>
              <p:cNvCxnSpPr/>
              <p:nvPr/>
            </p:nvCxnSpPr>
            <p:spPr>
              <a:xfrm>
                <a:off x="730963" y="5979470"/>
                <a:ext cx="232129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/>
              <p:cNvCxnSpPr/>
              <p:nvPr/>
            </p:nvCxnSpPr>
            <p:spPr>
              <a:xfrm rot="5400000">
                <a:off x="725760" y="6098698"/>
                <a:ext cx="232568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638" name="TextBox 121"/>
            <p:cNvSpPr txBox="1">
              <a:spLocks noChangeArrowheads="1"/>
            </p:cNvSpPr>
            <p:nvPr/>
          </p:nvSpPr>
          <p:spPr bwMode="auto">
            <a:xfrm>
              <a:off x="2508818" y="2717803"/>
              <a:ext cx="593515" cy="6462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latin typeface="Calibri" pitchFamily="34" charset="0"/>
                </a:rPr>
                <a:t>Dkk,</a:t>
              </a:r>
            </a:p>
            <a:p>
              <a:r>
                <a:rPr lang="en-US">
                  <a:latin typeface="Calibri" pitchFamily="34" charset="0"/>
                </a:rPr>
                <a:t>Scl</a:t>
              </a:r>
            </a:p>
          </p:txBody>
        </p:sp>
      </p:grpSp>
      <p:cxnSp>
        <p:nvCxnSpPr>
          <p:cNvPr id="127" name="Straight Arrow Connector 126"/>
          <p:cNvCxnSpPr/>
          <p:nvPr/>
        </p:nvCxnSpPr>
        <p:spPr bwMode="auto">
          <a:xfrm>
            <a:off x="6302375" y="5189099"/>
            <a:ext cx="35242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Right Arrow 127"/>
          <p:cNvSpPr/>
          <p:nvPr/>
        </p:nvSpPr>
        <p:spPr bwMode="auto">
          <a:xfrm>
            <a:off x="6305550" y="5658999"/>
            <a:ext cx="339725" cy="1111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5641" name="TextBox 128"/>
          <p:cNvSpPr txBox="1">
            <a:spLocks noChangeArrowheads="1"/>
          </p:cNvSpPr>
          <p:nvPr/>
        </p:nvSpPr>
        <p:spPr bwMode="auto">
          <a:xfrm>
            <a:off x="6734428" y="5274156"/>
            <a:ext cx="1082500" cy="369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inhibition</a:t>
            </a:r>
          </a:p>
        </p:txBody>
      </p:sp>
      <p:sp>
        <p:nvSpPr>
          <p:cNvPr id="25642" name="TextBox 129"/>
          <p:cNvSpPr txBox="1">
            <a:spLocks noChangeArrowheads="1"/>
          </p:cNvSpPr>
          <p:nvPr/>
        </p:nvSpPr>
        <p:spPr bwMode="auto">
          <a:xfrm>
            <a:off x="6734428" y="5512257"/>
            <a:ext cx="1014715" cy="369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Pb effect</a:t>
            </a:r>
          </a:p>
        </p:txBody>
      </p:sp>
      <p:sp>
        <p:nvSpPr>
          <p:cNvPr id="25643" name="TextBox 130"/>
          <p:cNvSpPr txBox="1">
            <a:spLocks noChangeArrowheads="1"/>
          </p:cNvSpPr>
          <p:nvPr/>
        </p:nvSpPr>
        <p:spPr bwMode="auto">
          <a:xfrm>
            <a:off x="6743954" y="5007482"/>
            <a:ext cx="1074484" cy="369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induction</a:t>
            </a:r>
          </a:p>
        </p:txBody>
      </p:sp>
      <p:pic>
        <p:nvPicPr>
          <p:cNvPr id="25644" name="Picture 53" descr="EP144MSCs.tif"/>
          <p:cNvPicPr>
            <a:picLocks noChangeAspect="1"/>
          </p:cNvPicPr>
          <p:nvPr/>
        </p:nvPicPr>
        <p:blipFill>
          <a:blip r:embed="rId3"/>
          <a:srcRect l="27455" t="36040" r="33612" b="24101"/>
          <a:stretch>
            <a:fillRect/>
          </a:stretch>
        </p:blipFill>
        <p:spPr bwMode="auto">
          <a:xfrm>
            <a:off x="405836" y="2313078"/>
            <a:ext cx="1616590" cy="1241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4"/>
          <p:cNvGrpSpPr/>
          <p:nvPr/>
        </p:nvGrpSpPr>
        <p:grpSpPr>
          <a:xfrm>
            <a:off x="2003425" y="1581167"/>
            <a:ext cx="5576607" cy="1486591"/>
            <a:chOff x="2003425" y="2030335"/>
            <a:chExt cx="5576607" cy="1486591"/>
          </a:xfrm>
        </p:grpSpPr>
        <p:pic>
          <p:nvPicPr>
            <p:cNvPr id="25613" name="Picture 54" descr="EP144Ob.tif"/>
            <p:cNvPicPr>
              <a:picLocks noChangeAspect="1"/>
            </p:cNvPicPr>
            <p:nvPr/>
          </p:nvPicPr>
          <p:blipFill>
            <a:blip r:embed="rId4"/>
            <a:srcRect l="31758" t="52238" r="28024" b="1854"/>
            <a:stretch>
              <a:fillRect/>
            </a:stretch>
          </p:blipFill>
          <p:spPr bwMode="auto">
            <a:xfrm>
              <a:off x="5865455" y="2030335"/>
              <a:ext cx="1714577" cy="1135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614" name="TextBox 56"/>
            <p:cNvSpPr txBox="1">
              <a:spLocks noChangeArrowheads="1"/>
            </p:cNvSpPr>
            <p:nvPr/>
          </p:nvSpPr>
          <p:spPr bwMode="auto">
            <a:xfrm>
              <a:off x="6081390" y="3147630"/>
              <a:ext cx="1244811" cy="3692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latin typeface="Calibri" pitchFamily="34" charset="0"/>
                </a:rPr>
                <a:t>osteoblasts</a:t>
              </a:r>
            </a:p>
          </p:txBody>
        </p:sp>
        <p:sp>
          <p:nvSpPr>
            <p:cNvPr id="25622" name="TextBox 90"/>
            <p:cNvSpPr txBox="1">
              <a:spLocks noChangeArrowheads="1"/>
            </p:cNvSpPr>
            <p:nvPr/>
          </p:nvSpPr>
          <p:spPr bwMode="auto">
            <a:xfrm>
              <a:off x="3108977" y="2622562"/>
              <a:ext cx="767754" cy="3692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latin typeface="Calibri" pitchFamily="34" charset="0"/>
                </a:rPr>
                <a:t>Runx2</a:t>
              </a:r>
            </a:p>
          </p:txBody>
        </p:sp>
        <p:sp>
          <p:nvSpPr>
            <p:cNvPr id="25630" name="TextBox 52"/>
            <p:cNvSpPr txBox="1">
              <a:spLocks noChangeArrowheads="1"/>
            </p:cNvSpPr>
            <p:nvPr/>
          </p:nvSpPr>
          <p:spPr bwMode="auto">
            <a:xfrm>
              <a:off x="2228834" y="2719389"/>
              <a:ext cx="300124" cy="3692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Calibri" pitchFamily="34" charset="0"/>
                </a:rPr>
                <a:t>+</a:t>
              </a:r>
            </a:p>
          </p:txBody>
        </p:sp>
        <p:cxnSp>
          <p:nvCxnSpPr>
            <p:cNvPr id="66" name="Shape 65"/>
            <p:cNvCxnSpPr/>
            <p:nvPr/>
          </p:nvCxnSpPr>
          <p:spPr bwMode="auto">
            <a:xfrm flipV="1">
              <a:off x="2003425" y="2598204"/>
              <a:ext cx="3862388" cy="158750"/>
            </a:xfrm>
            <a:prstGeom prst="bentConnector3">
              <a:avLst>
                <a:gd name="adj1" fmla="val 161"/>
              </a:avLst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/>
            <p:cNvCxnSpPr>
              <a:stCxn id="25622" idx="3"/>
              <a:endCxn id="25610" idx="1"/>
            </p:cNvCxnSpPr>
            <p:nvPr/>
          </p:nvCxnSpPr>
          <p:spPr bwMode="auto">
            <a:xfrm flipV="1">
              <a:off x="3876675" y="2714092"/>
              <a:ext cx="444500" cy="9207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610" name="TextBox 81"/>
            <p:cNvSpPr txBox="1">
              <a:spLocks noChangeArrowheads="1"/>
            </p:cNvSpPr>
            <p:nvPr/>
          </p:nvSpPr>
          <p:spPr bwMode="auto">
            <a:xfrm>
              <a:off x="4321962" y="2529815"/>
              <a:ext cx="523679" cy="3692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latin typeface="Calibri" pitchFamily="34" charset="0"/>
                </a:rPr>
                <a:t>Osx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685095" y="3551335"/>
            <a:ext cx="3339571" cy="2333089"/>
            <a:chOff x="1685095" y="4000503"/>
            <a:chExt cx="3339571" cy="2333089"/>
          </a:xfrm>
        </p:grpSpPr>
        <p:grpSp>
          <p:nvGrpSpPr>
            <p:cNvPr id="7" name="Group 6"/>
            <p:cNvGrpSpPr/>
            <p:nvPr/>
          </p:nvGrpSpPr>
          <p:grpSpPr>
            <a:xfrm>
              <a:off x="1685095" y="4000503"/>
              <a:ext cx="3339571" cy="2333089"/>
              <a:chOff x="1685095" y="4000503"/>
              <a:chExt cx="3339571" cy="2333089"/>
            </a:xfrm>
          </p:grpSpPr>
          <p:sp>
            <p:nvSpPr>
              <p:cNvPr id="25615" name="TextBox 59"/>
              <p:cNvSpPr txBox="1">
                <a:spLocks noChangeArrowheads="1"/>
              </p:cNvSpPr>
              <p:nvPr/>
            </p:nvSpPr>
            <p:spPr bwMode="auto">
              <a:xfrm>
                <a:off x="3720504" y="5964296"/>
                <a:ext cx="1220762" cy="3692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latin typeface="Calibri" pitchFamily="34" charset="0"/>
                  </a:rPr>
                  <a:t>osteoclasts</a:t>
                </a:r>
              </a:p>
            </p:txBody>
          </p:sp>
          <p:pic>
            <p:nvPicPr>
              <p:cNvPr id="25616" name="Picture 21" descr="EP124_L3F_TRAP.tiff"/>
              <p:cNvPicPr>
                <a:picLocks noChangeAspect="1"/>
              </p:cNvPicPr>
              <p:nvPr/>
            </p:nvPicPr>
            <p:blipFill>
              <a:blip r:embed="rId5">
                <a:lum contrast="20000"/>
              </a:blip>
              <a:srcRect t="34879" r="69261" b="30576"/>
              <a:stretch>
                <a:fillRect/>
              </a:stretch>
            </p:blipFill>
            <p:spPr bwMode="auto">
              <a:xfrm rot="5400000">
                <a:off x="3604262" y="4545707"/>
                <a:ext cx="1136539" cy="17042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25623" name="Group 95"/>
              <p:cNvGrpSpPr>
                <a:grpSpLocks/>
              </p:cNvGrpSpPr>
              <p:nvPr/>
            </p:nvGrpSpPr>
            <p:grpSpPr bwMode="auto">
              <a:xfrm flipV="1">
                <a:off x="2101849" y="5035016"/>
                <a:ext cx="692151" cy="705911"/>
                <a:chOff x="5587748" y="4027345"/>
                <a:chExt cx="692054" cy="705980"/>
              </a:xfrm>
            </p:grpSpPr>
            <p:cxnSp>
              <p:nvCxnSpPr>
                <p:cNvPr id="93" name="Curved Connector 92"/>
                <p:cNvCxnSpPr/>
                <p:nvPr/>
              </p:nvCxnSpPr>
              <p:spPr>
                <a:xfrm rot="16200000" flipH="1">
                  <a:off x="5551160" y="4063406"/>
                  <a:ext cx="682692" cy="609515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5" name="Rectangle 94"/>
                <p:cNvSpPr/>
                <p:nvPr/>
              </p:nvSpPr>
              <p:spPr>
                <a:xfrm>
                  <a:off x="5897269" y="4361813"/>
                  <a:ext cx="382533" cy="37151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sp>
            <p:nvSpPr>
              <p:cNvPr id="25624" name="TextBox 96"/>
              <p:cNvSpPr txBox="1">
                <a:spLocks noChangeArrowheads="1"/>
              </p:cNvSpPr>
              <p:nvPr/>
            </p:nvSpPr>
            <p:spPr bwMode="auto">
              <a:xfrm>
                <a:off x="1685095" y="5624086"/>
                <a:ext cx="1217427" cy="3692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latin typeface="Calibri" pitchFamily="34" charset="0"/>
                  </a:rPr>
                  <a:t>monocytes</a:t>
                </a:r>
              </a:p>
            </p:txBody>
          </p:sp>
          <p:sp>
            <p:nvSpPr>
              <p:cNvPr id="25625" name="TextBox 100"/>
              <p:cNvSpPr txBox="1">
                <a:spLocks noChangeArrowheads="1"/>
              </p:cNvSpPr>
              <p:nvPr/>
            </p:nvSpPr>
            <p:spPr bwMode="auto">
              <a:xfrm>
                <a:off x="1778423" y="4230541"/>
                <a:ext cx="25533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latin typeface="Calibri" pitchFamily="34" charset="0"/>
                  </a:rPr>
                  <a:t>-</a:t>
                </a:r>
              </a:p>
            </p:txBody>
          </p:sp>
          <p:cxnSp>
            <p:nvCxnSpPr>
              <p:cNvPr id="44" name="Elbow Connector 43"/>
              <p:cNvCxnSpPr/>
              <p:nvPr/>
            </p:nvCxnSpPr>
            <p:spPr bwMode="auto">
              <a:xfrm>
                <a:off x="1816103" y="4000503"/>
                <a:ext cx="1504947" cy="1396464"/>
              </a:xfrm>
              <a:prstGeom prst="bentConnector3">
                <a:avLst>
                  <a:gd name="adj1" fmla="val 1055"/>
                </a:avLst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9" name="TextBox 47"/>
            <p:cNvSpPr txBox="1">
              <a:spLocks noChangeArrowheads="1"/>
            </p:cNvSpPr>
            <p:nvPr/>
          </p:nvSpPr>
          <p:spPr bwMode="auto">
            <a:xfrm>
              <a:off x="1760751" y="4652130"/>
              <a:ext cx="132600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 smtClean="0">
                  <a:latin typeface="Calibri" pitchFamily="34" charset="0"/>
                </a:rPr>
                <a:t>OPG/RANKL</a:t>
              </a: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51" name="TextBox 50"/>
          <p:cNvSpPr txBox="1"/>
          <p:nvPr/>
        </p:nvSpPr>
        <p:spPr>
          <a:xfrm>
            <a:off x="433136" y="168436"/>
            <a:ext cx="80758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D1282E"/>
                </a:solidFill>
                <a:latin typeface="+mj-lt"/>
              </a:rPr>
              <a:t>Model for Lead Effects on Bone Homeostasis</a:t>
            </a:r>
            <a:endParaRPr lang="en-US" sz="3200" dirty="0">
              <a:solidFill>
                <a:srgbClr val="D1282E"/>
              </a:solidFill>
              <a:latin typeface="+mj-lt"/>
            </a:endParaRPr>
          </a:p>
        </p:txBody>
      </p:sp>
      <p:cxnSp>
        <p:nvCxnSpPr>
          <p:cNvPr id="52" name="Straight Connector 51"/>
          <p:cNvCxnSpPr/>
          <p:nvPr/>
        </p:nvCxnSpPr>
        <p:spPr>
          <a:xfrm>
            <a:off x="433137" y="1368231"/>
            <a:ext cx="744754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8100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1"/>
    </mc:Choice>
    <mc:Fallback xmlns="">
      <p:transition xmlns:p14="http://schemas.microsoft.com/office/powerpoint/2010/main" spd="slow" advTm="3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 animBg="1"/>
      <p:bldP spid="9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Pb+ HFD</a:t>
            </a:r>
          </a:p>
          <a:p>
            <a:endParaRPr lang="en-US" dirty="0" smtClean="0"/>
          </a:p>
          <a:p>
            <a:r>
              <a:rPr lang="en-US" dirty="0" smtClean="0"/>
              <a:t>Pb+ cortisol</a:t>
            </a:r>
          </a:p>
          <a:p>
            <a:endParaRPr lang="en-US" dirty="0" smtClean="0"/>
          </a:p>
          <a:p>
            <a:r>
              <a:rPr lang="en-US" dirty="0" smtClean="0"/>
              <a:t>Pb+ osteoarthritis</a:t>
            </a:r>
          </a:p>
          <a:p>
            <a:endParaRPr lang="en-US" dirty="0" smtClean="0"/>
          </a:p>
          <a:p>
            <a:r>
              <a:rPr lang="en-US" dirty="0" smtClean="0"/>
              <a:t>Pb+ bone resorption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4313493" y="2109784"/>
            <a:ext cx="4695827" cy="2815415"/>
            <a:chOff x="4448173" y="2109784"/>
            <a:chExt cx="4695827" cy="2815415"/>
          </a:xfrm>
        </p:grpSpPr>
        <p:grpSp>
          <p:nvGrpSpPr>
            <p:cNvPr id="26" name="Group 25"/>
            <p:cNvGrpSpPr/>
            <p:nvPr/>
          </p:nvGrpSpPr>
          <p:grpSpPr>
            <a:xfrm>
              <a:off x="4448173" y="2109784"/>
              <a:ext cx="4695827" cy="2143129"/>
              <a:chOff x="4448173" y="2109784"/>
              <a:chExt cx="4695827" cy="2143129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4448173" y="2512684"/>
                <a:ext cx="4695827" cy="1740229"/>
                <a:chOff x="2364048" y="1380230"/>
                <a:chExt cx="4770178" cy="1767783"/>
              </a:xfrm>
            </p:grpSpPr>
            <p:pic>
              <p:nvPicPr>
                <p:cNvPr id="15" name="Picture 66" descr="EP274_L2c.tif"/>
                <p:cNvPicPr>
                  <a:picLocks noChangeAspect="1"/>
                </p:cNvPicPr>
                <p:nvPr/>
              </p:nvPicPr>
              <p:blipFill>
                <a:blip r:embed="rId2"/>
                <a:srcRect l="-233"/>
                <a:stretch>
                  <a:fillRect/>
                </a:stretch>
              </p:blipFill>
              <p:spPr bwMode="auto">
                <a:xfrm>
                  <a:off x="2364048" y="1380230"/>
                  <a:ext cx="2337933" cy="176500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6" name="Picture 70" descr="EP273_L3a.tif"/>
                <p:cNvPicPr>
                  <a:picLocks noChangeAspect="1"/>
                </p:cNvPicPr>
                <p:nvPr/>
              </p:nvPicPr>
              <p:blipFill>
                <a:blip r:embed="rId3"/>
                <a:srcRect l="-401"/>
                <a:stretch>
                  <a:fillRect/>
                </a:stretch>
              </p:blipFill>
              <p:spPr bwMode="auto">
                <a:xfrm>
                  <a:off x="4790834" y="1383006"/>
                  <a:ext cx="2343392" cy="176500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cxnSp>
              <p:nvCxnSpPr>
                <p:cNvPr id="17" name="Straight Arrow Connector 16"/>
                <p:cNvCxnSpPr/>
                <p:nvPr/>
              </p:nvCxnSpPr>
              <p:spPr bwMode="auto">
                <a:xfrm rot="16200000" flipH="1">
                  <a:off x="6041231" y="1567657"/>
                  <a:ext cx="288925" cy="233362"/>
                </a:xfrm>
                <a:prstGeom prst="straightConnector1">
                  <a:avLst/>
                </a:prstGeom>
                <a:ln>
                  <a:headEnd type="none" w="med" len="med"/>
                  <a:tailEnd type="arrow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Arrow Connector 17"/>
                <p:cNvCxnSpPr/>
                <p:nvPr/>
              </p:nvCxnSpPr>
              <p:spPr bwMode="auto">
                <a:xfrm rot="16200000" flipH="1">
                  <a:off x="3341688" y="1568450"/>
                  <a:ext cx="288925" cy="231775"/>
                </a:xfrm>
                <a:prstGeom prst="straightConnector1">
                  <a:avLst/>
                </a:prstGeom>
                <a:ln>
                  <a:headEnd type="none" w="med" len="med"/>
                  <a:tailEnd type="arrow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0" name="TextBox 49"/>
              <p:cNvSpPr txBox="1">
                <a:spLocks noChangeArrowheads="1"/>
              </p:cNvSpPr>
              <p:nvPr/>
            </p:nvSpPr>
            <p:spPr bwMode="auto">
              <a:xfrm>
                <a:off x="5350397" y="2109791"/>
                <a:ext cx="61285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dirty="0" smtClean="0">
                    <a:latin typeface="Calibri" pitchFamily="34" charset="0"/>
                  </a:rPr>
                  <a:t>0-Pb</a:t>
                </a:r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21" name="TextBox 49"/>
              <p:cNvSpPr txBox="1">
                <a:spLocks noChangeArrowheads="1"/>
              </p:cNvSpPr>
              <p:nvPr/>
            </p:nvSpPr>
            <p:spPr bwMode="auto">
              <a:xfrm>
                <a:off x="7627157" y="2109784"/>
                <a:ext cx="72985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latin typeface="Calibri" pitchFamily="34" charset="0"/>
                  </a:rPr>
                  <a:t>5</a:t>
                </a:r>
                <a:r>
                  <a:rPr lang="en-US" dirty="0" smtClean="0">
                    <a:latin typeface="Calibri" pitchFamily="34" charset="0"/>
                  </a:rPr>
                  <a:t>0-Pb</a:t>
                </a:r>
                <a:endParaRPr lang="en-US" dirty="0">
                  <a:latin typeface="Calibri" pitchFamily="34" charset="0"/>
                </a:endParaRPr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5778500" y="4648200"/>
              <a:ext cx="20570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 smtClean="0"/>
                <a:t>Holz, Beier (2012) J Ortho Res</a:t>
              </a:r>
              <a:endParaRPr lang="en-US" sz="1200" i="1" dirty="0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2654300" y="1276025"/>
            <a:ext cx="2771749" cy="2372494"/>
            <a:chOff x="2654300" y="1155705"/>
            <a:chExt cx="2771749" cy="2372494"/>
          </a:xfrm>
        </p:grpSpPr>
        <p:grpSp>
          <p:nvGrpSpPr>
            <p:cNvPr id="13" name="Group 12"/>
            <p:cNvGrpSpPr/>
            <p:nvPr/>
          </p:nvGrpSpPr>
          <p:grpSpPr>
            <a:xfrm>
              <a:off x="2842643" y="1155705"/>
              <a:ext cx="2455538" cy="2108196"/>
              <a:chOff x="808792" y="2286004"/>
              <a:chExt cx="2749489" cy="2360567"/>
            </a:xfrm>
          </p:grpSpPr>
          <p:pic>
            <p:nvPicPr>
              <p:cNvPr id="9" name="Picture 2"/>
              <p:cNvPicPr>
                <a:picLocks noChangeAspect="1" noChangeArrowheads="1"/>
              </p:cNvPicPr>
              <p:nvPr/>
            </p:nvPicPr>
            <p:blipFill>
              <a:blip r:embed="rId4"/>
              <a:srcRect l="3978" t="6129" r="50920" b="63757"/>
              <a:stretch>
                <a:fillRect/>
              </a:stretch>
            </p:blipFill>
            <p:spPr bwMode="auto">
              <a:xfrm>
                <a:off x="808792" y="2286004"/>
                <a:ext cx="2749489" cy="23605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" name="TextBox 5"/>
              <p:cNvSpPr txBox="1">
                <a:spLocks noChangeArrowheads="1"/>
              </p:cNvSpPr>
              <p:nvPr/>
            </p:nvSpPr>
            <p:spPr bwMode="auto">
              <a:xfrm>
                <a:off x="2344456" y="2982892"/>
                <a:ext cx="286858" cy="3385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600">
                    <a:latin typeface="Calibri"/>
                    <a:cs typeface="Calibri"/>
                  </a:rPr>
                  <a:t>*</a:t>
                </a:r>
              </a:p>
            </p:txBody>
          </p:sp>
          <p:sp>
            <p:nvSpPr>
              <p:cNvPr id="11" name="TextBox 37"/>
              <p:cNvSpPr txBox="1">
                <a:spLocks noChangeArrowheads="1"/>
              </p:cNvSpPr>
              <p:nvPr/>
            </p:nvSpPr>
            <p:spPr bwMode="auto">
              <a:xfrm>
                <a:off x="2656971" y="3132421"/>
                <a:ext cx="287259" cy="3385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600" dirty="0">
                    <a:latin typeface="Calibri"/>
                    <a:cs typeface="Calibri"/>
                  </a:rPr>
                  <a:t>#</a:t>
                </a:r>
              </a:p>
            </p:txBody>
          </p:sp>
          <p:sp>
            <p:nvSpPr>
              <p:cNvPr id="12" name="TextBox 5"/>
              <p:cNvSpPr txBox="1">
                <a:spLocks noChangeArrowheads="1"/>
              </p:cNvSpPr>
              <p:nvPr/>
            </p:nvSpPr>
            <p:spPr bwMode="auto">
              <a:xfrm>
                <a:off x="1824040" y="2763841"/>
                <a:ext cx="287338" cy="3381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600" dirty="0">
                    <a:latin typeface="Calibri"/>
                    <a:cs typeface="Calibri"/>
                  </a:rPr>
                  <a:t>*</a:t>
                </a:r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>
              <a:off x="2654300" y="3251200"/>
              <a:ext cx="277174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 smtClean="0"/>
                <a:t>Beier (2015) Environ Health </a:t>
              </a:r>
              <a:r>
                <a:rPr lang="en-US" sz="1200" i="1" dirty="0" err="1" smtClean="0"/>
                <a:t>Perspect</a:t>
              </a:r>
              <a:endParaRPr lang="en-US" sz="1200" i="1" dirty="0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5683507" y="1237570"/>
            <a:ext cx="2965193" cy="2409400"/>
            <a:chOff x="5683507" y="1117250"/>
            <a:chExt cx="2965193" cy="2409400"/>
          </a:xfrm>
        </p:grpSpPr>
        <p:grpSp>
          <p:nvGrpSpPr>
            <p:cNvPr id="24" name="Group 23"/>
            <p:cNvGrpSpPr/>
            <p:nvPr/>
          </p:nvGrpSpPr>
          <p:grpSpPr>
            <a:xfrm>
              <a:off x="5683507" y="1117250"/>
              <a:ext cx="2965193" cy="2121250"/>
              <a:chOff x="5664201" y="1117250"/>
              <a:chExt cx="3136899" cy="2244085"/>
            </a:xfrm>
          </p:grpSpPr>
          <p:graphicFrame>
            <p:nvGraphicFramePr>
              <p:cNvPr id="22" name="Chart 21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3165118796"/>
                  </p:ext>
                </p:extLst>
              </p:nvPr>
            </p:nvGraphicFramePr>
            <p:xfrm>
              <a:off x="5664201" y="1117250"/>
              <a:ext cx="3136899" cy="2244085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5"/>
              </a:graphicData>
            </a:graphic>
          </p:graphicFrame>
          <p:sp>
            <p:nvSpPr>
              <p:cNvPr id="23" name="TextBox 37"/>
              <p:cNvSpPr txBox="1">
                <a:spLocks noChangeArrowheads="1"/>
              </p:cNvSpPr>
              <p:nvPr/>
            </p:nvSpPr>
            <p:spPr bwMode="auto">
              <a:xfrm>
                <a:off x="7920760" y="1860095"/>
                <a:ext cx="256548" cy="3023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600" dirty="0">
                    <a:latin typeface="Calibri"/>
                    <a:cs typeface="Calibri"/>
                  </a:rPr>
                  <a:t>#</a:t>
                </a:r>
              </a:p>
            </p:txBody>
          </p:sp>
        </p:grpSp>
        <p:sp>
          <p:nvSpPr>
            <p:cNvPr id="33" name="TextBox 32"/>
            <p:cNvSpPr txBox="1"/>
            <p:nvPr/>
          </p:nvSpPr>
          <p:spPr>
            <a:xfrm>
              <a:off x="6366174" y="3249651"/>
              <a:ext cx="178815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 smtClean="0"/>
                <a:t>Beier (2017) Bone Res</a:t>
              </a:r>
              <a:endParaRPr lang="en-US" sz="1200" i="1" dirty="0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4802199" y="2347741"/>
            <a:ext cx="3979325" cy="4241158"/>
            <a:chOff x="4802199" y="2347741"/>
            <a:chExt cx="3979325" cy="4241158"/>
          </a:xfrm>
        </p:grpSpPr>
        <p:pic>
          <p:nvPicPr>
            <p:cNvPr id="35" name="Picture 34" descr="Screen Shot 2018-10-16 at 10.23.07 PM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2199" y="2347741"/>
              <a:ext cx="3979325" cy="3932946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5969000" y="6311900"/>
              <a:ext cx="184218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 smtClean="0"/>
                <a:t>Beier (2015) </a:t>
              </a:r>
              <a:r>
                <a:rPr lang="en-US" sz="1200" i="1" dirty="0" err="1" smtClean="0"/>
                <a:t>Toxicol</a:t>
              </a:r>
              <a:r>
                <a:rPr lang="en-US" sz="1200" i="1" dirty="0" smtClean="0"/>
                <a:t> </a:t>
              </a:r>
              <a:r>
                <a:rPr lang="en-US" sz="1200" i="1" dirty="0" err="1" smtClean="0"/>
                <a:t>Sci</a:t>
              </a:r>
              <a:endParaRPr lang="en-US" sz="1200" i="1" dirty="0"/>
            </a:p>
          </p:txBody>
        </p:sp>
      </p:grpSp>
      <p:cxnSp>
        <p:nvCxnSpPr>
          <p:cNvPr id="40" name="Straight Connector 39"/>
          <p:cNvCxnSpPr/>
          <p:nvPr/>
        </p:nvCxnSpPr>
        <p:spPr>
          <a:xfrm>
            <a:off x="433137" y="1368231"/>
            <a:ext cx="744754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433137" y="409076"/>
            <a:ext cx="59745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tx2"/>
                </a:solidFill>
                <a:latin typeface="+mj-lt"/>
              </a:rPr>
              <a:t>Ongoing Investigations</a:t>
            </a:r>
            <a:endParaRPr lang="en-US" sz="360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04718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8694"/>
            <a:ext cx="8229600" cy="4927600"/>
          </a:xfrm>
        </p:spPr>
        <p:txBody>
          <a:bodyPr>
            <a:normAutofit/>
          </a:bodyPr>
          <a:lstStyle/>
          <a:p>
            <a:r>
              <a:rPr lang="en-US" dirty="0" smtClean="0"/>
              <a:t>Background and Significance</a:t>
            </a:r>
          </a:p>
          <a:p>
            <a:pPr lvl="1"/>
            <a:r>
              <a:rPr lang="en-US" dirty="0" smtClean="0"/>
              <a:t>Pb, bone disease, and relevant signaling pathways</a:t>
            </a:r>
          </a:p>
          <a:p>
            <a:pPr lvl="1"/>
            <a:r>
              <a:rPr lang="en-US" dirty="0" smtClean="0"/>
              <a:t>Characterization of Pb effects on skeletal biology</a:t>
            </a:r>
          </a:p>
          <a:p>
            <a:r>
              <a:rPr lang="en-US" dirty="0" smtClean="0"/>
              <a:t>Hypothesis</a:t>
            </a:r>
          </a:p>
          <a:p>
            <a:r>
              <a:rPr lang="en-US" dirty="0" smtClean="0"/>
              <a:t>Experimental Aims 1</a:t>
            </a:r>
          </a:p>
          <a:p>
            <a:pPr lvl="1"/>
            <a:r>
              <a:rPr lang="en-US" dirty="0"/>
              <a:t>Pb inhibits Wnt signaling through a sclerostin-dependent mechanism</a:t>
            </a:r>
          </a:p>
          <a:p>
            <a:r>
              <a:rPr lang="en-US" dirty="0" smtClean="0"/>
              <a:t>Experimental Aims 2</a:t>
            </a:r>
          </a:p>
          <a:p>
            <a:pPr lvl="1"/>
            <a:r>
              <a:rPr lang="en-US" dirty="0" smtClean="0"/>
              <a:t>Implications of depressed Wnt signaling by Pb on bone processes</a:t>
            </a:r>
          </a:p>
          <a:p>
            <a:r>
              <a:rPr lang="en-US" dirty="0" smtClean="0"/>
              <a:t>Summary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3137" y="409076"/>
            <a:ext cx="53907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tx2"/>
                </a:solidFill>
                <a:latin typeface="+mj-lt"/>
              </a:rPr>
              <a:t>Presentation Outline</a:t>
            </a:r>
            <a:endParaRPr lang="en-US" sz="3600" dirty="0">
              <a:solidFill>
                <a:schemeClr val="tx2"/>
              </a:solidFill>
              <a:latin typeface="+mj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33137" y="1368231"/>
            <a:ext cx="744754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16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7"/>
    </mc:Choice>
    <mc:Fallback xmlns="">
      <p:transition xmlns:p14="http://schemas.microsoft.com/office/powerpoint/2010/main" spd="slow" advTm="1267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56380"/>
            <a:ext cx="7620000" cy="4373563"/>
          </a:xfrm>
        </p:spPr>
        <p:txBody>
          <a:bodyPr/>
          <a:lstStyle/>
          <a:p>
            <a:r>
              <a:rPr lang="en-US" dirty="0" smtClean="0"/>
              <a:t>National Institute of Health</a:t>
            </a:r>
          </a:p>
          <a:p>
            <a:pPr lvl="1"/>
            <a:r>
              <a:rPr lang="en-US" dirty="0">
                <a:ea typeface="Osaka" charset="0"/>
                <a:cs typeface="Osaka" charset="0"/>
              </a:rPr>
              <a:t>T32 AR053459, P30 </a:t>
            </a:r>
            <a:r>
              <a:rPr lang="en-US" dirty="0" smtClean="0">
                <a:ea typeface="Osaka" charset="0"/>
                <a:cs typeface="Osaka" charset="0"/>
              </a:rPr>
              <a:t>ES0124</a:t>
            </a:r>
            <a:endParaRPr lang="en-US" dirty="0" smtClean="0"/>
          </a:p>
          <a:p>
            <a:r>
              <a:rPr lang="en-US" altLang="zh-TW" dirty="0">
                <a:latin typeface="Times New Roman" pitchFamily="18" charset="0"/>
                <a:ea typeface="新細明體" pitchFamily="18" charset="-120"/>
                <a:cs typeface="Times New Roman" pitchFamily="18" charset="0"/>
              </a:rPr>
              <a:t>Center for Musculoskeletal </a:t>
            </a:r>
            <a:r>
              <a:rPr lang="en-US" altLang="zh-TW" dirty="0" smtClean="0">
                <a:latin typeface="Times New Roman" pitchFamily="18" charset="0"/>
                <a:ea typeface="新細明體" pitchFamily="18" charset="-120"/>
                <a:cs typeface="Times New Roman" pitchFamily="18" charset="0"/>
              </a:rPr>
              <a:t>Research </a:t>
            </a:r>
            <a:r>
              <a:rPr lang="en-US" dirty="0" smtClean="0"/>
              <a:t>Training Grant</a:t>
            </a:r>
          </a:p>
          <a:p>
            <a:pPr lvl="1"/>
            <a:r>
              <a:rPr lang="en-US" dirty="0" smtClean="0"/>
              <a:t>T32 </a:t>
            </a:r>
            <a:r>
              <a:rPr lang="en-US" dirty="0"/>
              <a:t>ES07026 </a:t>
            </a:r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Dr. J Edward Puzas Lab at </a:t>
            </a:r>
            <a:r>
              <a:rPr lang="en-US" dirty="0" err="1" smtClean="0"/>
              <a:t>Univ</a:t>
            </a:r>
            <a:r>
              <a:rPr lang="en-US" dirty="0" smtClean="0"/>
              <a:t> of Rochester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Tzong-Jen Sheu, </a:t>
            </a:r>
            <a:r>
              <a:rPr lang="en-US" dirty="0" err="1" smtClean="0"/>
              <a:t>Ph.D</a:t>
            </a:r>
            <a:endParaRPr lang="en-US" dirty="0" smtClean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Jon Holz, </a:t>
            </a:r>
            <a:r>
              <a:rPr lang="en-US" dirty="0" err="1" smtClean="0"/>
              <a:t>Ph.D</a:t>
            </a:r>
            <a:endParaRPr lang="en-US" dirty="0" smtClean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Emily Resseguie, </a:t>
            </a:r>
            <a:r>
              <a:rPr lang="en-US" dirty="0" err="1" smtClean="0"/>
              <a:t>Ph.D</a:t>
            </a:r>
            <a:endParaRPr lang="en-US" dirty="0" smtClean="0"/>
          </a:p>
          <a:p>
            <a:pPr marL="342900" indent="-342900">
              <a:buFont typeface="Arial"/>
              <a:buChar char="•"/>
            </a:pP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433137" y="1368231"/>
            <a:ext cx="744754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33137" y="409076"/>
            <a:ext cx="43988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tx2"/>
                </a:solidFill>
                <a:latin typeface="+mj-lt"/>
              </a:rPr>
              <a:t>Funding Sources</a:t>
            </a:r>
            <a:endParaRPr lang="en-US" sz="360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75477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9"/>
    </mc:Choice>
    <mc:Fallback xmlns="">
      <p:transition xmlns:p14="http://schemas.microsoft.com/office/powerpoint/2010/main" spd="slow" advTm="809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433137" y="1368231"/>
            <a:ext cx="744754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33137" y="409076"/>
            <a:ext cx="30059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tx2"/>
                </a:solidFill>
                <a:latin typeface="+mj-lt"/>
              </a:rPr>
              <a:t>Questions?</a:t>
            </a:r>
            <a:endParaRPr lang="en-US" sz="360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578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9"/>
    </mc:Choice>
    <mc:Fallback xmlns="">
      <p:transition xmlns:p14="http://schemas.microsoft.com/office/powerpoint/2010/main" spd="slow" advTm="809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99928"/>
            <a:ext cx="7791642" cy="4373563"/>
          </a:xfrm>
        </p:spPr>
        <p:txBody>
          <a:bodyPr>
            <a:normAutofit/>
          </a:bodyPr>
          <a:lstStyle/>
          <a:p>
            <a:pPr marL="342900" lvl="0" indent="-342900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600" dirty="0" err="1"/>
              <a:t>Pb</a:t>
            </a:r>
            <a:r>
              <a:rPr lang="en-US" sz="2600" b="0" dirty="0"/>
              <a:t> </a:t>
            </a:r>
            <a:r>
              <a:rPr lang="en-US" sz="2600" dirty="0"/>
              <a:t>exposure remains a public health concern</a:t>
            </a:r>
            <a:endParaRPr lang="en-US" sz="2600" b="0" dirty="0"/>
          </a:p>
          <a:p>
            <a:pPr marL="742950" lvl="1" indent="-285750">
              <a:buFont typeface="Arial" pitchFamily="34" charset="0"/>
              <a:buChar char="–"/>
              <a:defRPr/>
            </a:pPr>
            <a:r>
              <a:rPr lang="en-US" dirty="0"/>
              <a:t>Paint, gas pollution, food contamination, industrial use</a:t>
            </a:r>
            <a:endParaRPr lang="en-US" dirty="0">
              <a:solidFill>
                <a:srgbClr val="FF0000"/>
              </a:solidFill>
            </a:endParaRPr>
          </a:p>
          <a:p>
            <a:pPr marL="342900" lvl="0" indent="-342900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/>
              <a:t>CDC Guidelines: policies regarding adverse </a:t>
            </a:r>
            <a:r>
              <a:rPr lang="en-US" sz="2400" dirty="0" err="1"/>
              <a:t>Pb</a:t>
            </a:r>
            <a:r>
              <a:rPr lang="en-US" sz="2400" dirty="0"/>
              <a:t> intoxication is set at 5 µg/dl blood </a:t>
            </a:r>
            <a:r>
              <a:rPr lang="en-US" sz="2400" dirty="0" err="1"/>
              <a:t>Pb</a:t>
            </a:r>
            <a:r>
              <a:rPr lang="en-US" sz="2400" dirty="0"/>
              <a:t> level</a:t>
            </a:r>
          </a:p>
          <a:p>
            <a:pPr marL="342900" lvl="0" indent="-342900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/>
              <a:t>A NOAEL for </a:t>
            </a:r>
            <a:r>
              <a:rPr lang="en-US" sz="2400" dirty="0" err="1"/>
              <a:t>Pb</a:t>
            </a:r>
            <a:r>
              <a:rPr lang="en-US" sz="2400" dirty="0"/>
              <a:t> has yet to be identified in humans</a:t>
            </a:r>
          </a:p>
          <a:p>
            <a:pPr marL="342900" lvl="0" indent="-342900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/>
              <a:t>Lead has detrimental effects in several organ systems</a:t>
            </a:r>
          </a:p>
          <a:p>
            <a:pPr marL="742950" lvl="1" indent="-285750">
              <a:buClrTx/>
              <a:buFont typeface="Arial" pitchFamily="34" charset="0"/>
              <a:buChar char="–"/>
              <a:defRPr/>
            </a:pPr>
            <a:r>
              <a:rPr lang="en-US" dirty="0"/>
              <a:t>Brain, kidney, heart, </a:t>
            </a:r>
            <a:r>
              <a:rPr lang="en-US" dirty="0">
                <a:solidFill>
                  <a:srgbClr val="0000FF"/>
                </a:solidFill>
              </a:rPr>
              <a:t>bone</a:t>
            </a:r>
          </a:p>
          <a:p>
            <a:pPr marL="342900" lvl="0" indent="-342900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400" b="0" dirty="0">
              <a:ea typeface="MS PGothic" pitchFamily="34" charset="-128"/>
              <a:cs typeface="Arial" pitchFamily="34" charset="0"/>
            </a:endParaRPr>
          </a:p>
          <a:p>
            <a:endParaRPr lang="en-US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75495238"/>
              </p:ext>
            </p:extLst>
          </p:nvPr>
        </p:nvGraphicFramePr>
        <p:xfrm>
          <a:off x="4491566" y="4521201"/>
          <a:ext cx="3948929" cy="21092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5302251" y="4630738"/>
            <a:ext cx="38436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/>
              <a:t>60</a:t>
            </a:r>
          </a:p>
        </p:txBody>
      </p:sp>
      <p:sp>
        <p:nvSpPr>
          <p:cNvPr id="6" name="TextBox 10"/>
          <p:cNvSpPr txBox="1">
            <a:spLocks noChangeArrowheads="1"/>
          </p:cNvSpPr>
          <p:nvPr/>
        </p:nvSpPr>
        <p:spPr bwMode="auto">
          <a:xfrm>
            <a:off x="5822951" y="4976813"/>
            <a:ext cx="38436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30</a:t>
            </a:r>
          </a:p>
        </p:txBody>
      </p:sp>
      <p:sp>
        <p:nvSpPr>
          <p:cNvPr id="7" name="TextBox 11"/>
          <p:cNvSpPr txBox="1">
            <a:spLocks noChangeArrowheads="1"/>
          </p:cNvSpPr>
          <p:nvPr/>
        </p:nvSpPr>
        <p:spPr bwMode="auto">
          <a:xfrm>
            <a:off x="6330951" y="4999038"/>
            <a:ext cx="38436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25</a:t>
            </a:r>
          </a:p>
        </p:txBody>
      </p:sp>
      <p:sp>
        <p:nvSpPr>
          <p:cNvPr id="8" name="TextBox 12"/>
          <p:cNvSpPr txBox="1">
            <a:spLocks noChangeArrowheads="1"/>
          </p:cNvSpPr>
          <p:nvPr/>
        </p:nvSpPr>
        <p:spPr bwMode="auto">
          <a:xfrm>
            <a:off x="6826251" y="5265738"/>
            <a:ext cx="38436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10</a:t>
            </a:r>
          </a:p>
        </p:txBody>
      </p:sp>
      <p:sp>
        <p:nvSpPr>
          <p:cNvPr id="9" name="TextBox 13"/>
          <p:cNvSpPr txBox="1">
            <a:spLocks noChangeArrowheads="1"/>
          </p:cNvSpPr>
          <p:nvPr/>
        </p:nvSpPr>
        <p:spPr bwMode="auto">
          <a:xfrm>
            <a:off x="7375526" y="5268913"/>
            <a:ext cx="28451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/>
              <a:t>5</a:t>
            </a:r>
          </a:p>
        </p:txBody>
      </p:sp>
      <p:sp>
        <p:nvSpPr>
          <p:cNvPr id="10" name="TextBox 14"/>
          <p:cNvSpPr txBox="1">
            <a:spLocks noChangeArrowheads="1"/>
          </p:cNvSpPr>
          <p:nvPr/>
        </p:nvSpPr>
        <p:spPr bwMode="auto">
          <a:xfrm>
            <a:off x="7864476" y="5473700"/>
            <a:ext cx="38436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2?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3137" y="168436"/>
            <a:ext cx="72269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tx2"/>
                </a:solidFill>
                <a:latin typeface="+mj-lt"/>
              </a:rPr>
              <a:t>Lead is a Pervasive Environmental Toxicant</a:t>
            </a:r>
            <a:endParaRPr lang="en-US" sz="3600" dirty="0">
              <a:solidFill>
                <a:schemeClr val="tx2"/>
              </a:solidFill>
              <a:latin typeface="+mj-lt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433137" y="1368231"/>
            <a:ext cx="744754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4282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57160"/>
            <a:ext cx="7620000" cy="5270500"/>
          </a:xfrm>
        </p:spPr>
        <p:txBody>
          <a:bodyPr>
            <a:normAutofit fontScale="77500" lnSpcReduction="20000"/>
          </a:bodyPr>
          <a:lstStyle/>
          <a:p>
            <a:r>
              <a:rPr lang="en-US" sz="2600" dirty="0" smtClean="0"/>
              <a:t>Pb alters early bone growth and bone accrual</a:t>
            </a:r>
          </a:p>
          <a:p>
            <a:pPr lvl="1"/>
            <a:r>
              <a:rPr lang="en-US" sz="1600" dirty="0" smtClean="0"/>
              <a:t>Ronis et al. (2001) </a:t>
            </a:r>
            <a:r>
              <a:rPr lang="en-US" sz="1600" i="1" dirty="0"/>
              <a:t>Skeletal effects of developmental lead exposure in rats.</a:t>
            </a:r>
            <a:r>
              <a:rPr lang="en-US" sz="1600" dirty="0"/>
              <a:t> </a:t>
            </a:r>
            <a:r>
              <a:rPr lang="en-US" sz="1600" dirty="0" err="1"/>
              <a:t>Toxicol</a:t>
            </a:r>
            <a:r>
              <a:rPr lang="en-US" sz="1600" dirty="0"/>
              <a:t> </a:t>
            </a:r>
            <a:r>
              <a:rPr lang="en-US" sz="1600" dirty="0" err="1"/>
              <a:t>Sci</a:t>
            </a:r>
            <a:r>
              <a:rPr lang="en-US" sz="1600" dirty="0"/>
              <a:t>, </a:t>
            </a:r>
            <a:r>
              <a:rPr lang="en-US" sz="1600" b="1" dirty="0" smtClean="0"/>
              <a:t>62</a:t>
            </a:r>
            <a:r>
              <a:rPr lang="en-US" sz="1600" dirty="0"/>
              <a:t>(2): p. 321-9. </a:t>
            </a:r>
            <a:endParaRPr lang="en-US" sz="1600" dirty="0" smtClean="0"/>
          </a:p>
          <a:p>
            <a:pPr lvl="1"/>
            <a:r>
              <a:rPr lang="en-US" sz="1600" dirty="0" err="1" smtClean="0"/>
              <a:t>Kafourou</a:t>
            </a:r>
            <a:r>
              <a:rPr lang="en-US" sz="1600" dirty="0" smtClean="0"/>
              <a:t> </a:t>
            </a:r>
            <a:r>
              <a:rPr lang="en-US" sz="1600" dirty="0"/>
              <a:t>et al. </a:t>
            </a:r>
            <a:r>
              <a:rPr lang="en-US" sz="1600" dirty="0" smtClean="0"/>
              <a:t>(1997) </a:t>
            </a:r>
            <a:r>
              <a:rPr lang="en-US" sz="1600" i="1" dirty="0" smtClean="0"/>
              <a:t>Effects </a:t>
            </a:r>
            <a:r>
              <a:rPr lang="en-US" sz="1600" i="1" dirty="0"/>
              <a:t>of lead on the somatic growth of children.</a:t>
            </a:r>
            <a:r>
              <a:rPr lang="en-US" sz="1600" dirty="0"/>
              <a:t> Arch Environ Health</a:t>
            </a:r>
            <a:r>
              <a:rPr lang="en-US" sz="1600" dirty="0" smtClean="0"/>
              <a:t>,</a:t>
            </a:r>
            <a:r>
              <a:rPr lang="en-US" sz="1600" b="1" dirty="0"/>
              <a:t> 52</a:t>
            </a:r>
            <a:r>
              <a:rPr lang="en-US" sz="1600" dirty="0"/>
              <a:t>(5): p. 377-83</a:t>
            </a:r>
            <a:r>
              <a:rPr lang="en-US" sz="1600" dirty="0" smtClean="0"/>
              <a:t>.</a:t>
            </a:r>
          </a:p>
          <a:p>
            <a:pPr lvl="1"/>
            <a:r>
              <a:rPr lang="en-US" sz="1600" dirty="0" smtClean="0"/>
              <a:t>Beier et al. (2013) </a:t>
            </a:r>
            <a:r>
              <a:rPr lang="en-US" sz="1600" i="1" dirty="0" smtClean="0"/>
              <a:t>Heavy Metal Lead Exposure, Osteoporotic-like Phenotype in an Animal Model, and Depression of Wnt Signaling. </a:t>
            </a:r>
            <a:r>
              <a:rPr lang="en-US" sz="1600" dirty="0" smtClean="0"/>
              <a:t>Environ Health </a:t>
            </a:r>
            <a:r>
              <a:rPr lang="en-US" sz="1600" dirty="0" err="1" smtClean="0"/>
              <a:t>Perspect</a:t>
            </a:r>
            <a:r>
              <a:rPr lang="en-US" sz="1600" dirty="0" smtClean="0"/>
              <a:t>, </a:t>
            </a:r>
            <a:r>
              <a:rPr lang="en-US" sz="1600" b="1" dirty="0" smtClean="0"/>
              <a:t>121</a:t>
            </a:r>
            <a:r>
              <a:rPr lang="en-US" sz="1600" dirty="0" smtClean="0"/>
              <a:t>(1): p.97-104.</a:t>
            </a:r>
          </a:p>
          <a:p>
            <a:pPr lvl="1"/>
            <a:endParaRPr lang="en-US" sz="1400" dirty="0" smtClean="0"/>
          </a:p>
          <a:p>
            <a:r>
              <a:rPr lang="en-US" sz="2600" dirty="0" smtClean="0"/>
              <a:t>NHANES : significant </a:t>
            </a:r>
            <a:r>
              <a:rPr lang="en-US" sz="2600" dirty="0"/>
              <a:t>inverse association between BLL and </a:t>
            </a:r>
            <a:r>
              <a:rPr lang="en-US" sz="2600" dirty="0" smtClean="0"/>
              <a:t>BMD in vertebrae and femur </a:t>
            </a:r>
          </a:p>
          <a:p>
            <a:pPr lvl="1"/>
            <a:r>
              <a:rPr lang="en-US" sz="1600" dirty="0" smtClean="0"/>
              <a:t>Nash et al. (2004) </a:t>
            </a:r>
            <a:r>
              <a:rPr lang="en-US" sz="1600" i="1" dirty="0"/>
              <a:t>Bone density-related predictors of blood lead level among </a:t>
            </a:r>
            <a:r>
              <a:rPr lang="en-US" sz="1600" i="1" dirty="0" err="1"/>
              <a:t>peri</a:t>
            </a:r>
            <a:r>
              <a:rPr lang="en-US" sz="1600" i="1" dirty="0"/>
              <a:t>- and postmenopausal women in the United </a:t>
            </a:r>
            <a:r>
              <a:rPr lang="en-US" sz="1600" i="1" dirty="0" smtClean="0"/>
              <a:t>States.</a:t>
            </a:r>
            <a:r>
              <a:rPr lang="en-US" sz="1600" dirty="0" smtClean="0"/>
              <a:t> Am J </a:t>
            </a:r>
            <a:r>
              <a:rPr lang="en-US" sz="1600" dirty="0" err="1" smtClean="0"/>
              <a:t>Epidemiol</a:t>
            </a:r>
            <a:r>
              <a:rPr lang="en-US" sz="1600" dirty="0" smtClean="0"/>
              <a:t>, </a:t>
            </a:r>
            <a:r>
              <a:rPr lang="en-US" sz="1600" b="1" dirty="0" smtClean="0"/>
              <a:t>160</a:t>
            </a:r>
            <a:r>
              <a:rPr lang="en-US" sz="1600" dirty="0"/>
              <a:t>(9): p. 901-11. </a:t>
            </a:r>
            <a:endParaRPr lang="en-US" sz="1600" dirty="0" smtClean="0"/>
          </a:p>
          <a:p>
            <a:pPr lvl="1"/>
            <a:r>
              <a:rPr lang="en-US" sz="1600" dirty="0" err="1"/>
              <a:t>Potula</a:t>
            </a:r>
            <a:r>
              <a:rPr lang="en-US" sz="1600" dirty="0"/>
              <a:t> </a:t>
            </a:r>
            <a:r>
              <a:rPr lang="en-US" sz="1600" dirty="0" smtClean="0"/>
              <a:t>et al. (2006) </a:t>
            </a:r>
            <a:r>
              <a:rPr lang="en-US" sz="1600" i="1" dirty="0" smtClean="0"/>
              <a:t>Lead </a:t>
            </a:r>
            <a:r>
              <a:rPr lang="en-US" sz="1600" i="1" dirty="0"/>
              <a:t>exposure and spine bone mineral density.</a:t>
            </a:r>
            <a:r>
              <a:rPr lang="en-US" sz="1600" dirty="0"/>
              <a:t> J </a:t>
            </a:r>
            <a:r>
              <a:rPr lang="en-US" sz="1600" dirty="0" err="1"/>
              <a:t>Occup</a:t>
            </a:r>
            <a:r>
              <a:rPr lang="en-US" sz="1600" dirty="0"/>
              <a:t> Environ Med, </a:t>
            </a:r>
            <a:r>
              <a:rPr lang="en-US" sz="1600" b="1" dirty="0" smtClean="0"/>
              <a:t>48</a:t>
            </a:r>
            <a:r>
              <a:rPr lang="en-US" sz="1600" dirty="0"/>
              <a:t>(6): p. 556-</a:t>
            </a:r>
            <a:r>
              <a:rPr lang="en-US" sz="1600" dirty="0" smtClean="0"/>
              <a:t>64.</a:t>
            </a:r>
          </a:p>
          <a:p>
            <a:pPr lvl="1"/>
            <a:endParaRPr lang="en-US" sz="1400" dirty="0" smtClean="0"/>
          </a:p>
          <a:p>
            <a:r>
              <a:rPr lang="en-US" sz="2600" dirty="0" smtClean="0"/>
              <a:t>Pb is associated with increased fractures, decreased healing, and decreased hip BMD</a:t>
            </a:r>
          </a:p>
          <a:p>
            <a:pPr lvl="1"/>
            <a:r>
              <a:rPr lang="en-US" sz="1600" dirty="0" smtClean="0"/>
              <a:t>Khalil et al. (2008)</a:t>
            </a:r>
            <a:r>
              <a:rPr lang="en-US" sz="1600" i="1" dirty="0" smtClean="0"/>
              <a:t> </a:t>
            </a:r>
            <a:r>
              <a:rPr lang="en-US" sz="1600" i="1" dirty="0"/>
              <a:t>Relationship of BLLs to incident nonspine fractures and falls in older women. </a:t>
            </a:r>
            <a:r>
              <a:rPr lang="en-US" sz="1600" dirty="0" smtClean="0"/>
              <a:t>J </a:t>
            </a:r>
            <a:r>
              <a:rPr lang="en-US" sz="1600" dirty="0"/>
              <a:t>Bone Miner </a:t>
            </a:r>
            <a:r>
              <a:rPr lang="en-US" sz="1600" dirty="0" smtClean="0"/>
              <a:t>Res, </a:t>
            </a:r>
            <a:r>
              <a:rPr lang="en-US" sz="1600" b="1" dirty="0"/>
              <a:t>23</a:t>
            </a:r>
            <a:r>
              <a:rPr lang="en-US" sz="1600" dirty="0"/>
              <a:t>(9): p. 1417-25. </a:t>
            </a:r>
            <a:endParaRPr lang="en-US" sz="1600" dirty="0" smtClean="0"/>
          </a:p>
          <a:p>
            <a:pPr lvl="1"/>
            <a:r>
              <a:rPr lang="en-US" sz="1600" dirty="0" err="1" smtClean="0"/>
              <a:t>Carmouche</a:t>
            </a:r>
            <a:r>
              <a:rPr lang="en-US" sz="1600" dirty="0" smtClean="0"/>
              <a:t> et al. (2005) </a:t>
            </a:r>
            <a:r>
              <a:rPr lang="en-US" sz="1600" i="1" dirty="0"/>
              <a:t>Lead exposure inhibits fracture healing and is associated with increased chondrogenesis, delay in cartilage mineralization, and a decrease in osteoprogenitor frequency.</a:t>
            </a:r>
            <a:r>
              <a:rPr lang="en-US" sz="1600" dirty="0"/>
              <a:t> Environ Health </a:t>
            </a:r>
            <a:r>
              <a:rPr lang="en-US" sz="1600" dirty="0" err="1"/>
              <a:t>Perspect</a:t>
            </a:r>
            <a:r>
              <a:rPr lang="en-US" sz="1600" dirty="0" smtClean="0"/>
              <a:t>, </a:t>
            </a:r>
            <a:r>
              <a:rPr lang="en-US" sz="1600" b="1" dirty="0"/>
              <a:t>113</a:t>
            </a:r>
            <a:r>
              <a:rPr lang="en-US" sz="1600" dirty="0"/>
              <a:t>(6): p. 749-</a:t>
            </a:r>
            <a:r>
              <a:rPr lang="en-US" sz="1600" dirty="0" smtClean="0"/>
              <a:t>55.</a:t>
            </a:r>
          </a:p>
          <a:p>
            <a:pPr lvl="1"/>
            <a:r>
              <a:rPr lang="en-US" sz="1600" dirty="0" smtClean="0"/>
              <a:t>Beier et al. (2014) </a:t>
            </a:r>
            <a:r>
              <a:rPr lang="en-US" sz="1600" i="1" dirty="0" smtClean="0"/>
              <a:t>Inhibition of beta-</a:t>
            </a:r>
            <a:r>
              <a:rPr lang="en-US" sz="1600" i="1" dirty="0" err="1" smtClean="0"/>
              <a:t>cateninsignaling</a:t>
            </a:r>
            <a:r>
              <a:rPr lang="en-US" sz="1600" i="1" dirty="0" smtClean="0"/>
              <a:t> by Pb leads to incomplete fracture healing.</a:t>
            </a:r>
            <a:r>
              <a:rPr lang="en-US" sz="1600" dirty="0" smtClean="0"/>
              <a:t>  J </a:t>
            </a:r>
            <a:r>
              <a:rPr lang="en-US" sz="1600" dirty="0" err="1" smtClean="0"/>
              <a:t>Orthop</a:t>
            </a:r>
            <a:r>
              <a:rPr lang="en-US" sz="1600" dirty="0" smtClean="0"/>
              <a:t> Res, </a:t>
            </a:r>
            <a:r>
              <a:rPr lang="en-US" sz="1600" b="1" dirty="0" smtClean="0"/>
              <a:t>32</a:t>
            </a:r>
            <a:r>
              <a:rPr lang="en-US" sz="1600" dirty="0" smtClean="0"/>
              <a:t>(11): p. 1397-1405</a:t>
            </a:r>
            <a:endParaRPr lang="en-US" sz="16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33137" y="1368231"/>
            <a:ext cx="744754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33136" y="168436"/>
            <a:ext cx="80250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2"/>
                </a:solidFill>
                <a:latin typeface="+mj-lt"/>
              </a:rPr>
              <a:t>Elevated Blood Lead May Have a Causative Role in Decreased Bone Mass</a:t>
            </a:r>
          </a:p>
        </p:txBody>
      </p:sp>
    </p:spTree>
    <p:extLst>
      <p:ext uri="{BB962C8B-B14F-4D97-AF65-F5344CB8AC3E}">
        <p14:creationId xmlns:p14="http://schemas.microsoft.com/office/powerpoint/2010/main" val="2667366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7"/>
    </mc:Choice>
    <mc:Fallback xmlns="">
      <p:transition xmlns:p14="http://schemas.microsoft.com/office/powerpoint/2010/main" spd="slow" advTm="487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ip fractur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2"/>
          <a:stretch/>
        </p:blipFill>
        <p:spPr>
          <a:xfrm>
            <a:off x="2755901" y="4267200"/>
            <a:ext cx="3204102" cy="247316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66784"/>
            <a:ext cx="8229600" cy="4525963"/>
          </a:xfrm>
        </p:spPr>
        <p:txBody>
          <a:bodyPr>
            <a:norm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400" dirty="0" smtClean="0"/>
              <a:t>Estimated cost associated with OP fracture $17-20 billion (2010)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 smtClean="0"/>
              <a:t>Roughly 8.9 million fragility fractures annually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 smtClean="0"/>
              <a:t>Occurance: 1 </a:t>
            </a:r>
            <a:r>
              <a:rPr lang="en-US" sz="2400" dirty="0"/>
              <a:t>in 3 women, 1 in </a:t>
            </a:r>
            <a:r>
              <a:rPr lang="en-US" sz="2400" dirty="0" smtClean="0"/>
              <a:t>5 men over age 50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 smtClean="0"/>
              <a:t>Increases morbidity and mortality among the elderly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6036152" y="6032500"/>
            <a:ext cx="2815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International Osteoporosis Foundation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433137" y="168436"/>
            <a:ext cx="72269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tx2"/>
                </a:solidFill>
                <a:latin typeface="+mj-lt"/>
              </a:rPr>
              <a:t>Societal Burden of Osteoporosis</a:t>
            </a:r>
            <a:endParaRPr lang="en-US" sz="3600" dirty="0">
              <a:solidFill>
                <a:schemeClr val="tx2"/>
              </a:solidFill>
              <a:latin typeface="+mj-lt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433137" y="1368231"/>
            <a:ext cx="744754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498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7"/>
    </mc:Choice>
    <mc:Fallback xmlns="">
      <p:transition xmlns:p14="http://schemas.microsoft.com/office/powerpoint/2010/main" spd="slow" advTm="557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32280"/>
            <a:ext cx="7620000" cy="4373563"/>
          </a:xfrm>
        </p:spPr>
        <p:txBody>
          <a:bodyPr>
            <a:norm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/>
              <a:t>2.5 SD below peak average BMD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OP fractures occur in areas with relatively </a:t>
            </a:r>
            <a:r>
              <a:rPr lang="en-US" sz="2400" dirty="0"/>
              <a:t>high trabecular bone to cortical bone </a:t>
            </a:r>
            <a:r>
              <a:rPr lang="en-US" sz="2400" dirty="0" smtClean="0"/>
              <a:t>ratio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Imbalance in bone coupling (resorption &gt; formation)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ea typeface="MS Pゴシック" charset="0"/>
                <a:cs typeface="Calibri "/>
              </a:rPr>
              <a:t>Erosion of trabecular </a:t>
            </a:r>
          </a:p>
          <a:p>
            <a:r>
              <a:rPr lang="en-US" sz="2400" dirty="0" smtClean="0">
                <a:ea typeface="MS Pゴシック" charset="0"/>
                <a:cs typeface="Calibri "/>
              </a:rPr>
              <a:t>micro-architecture</a:t>
            </a:r>
          </a:p>
          <a:p>
            <a:pPr marL="342900" lvl="1" indent="-342900">
              <a:buFont typeface="Arial" pitchFamily="34" charset="0"/>
              <a:buChar char="•"/>
            </a:pPr>
            <a:endParaRPr lang="en-US" dirty="0">
              <a:latin typeface="Times New Roman" charset="0"/>
              <a:ea typeface="MS Pゴシック" charset="0"/>
              <a:cs typeface="MS Pゴシック" charset="0"/>
            </a:endParaRPr>
          </a:p>
          <a:p>
            <a:endParaRPr lang="en-US" dirty="0" smtClean="0"/>
          </a:p>
        </p:txBody>
      </p:sp>
      <p:pic>
        <p:nvPicPr>
          <p:cNvPr id="5" name="Picture 4" descr="bonemicroar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401" y="3708400"/>
            <a:ext cx="2717799" cy="2742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867752" y="6449080"/>
            <a:ext cx="28538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Pei-Yang, L. et al. (2011)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433137" y="168436"/>
            <a:ext cx="72269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tx2"/>
                </a:solidFill>
                <a:latin typeface="+mj-lt"/>
              </a:rPr>
              <a:t>Characteristics of Osteoporosis</a:t>
            </a:r>
            <a:endParaRPr lang="en-US" sz="3600" dirty="0">
              <a:solidFill>
                <a:schemeClr val="tx2"/>
              </a:solidFill>
              <a:latin typeface="+mj-lt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33137" y="1368231"/>
            <a:ext cx="744754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8265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2"/>
    </mc:Choice>
    <mc:Fallback xmlns="">
      <p:transition xmlns:p14="http://schemas.microsoft.com/office/powerpoint/2010/main" spd="slow" advTm="512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2870203" y="1315449"/>
            <a:ext cx="1280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Pb-exposed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1477433" y="1315460"/>
            <a:ext cx="883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Control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139700" y="1655244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Blood</a:t>
            </a:r>
            <a:r>
              <a:rPr lang="en-US" dirty="0"/>
              <a:t> </a:t>
            </a:r>
            <a:r>
              <a:rPr lang="en-US" dirty="0" smtClean="0"/>
              <a:t>(µg/dl)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122764" y="2010847"/>
            <a:ext cx="1688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Bone</a:t>
            </a:r>
            <a:r>
              <a:rPr lang="en-US" dirty="0"/>
              <a:t> </a:t>
            </a:r>
            <a:r>
              <a:rPr lang="en-US" dirty="0" smtClean="0"/>
              <a:t>(ng/mg)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3221568" y="1650987"/>
            <a:ext cx="593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9.16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1663699" y="1650998"/>
            <a:ext cx="593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0.19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3107271" y="2010810"/>
            <a:ext cx="762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30.99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1663702" y="2010821"/>
            <a:ext cx="633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0.17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5353435" y="937128"/>
            <a:ext cx="25011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Beier (2013) Environ Health </a:t>
            </a:r>
            <a:r>
              <a:rPr lang="en-US" sz="1200" i="1" dirty="0" err="1" smtClean="0"/>
              <a:t>Perspect</a:t>
            </a:r>
            <a:endParaRPr lang="en-US" sz="1200" i="1" dirty="0"/>
          </a:p>
        </p:txBody>
      </p:sp>
      <p:grpSp>
        <p:nvGrpSpPr>
          <p:cNvPr id="125" name="Group 124"/>
          <p:cNvGrpSpPr/>
          <p:nvPr/>
        </p:nvGrpSpPr>
        <p:grpSpPr>
          <a:xfrm>
            <a:off x="198682" y="2305061"/>
            <a:ext cx="4481720" cy="2728252"/>
            <a:chOff x="198682" y="2305061"/>
            <a:chExt cx="4481720" cy="2728252"/>
          </a:xfrm>
        </p:grpSpPr>
        <p:grpSp>
          <p:nvGrpSpPr>
            <p:cNvPr id="7" name="Group 30"/>
            <p:cNvGrpSpPr>
              <a:grpSpLocks/>
            </p:cNvGrpSpPr>
            <p:nvPr/>
          </p:nvGrpSpPr>
          <p:grpSpPr bwMode="auto">
            <a:xfrm>
              <a:off x="200556" y="2305061"/>
              <a:ext cx="4479846" cy="2301280"/>
              <a:chOff x="729" y="1062"/>
              <a:chExt cx="2665" cy="1369"/>
            </a:xfrm>
          </p:grpSpPr>
          <p:pic>
            <p:nvPicPr>
              <p:cNvPr id="12" name="Picture 20" descr="178_H2O.jpg"/>
              <p:cNvPicPr>
                <a:picLocks noChangeAspect="1"/>
              </p:cNvPicPr>
              <p:nvPr/>
            </p:nvPicPr>
            <p:blipFill rotWithShape="1">
              <a:blip r:embed="rId3"/>
              <a:srcRect l="43541" t="7161" b="2142"/>
              <a:stretch/>
            </p:blipFill>
            <p:spPr bwMode="auto">
              <a:xfrm rot="16200000">
                <a:off x="1390" y="1132"/>
                <a:ext cx="675" cy="6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3" name="Picture 21" descr="189_Pbs.jpg"/>
              <p:cNvPicPr>
                <a:picLocks noChangeAspect="1"/>
              </p:cNvPicPr>
              <p:nvPr/>
            </p:nvPicPr>
            <p:blipFill rotWithShape="1">
              <a:blip r:embed="rId4"/>
              <a:srcRect r="39961" b="1131"/>
              <a:stretch/>
            </p:blipFill>
            <p:spPr bwMode="auto">
              <a:xfrm rot="16200000">
                <a:off x="2752" y="1150"/>
                <a:ext cx="681" cy="6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14" name="Straight Arrow Connector 13"/>
              <p:cNvCxnSpPr/>
              <p:nvPr/>
            </p:nvCxnSpPr>
            <p:spPr bwMode="auto">
              <a:xfrm rot="16200000" flipV="1">
                <a:off x="1772" y="1537"/>
                <a:ext cx="180" cy="119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arrow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/>
              <p:nvPr/>
            </p:nvCxnSpPr>
            <p:spPr bwMode="auto">
              <a:xfrm rot="16200000" flipV="1">
                <a:off x="3132" y="1548"/>
                <a:ext cx="180" cy="110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arrow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pic>
            <p:nvPicPr>
              <p:cNvPr id="16" name="Picture 30" descr="Knee_side_H2Os_162.tif"/>
              <p:cNvPicPr>
                <a:picLocks noChangeAspect="1"/>
              </p:cNvPicPr>
              <p:nvPr/>
            </p:nvPicPr>
            <p:blipFill rotWithShape="1">
              <a:blip r:embed="rId5"/>
              <a:srcRect t="55409" b="6416"/>
              <a:stretch/>
            </p:blipFill>
            <p:spPr bwMode="auto">
              <a:xfrm rot="5400000">
                <a:off x="728" y="1128"/>
                <a:ext cx="675" cy="6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9" name="Picture 11" descr="knee_side_Pbs_182.jpg"/>
              <p:cNvPicPr>
                <a:picLocks noChangeAspect="1"/>
              </p:cNvPicPr>
              <p:nvPr/>
            </p:nvPicPr>
            <p:blipFill rotWithShape="1">
              <a:blip r:embed="rId6"/>
              <a:srcRect t="50699"/>
              <a:stretch/>
            </p:blipFill>
            <p:spPr bwMode="auto">
              <a:xfrm rot="5400000">
                <a:off x="2086" y="1125"/>
                <a:ext cx="672" cy="6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20" name="Straight Arrow Connector 19"/>
              <p:cNvCxnSpPr/>
              <p:nvPr/>
            </p:nvCxnSpPr>
            <p:spPr bwMode="auto">
              <a:xfrm rot="5400000">
                <a:off x="2414" y="1240"/>
                <a:ext cx="196" cy="132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arrow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/>
              <p:nvPr/>
            </p:nvCxnSpPr>
            <p:spPr bwMode="auto">
              <a:xfrm rot="5400000">
                <a:off x="1063" y="1256"/>
                <a:ext cx="196" cy="131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arrow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22" name="TextBox 24"/>
              <p:cNvSpPr txBox="1">
                <a:spLocks noChangeArrowheads="1"/>
              </p:cNvSpPr>
              <p:nvPr/>
            </p:nvSpPr>
            <p:spPr bwMode="auto">
              <a:xfrm>
                <a:off x="729" y="1806"/>
                <a:ext cx="184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600" b="1">
                    <a:solidFill>
                      <a:schemeClr val="bg1"/>
                    </a:solidFill>
                    <a:latin typeface="Calibri" pitchFamily="34" charset="0"/>
                  </a:rPr>
                  <a:t>C</a:t>
                </a:r>
              </a:p>
            </p:txBody>
          </p:sp>
          <p:sp>
            <p:nvSpPr>
              <p:cNvPr id="23" name="TextBox 27"/>
              <p:cNvSpPr txBox="1">
                <a:spLocks noChangeArrowheads="1"/>
              </p:cNvSpPr>
              <p:nvPr/>
            </p:nvSpPr>
            <p:spPr bwMode="auto">
              <a:xfrm>
                <a:off x="2075" y="1806"/>
                <a:ext cx="19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600" b="1">
                    <a:solidFill>
                      <a:schemeClr val="bg1"/>
                    </a:solidFill>
                    <a:latin typeface="Calibri" pitchFamily="34" charset="0"/>
                  </a:rPr>
                  <a:t>D</a:t>
                </a:r>
              </a:p>
            </p:txBody>
          </p:sp>
          <p:sp>
            <p:nvSpPr>
              <p:cNvPr id="26" name="TextBox 23"/>
              <p:cNvSpPr txBox="1">
                <a:spLocks noChangeArrowheads="1"/>
              </p:cNvSpPr>
              <p:nvPr/>
            </p:nvSpPr>
            <p:spPr bwMode="auto">
              <a:xfrm>
                <a:off x="737" y="1062"/>
                <a:ext cx="194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600" b="1" dirty="0">
                    <a:solidFill>
                      <a:schemeClr val="bg1"/>
                    </a:solidFill>
                    <a:latin typeface="Calibri" pitchFamily="34" charset="0"/>
                  </a:rPr>
                  <a:t>A</a:t>
                </a:r>
              </a:p>
            </p:txBody>
          </p:sp>
          <p:sp>
            <p:nvSpPr>
              <p:cNvPr id="27" name="TextBox 26"/>
              <p:cNvSpPr txBox="1">
                <a:spLocks noChangeArrowheads="1"/>
              </p:cNvSpPr>
              <p:nvPr/>
            </p:nvSpPr>
            <p:spPr bwMode="auto">
              <a:xfrm>
                <a:off x="2075" y="1062"/>
                <a:ext cx="188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600" b="1">
                    <a:solidFill>
                      <a:schemeClr val="bg1"/>
                    </a:solidFill>
                    <a:latin typeface="Calibri" pitchFamily="34" charset="0"/>
                  </a:rPr>
                  <a:t>B</a:t>
                </a:r>
              </a:p>
            </p:txBody>
          </p:sp>
          <p:cxnSp>
            <p:nvCxnSpPr>
              <p:cNvPr id="28" name="Straight Connector 27"/>
              <p:cNvCxnSpPr/>
              <p:nvPr/>
            </p:nvCxnSpPr>
            <p:spPr bwMode="auto">
              <a:xfrm>
                <a:off x="3139" y="2431"/>
                <a:ext cx="228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oup 5"/>
            <p:cNvGrpSpPr>
              <a:grpSpLocks/>
            </p:cNvGrpSpPr>
            <p:nvPr/>
          </p:nvGrpSpPr>
          <p:grpSpPr bwMode="auto">
            <a:xfrm>
              <a:off x="2470223" y="3601107"/>
              <a:ext cx="1806357" cy="1432206"/>
              <a:chOff x="3295956" y="2911542"/>
              <a:chExt cx="1701008" cy="1351518"/>
            </a:xfrm>
          </p:grpSpPr>
          <p:sp>
            <p:nvSpPr>
              <p:cNvPr id="10" name="TextBox 29"/>
              <p:cNvSpPr txBox="1">
                <a:spLocks noChangeArrowheads="1"/>
              </p:cNvSpPr>
              <p:nvPr/>
            </p:nvSpPr>
            <p:spPr bwMode="auto">
              <a:xfrm>
                <a:off x="3295956" y="3926624"/>
                <a:ext cx="277770" cy="3364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600" b="1">
                    <a:latin typeface="Calibri" pitchFamily="34" charset="0"/>
                  </a:rPr>
                  <a:t>F</a:t>
                </a:r>
              </a:p>
            </p:txBody>
          </p:sp>
          <p:pic>
            <p:nvPicPr>
              <p:cNvPr id="11" name="Picture 1"/>
              <p:cNvPicPr>
                <a:picLocks noChangeAspect="1"/>
              </p:cNvPicPr>
              <p:nvPr/>
            </p:nvPicPr>
            <p:blipFill rotWithShape="1">
              <a:blip r:embed="rId7"/>
              <a:srcRect l="49591" t="62791" r="3374"/>
              <a:stretch/>
            </p:blipFill>
            <p:spPr bwMode="auto">
              <a:xfrm>
                <a:off x="3373622" y="2911542"/>
                <a:ext cx="1623342" cy="12913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68" name="Rectangle 67"/>
            <p:cNvSpPr/>
            <p:nvPr/>
          </p:nvSpPr>
          <p:spPr>
            <a:xfrm>
              <a:off x="2527300" y="3663950"/>
              <a:ext cx="215900" cy="17145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TextBox 28"/>
            <p:cNvSpPr txBox="1">
              <a:spLocks noChangeArrowheads="1"/>
            </p:cNvSpPr>
            <p:nvPr/>
          </p:nvSpPr>
          <p:spPr bwMode="auto">
            <a:xfrm>
              <a:off x="2466198" y="3564391"/>
              <a:ext cx="314008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b="1" dirty="0" smtClean="0">
                  <a:latin typeface="Calibri" pitchFamily="34" charset="0"/>
                </a:rPr>
                <a:t>D</a:t>
              </a:r>
              <a:endParaRPr lang="en-US" sz="1600" b="1" dirty="0">
                <a:latin typeface="Calibri" pitchFamily="34" charset="0"/>
              </a:endParaRPr>
            </a:p>
          </p:txBody>
        </p:sp>
        <p:pic>
          <p:nvPicPr>
            <p:cNvPr id="71" name="Picture 1"/>
            <p:cNvPicPr>
              <a:picLocks noChangeAspect="1"/>
            </p:cNvPicPr>
            <p:nvPr/>
          </p:nvPicPr>
          <p:blipFill rotWithShape="1">
            <a:blip r:embed="rId7"/>
            <a:srcRect l="2769" t="62791" r="52141"/>
            <a:stretch/>
          </p:blipFill>
          <p:spPr bwMode="auto">
            <a:xfrm>
              <a:off x="449276" y="3626506"/>
              <a:ext cx="1652573" cy="13684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7" name="Rectangle 66"/>
            <p:cNvSpPr/>
            <p:nvPr/>
          </p:nvSpPr>
          <p:spPr>
            <a:xfrm>
              <a:off x="361950" y="3683000"/>
              <a:ext cx="215900" cy="17145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TextBox 28"/>
            <p:cNvSpPr txBox="1">
              <a:spLocks noChangeArrowheads="1"/>
            </p:cNvSpPr>
            <p:nvPr/>
          </p:nvSpPr>
          <p:spPr bwMode="auto">
            <a:xfrm>
              <a:off x="198682" y="3564251"/>
              <a:ext cx="292561" cy="3386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b="1" dirty="0" smtClean="0">
                  <a:latin typeface="Calibri" pitchFamily="34" charset="0"/>
                </a:rPr>
                <a:t>C</a:t>
              </a:r>
              <a:endParaRPr lang="en-US" sz="1600" b="1" dirty="0">
                <a:latin typeface="Calibri" pitchFamily="34" charset="0"/>
              </a:endParaRPr>
            </a:p>
          </p:txBody>
        </p:sp>
      </p:grpSp>
      <p:grpSp>
        <p:nvGrpSpPr>
          <p:cNvPr id="126" name="Group 125"/>
          <p:cNvGrpSpPr/>
          <p:nvPr/>
        </p:nvGrpSpPr>
        <p:grpSpPr>
          <a:xfrm>
            <a:off x="108403" y="5001786"/>
            <a:ext cx="7300979" cy="1856214"/>
            <a:chOff x="108403" y="5001786"/>
            <a:chExt cx="7300979" cy="1856214"/>
          </a:xfrm>
        </p:grpSpPr>
        <p:grpSp>
          <p:nvGrpSpPr>
            <p:cNvPr id="42" name="Group 41"/>
            <p:cNvGrpSpPr/>
            <p:nvPr/>
          </p:nvGrpSpPr>
          <p:grpSpPr>
            <a:xfrm>
              <a:off x="108403" y="5355205"/>
              <a:ext cx="2864688" cy="1141251"/>
              <a:chOff x="7614103" y="2840605"/>
              <a:chExt cx="2864688" cy="1141251"/>
            </a:xfrm>
          </p:grpSpPr>
          <p:pic>
            <p:nvPicPr>
              <p:cNvPr id="39" name="Picture 14" descr="LEG_PB_155_TIBIA_TRABEC.TIF"/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29017" b="70508" l="18913" r="79503"/>
                        </a14:imgEffect>
                      </a14:imgLayer>
                    </a14:imgProps>
                  </a:ext>
                </a:extLst>
              </a:blip>
              <a:srcRect l="11339" t="23831" r="12923" b="24306"/>
              <a:stretch>
                <a:fillRect/>
              </a:stretch>
            </p:blipFill>
            <p:spPr bwMode="auto">
              <a:xfrm>
                <a:off x="9018863" y="2840605"/>
                <a:ext cx="1459928" cy="10406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0" name="Picture 15" descr="LEG_H2O_159_TIBIA_TRABEC.TIF"/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29128" b="70563" l="19276" r="82776"/>
                        </a14:imgEffect>
                      </a14:imgLayer>
                    </a14:imgProps>
                  </a:ext>
                </a:extLst>
              </a:blip>
              <a:srcRect l="11339" t="23949" r="9286" b="24258"/>
              <a:stretch>
                <a:fillRect/>
              </a:stretch>
            </p:blipFill>
            <p:spPr bwMode="auto">
              <a:xfrm>
                <a:off x="7614103" y="2843406"/>
                <a:ext cx="1529897" cy="10378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1" name="TextBox 13"/>
              <p:cNvSpPr txBox="1">
                <a:spLocks noChangeArrowheads="1"/>
              </p:cNvSpPr>
              <p:nvPr/>
            </p:nvSpPr>
            <p:spPr bwMode="auto">
              <a:xfrm>
                <a:off x="7888367" y="3704857"/>
                <a:ext cx="1264822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1200" dirty="0" smtClean="0">
                    <a:latin typeface="Calibri" pitchFamily="34" charset="0"/>
                  </a:rPr>
                  <a:t>Control</a:t>
                </a:r>
                <a:endParaRPr lang="en-US" sz="1200" dirty="0">
                  <a:latin typeface="Calibri" pitchFamily="34" charset="0"/>
                </a:endParaRPr>
              </a:p>
            </p:txBody>
          </p:sp>
        </p:grpSp>
        <p:grpSp>
          <p:nvGrpSpPr>
            <p:cNvPr id="45" name="Group 44"/>
            <p:cNvGrpSpPr/>
            <p:nvPr/>
          </p:nvGrpSpPr>
          <p:grpSpPr>
            <a:xfrm>
              <a:off x="4357922" y="5005201"/>
              <a:ext cx="1658103" cy="1827399"/>
              <a:chOff x="4357922" y="2461785"/>
              <a:chExt cx="1658103" cy="1827399"/>
            </a:xfrm>
          </p:grpSpPr>
          <p:graphicFrame>
            <p:nvGraphicFramePr>
              <p:cNvPr id="46" name="Chart 45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950561133"/>
                  </p:ext>
                </p:extLst>
              </p:nvPr>
            </p:nvGraphicFramePr>
            <p:xfrm>
              <a:off x="4357922" y="2762266"/>
              <a:ext cx="1658103" cy="1526918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12"/>
              </a:graphicData>
            </a:graphic>
          </p:graphicFrame>
          <p:sp>
            <p:nvSpPr>
              <p:cNvPr id="47" name="TextBox 18"/>
              <p:cNvSpPr txBox="1">
                <a:spLocks noChangeArrowheads="1"/>
              </p:cNvSpPr>
              <p:nvPr/>
            </p:nvSpPr>
            <p:spPr bwMode="auto">
              <a:xfrm>
                <a:off x="5505410" y="3089646"/>
                <a:ext cx="261310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200" dirty="0" smtClean="0">
                    <a:latin typeface="Calibri" pitchFamily="34" charset="0"/>
                  </a:rPr>
                  <a:t>*</a:t>
                </a:r>
                <a:endParaRPr lang="en-US" sz="1200" dirty="0">
                  <a:latin typeface="Calibri" pitchFamily="34" charset="0"/>
                </a:endParaRPr>
              </a:p>
            </p:txBody>
          </p:sp>
          <p:sp>
            <p:nvSpPr>
              <p:cNvPr id="49" name="TextBox 11"/>
              <p:cNvSpPr txBox="1">
                <a:spLocks noChangeArrowheads="1"/>
              </p:cNvSpPr>
              <p:nvPr/>
            </p:nvSpPr>
            <p:spPr bwMode="auto">
              <a:xfrm flipH="1">
                <a:off x="4943080" y="2461785"/>
                <a:ext cx="1024782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1600" dirty="0">
                    <a:latin typeface="Calibri" pitchFamily="34" charset="0"/>
                  </a:rPr>
                  <a:t>Tb.N</a:t>
                </a:r>
              </a:p>
            </p:txBody>
          </p:sp>
        </p:grpSp>
        <p:grpSp>
          <p:nvGrpSpPr>
            <p:cNvPr id="51" name="Group 50"/>
            <p:cNvGrpSpPr/>
            <p:nvPr/>
          </p:nvGrpSpPr>
          <p:grpSpPr>
            <a:xfrm>
              <a:off x="5691778" y="5009603"/>
              <a:ext cx="1717604" cy="1822997"/>
              <a:chOff x="5838312" y="2461785"/>
              <a:chExt cx="1717604" cy="1822997"/>
            </a:xfrm>
          </p:grpSpPr>
          <p:graphicFrame>
            <p:nvGraphicFramePr>
              <p:cNvPr id="52" name="Chart 51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1892419807"/>
                  </p:ext>
                </p:extLst>
              </p:nvPr>
            </p:nvGraphicFramePr>
            <p:xfrm>
              <a:off x="5838312" y="2757864"/>
              <a:ext cx="1717604" cy="1526918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13"/>
              </a:graphicData>
            </a:graphic>
          </p:graphicFrame>
          <p:sp>
            <p:nvSpPr>
              <p:cNvPr id="53" name="TextBox 17"/>
              <p:cNvSpPr txBox="1">
                <a:spLocks noChangeArrowheads="1"/>
              </p:cNvSpPr>
              <p:nvPr/>
            </p:nvSpPr>
            <p:spPr bwMode="auto">
              <a:xfrm>
                <a:off x="7047804" y="2835849"/>
                <a:ext cx="261310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200" dirty="0" smtClean="0">
                    <a:latin typeface="Calibri" pitchFamily="34" charset="0"/>
                  </a:rPr>
                  <a:t>*</a:t>
                </a:r>
                <a:endParaRPr lang="en-US" sz="1200" dirty="0">
                  <a:latin typeface="Calibri" pitchFamily="34" charset="0"/>
                </a:endParaRPr>
              </a:p>
            </p:txBody>
          </p:sp>
          <p:sp>
            <p:nvSpPr>
              <p:cNvPr id="55" name="TextBox 11"/>
              <p:cNvSpPr txBox="1">
                <a:spLocks noChangeArrowheads="1"/>
              </p:cNvSpPr>
              <p:nvPr/>
            </p:nvSpPr>
            <p:spPr bwMode="auto">
              <a:xfrm flipH="1">
                <a:off x="6436162" y="2461785"/>
                <a:ext cx="987472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1600" dirty="0">
                    <a:latin typeface="Calibri" pitchFamily="34" charset="0"/>
                  </a:rPr>
                  <a:t>Tb.Sp</a:t>
                </a:r>
              </a:p>
            </p:txBody>
          </p:sp>
        </p:grpSp>
        <p:grpSp>
          <p:nvGrpSpPr>
            <p:cNvPr id="65" name="Group 64"/>
            <p:cNvGrpSpPr/>
            <p:nvPr/>
          </p:nvGrpSpPr>
          <p:grpSpPr>
            <a:xfrm>
              <a:off x="2864182" y="5301753"/>
              <a:ext cx="1716184" cy="1556247"/>
              <a:chOff x="4642182" y="2758907"/>
              <a:chExt cx="1716184" cy="1556247"/>
            </a:xfrm>
          </p:grpSpPr>
          <p:graphicFrame>
            <p:nvGraphicFramePr>
              <p:cNvPr id="61" name="Chart 60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1299809784"/>
                  </p:ext>
                </p:extLst>
              </p:nvPr>
            </p:nvGraphicFramePr>
            <p:xfrm>
              <a:off x="4642182" y="2758907"/>
              <a:ext cx="1716184" cy="1556247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14"/>
              </a:graphicData>
            </a:graphic>
          </p:graphicFrame>
          <p:sp>
            <p:nvSpPr>
              <p:cNvPr id="62" name="TextBox 14"/>
              <p:cNvSpPr txBox="1">
                <a:spLocks noChangeArrowheads="1"/>
              </p:cNvSpPr>
              <p:nvPr/>
            </p:nvSpPr>
            <p:spPr bwMode="auto">
              <a:xfrm>
                <a:off x="5880154" y="3103652"/>
                <a:ext cx="261310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200" dirty="0" smtClean="0">
                    <a:latin typeface="Calibri" pitchFamily="34" charset="0"/>
                  </a:rPr>
                  <a:t>*</a:t>
                </a:r>
                <a:endParaRPr lang="en-US" sz="1200" dirty="0">
                  <a:latin typeface="Calibri" pitchFamily="34" charset="0"/>
                </a:endParaRPr>
              </a:p>
            </p:txBody>
          </p:sp>
        </p:grpSp>
        <p:sp>
          <p:nvSpPr>
            <p:cNvPr id="63" name="TextBox 11"/>
            <p:cNvSpPr txBox="1">
              <a:spLocks noChangeArrowheads="1"/>
            </p:cNvSpPr>
            <p:nvPr/>
          </p:nvSpPr>
          <p:spPr bwMode="auto">
            <a:xfrm flipH="1">
              <a:off x="3261843" y="5001786"/>
              <a:ext cx="1050102" cy="3258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dirty="0" err="1">
                  <a:latin typeface="Calibri" pitchFamily="34" charset="0"/>
                </a:rPr>
                <a:t>Tb.BV</a:t>
              </a:r>
              <a:r>
                <a:rPr lang="en-US" dirty="0">
                  <a:latin typeface="Calibri" pitchFamily="34" charset="0"/>
                </a:rPr>
                <a:t>/TV</a:t>
              </a:r>
            </a:p>
          </p:txBody>
        </p:sp>
        <p:sp>
          <p:nvSpPr>
            <p:cNvPr id="75" name="TextBox 13"/>
            <p:cNvSpPr txBox="1">
              <a:spLocks noChangeArrowheads="1"/>
            </p:cNvSpPr>
            <p:nvPr/>
          </p:nvSpPr>
          <p:spPr bwMode="auto">
            <a:xfrm>
              <a:off x="1703467" y="6219457"/>
              <a:ext cx="126482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200" dirty="0" smtClean="0">
                  <a:latin typeface="Calibri" pitchFamily="34" charset="0"/>
                </a:rPr>
                <a:t>Pb-exposed</a:t>
              </a:r>
              <a:endParaRPr lang="en-US" sz="1200" dirty="0">
                <a:latin typeface="Calibri" pitchFamily="34" charset="0"/>
              </a:endParaRPr>
            </a:p>
          </p:txBody>
        </p:sp>
      </p:grpSp>
      <p:graphicFrame>
        <p:nvGraphicFramePr>
          <p:cNvPr id="76" name="Table 7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0002658"/>
              </p:ext>
            </p:extLst>
          </p:nvPr>
        </p:nvGraphicFramePr>
        <p:xfrm>
          <a:off x="4501144" y="1317460"/>
          <a:ext cx="4546602" cy="1112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15534"/>
                <a:gridCol w="1515534"/>
                <a:gridCol w="1515534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Max Force (N)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Control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Pb-exposed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Compress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280.7 ± 30.9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181.6 ± 21.1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Bending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264.4 ± 10.1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204.6 ± 17.5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127" name="Group 126"/>
          <p:cNvGrpSpPr/>
          <p:nvPr/>
        </p:nvGrpSpPr>
        <p:grpSpPr>
          <a:xfrm>
            <a:off x="4851401" y="2390738"/>
            <a:ext cx="4040043" cy="1600967"/>
            <a:chOff x="4851401" y="2390738"/>
            <a:chExt cx="4040043" cy="1600967"/>
          </a:xfrm>
        </p:grpSpPr>
        <p:grpSp>
          <p:nvGrpSpPr>
            <p:cNvPr id="89" name="Group 88"/>
            <p:cNvGrpSpPr/>
            <p:nvPr/>
          </p:nvGrpSpPr>
          <p:grpSpPr>
            <a:xfrm>
              <a:off x="4851401" y="2435421"/>
              <a:ext cx="2508129" cy="1415742"/>
              <a:chOff x="5461001" y="2422721"/>
              <a:chExt cx="2508129" cy="1415742"/>
            </a:xfrm>
          </p:grpSpPr>
          <p:grpSp>
            <p:nvGrpSpPr>
              <p:cNvPr id="77" name="Group 5"/>
              <p:cNvGrpSpPr>
                <a:grpSpLocks/>
              </p:cNvGrpSpPr>
              <p:nvPr/>
            </p:nvGrpSpPr>
            <p:grpSpPr bwMode="auto">
              <a:xfrm>
                <a:off x="5461001" y="2422721"/>
                <a:ext cx="2508129" cy="1415742"/>
                <a:chOff x="-996950" y="5518150"/>
                <a:chExt cx="3325658" cy="1803400"/>
              </a:xfrm>
            </p:grpSpPr>
            <p:pic>
              <p:nvPicPr>
                <p:cNvPr id="78" name="Picture 11" descr="LEG_H2O_175_FEMUR_CORTICAL.TIF"/>
                <p:cNvPicPr>
                  <a:picLocks noChangeAspect="1"/>
                </p:cNvPicPr>
                <p:nvPr/>
              </p:nvPicPr>
              <p:blipFill>
                <a:blip r:embed="rId15">
                  <a:extLst>
                    <a:ext uri="{BEBA8EAE-BF5A-486C-A8C5-ECC9F3942E4B}">
                      <a14:imgProps xmlns:a14="http://schemas.microsoft.com/office/drawing/2010/main">
                        <a14:imgLayer r:embed="rId16">
                          <a14:imgEffect>
                            <a14:backgroundRemoval t="25059" b="83236" l="20684" r="91187"/>
                          </a14:imgEffect>
                        </a14:imgLayer>
                      </a14:imgProps>
                    </a:ext>
                  </a:extLst>
                </a:blip>
                <a:srcRect l="11871" t="17786" b="9492"/>
                <a:stretch>
                  <a:fillRect/>
                </a:stretch>
              </p:blipFill>
              <p:spPr bwMode="auto">
                <a:xfrm>
                  <a:off x="-996950" y="5562600"/>
                  <a:ext cx="2056583" cy="17589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9" name="Picture 12" descr="LEG_PB_155_FEMUR_CORTICAL.TIF"/>
                <p:cNvPicPr>
                  <a:picLocks noChangeAspect="1"/>
                </p:cNvPicPr>
                <p:nvPr/>
              </p:nvPicPr>
              <p:blipFill>
                <a:blip r:embed="rId17">
                  <a:extLst>
                    <a:ext uri="{BEBA8EAE-BF5A-486C-A8C5-ECC9F3942E4B}">
                      <a14:imgProps xmlns:a14="http://schemas.microsoft.com/office/drawing/2010/main">
                        <a14:imgLayer r:embed="rId18">
                          <a14:imgEffect>
                            <a14:backgroundRemoval t="23005" b="82650" l="16812" r="81857"/>
                          </a14:imgEffect>
                        </a14:imgLayer>
                      </a14:imgProps>
                    </a:ext>
                  </a:extLst>
                </a:blip>
                <a:srcRect l="8681" t="15550" r="10013" b="9894"/>
                <a:stretch>
                  <a:fillRect/>
                </a:stretch>
              </p:blipFill>
              <p:spPr bwMode="auto">
                <a:xfrm>
                  <a:off x="406220" y="5518150"/>
                  <a:ext cx="1897389" cy="18034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cxnSp>
              <p:nvCxnSpPr>
                <p:cNvPr id="81" name="Straight Connector 71"/>
                <p:cNvCxnSpPr/>
                <p:nvPr/>
              </p:nvCxnSpPr>
              <p:spPr bwMode="auto">
                <a:xfrm>
                  <a:off x="1988999" y="7162044"/>
                  <a:ext cx="339709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7" name="TextBox 13"/>
              <p:cNvSpPr txBox="1">
                <a:spLocks noChangeArrowheads="1"/>
              </p:cNvSpPr>
              <p:nvPr/>
            </p:nvSpPr>
            <p:spPr bwMode="auto">
              <a:xfrm>
                <a:off x="6605667" y="3527057"/>
                <a:ext cx="1264822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1200" dirty="0" smtClean="0">
                    <a:latin typeface="Calibri" pitchFamily="34" charset="0"/>
                  </a:rPr>
                  <a:t>Pb-exposed</a:t>
                </a:r>
                <a:endParaRPr lang="en-US" sz="1200" dirty="0">
                  <a:latin typeface="Calibri" pitchFamily="34" charset="0"/>
                </a:endParaRPr>
              </a:p>
            </p:txBody>
          </p:sp>
          <p:sp>
            <p:nvSpPr>
              <p:cNvPr id="88" name="TextBox 13"/>
              <p:cNvSpPr txBox="1">
                <a:spLocks noChangeArrowheads="1"/>
              </p:cNvSpPr>
              <p:nvPr/>
            </p:nvSpPr>
            <p:spPr bwMode="auto">
              <a:xfrm>
                <a:off x="5526167" y="3552457"/>
                <a:ext cx="1264822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1200" dirty="0" smtClean="0">
                    <a:latin typeface="Calibri" pitchFamily="34" charset="0"/>
                  </a:rPr>
                  <a:t>Control</a:t>
                </a:r>
                <a:endParaRPr lang="en-US" sz="1200" dirty="0">
                  <a:latin typeface="Calibri" pitchFamily="34" charset="0"/>
                </a:endParaRPr>
              </a:p>
            </p:txBody>
          </p:sp>
        </p:grpSp>
        <p:grpSp>
          <p:nvGrpSpPr>
            <p:cNvPr id="92" name="Group 91"/>
            <p:cNvGrpSpPr/>
            <p:nvPr/>
          </p:nvGrpSpPr>
          <p:grpSpPr>
            <a:xfrm>
              <a:off x="7099300" y="2390738"/>
              <a:ext cx="1792144" cy="1528562"/>
              <a:chOff x="3547374" y="4283038"/>
              <a:chExt cx="1572170" cy="1528562"/>
            </a:xfrm>
          </p:grpSpPr>
          <p:sp>
            <p:nvSpPr>
              <p:cNvPr id="90" name="TextBox 18"/>
              <p:cNvSpPr txBox="1">
                <a:spLocks noChangeArrowheads="1"/>
              </p:cNvSpPr>
              <p:nvPr/>
            </p:nvSpPr>
            <p:spPr bwMode="auto">
              <a:xfrm>
                <a:off x="4640948" y="4722129"/>
                <a:ext cx="261310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200" dirty="0" smtClean="0">
                    <a:latin typeface="Calibri" pitchFamily="34" charset="0"/>
                  </a:rPr>
                  <a:t>*</a:t>
                </a:r>
                <a:endParaRPr lang="en-US" sz="1200" dirty="0">
                  <a:latin typeface="Calibri" pitchFamily="34" charset="0"/>
                </a:endParaRPr>
              </a:p>
            </p:txBody>
          </p:sp>
          <p:graphicFrame>
            <p:nvGraphicFramePr>
              <p:cNvPr id="91" name="Chart 90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555982568"/>
                  </p:ext>
                </p:extLst>
              </p:nvPr>
            </p:nvGraphicFramePr>
            <p:xfrm>
              <a:off x="3547374" y="4283038"/>
              <a:ext cx="1572170" cy="1528562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19"/>
              </a:graphicData>
            </a:graphic>
          </p:graphicFrame>
        </p:grpSp>
        <p:sp>
          <p:nvSpPr>
            <p:cNvPr id="94" name="Rectangle 93"/>
            <p:cNvSpPr/>
            <p:nvPr/>
          </p:nvSpPr>
          <p:spPr>
            <a:xfrm>
              <a:off x="7766050" y="3695700"/>
              <a:ext cx="400050" cy="28575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TextBox 28"/>
            <p:cNvSpPr txBox="1">
              <a:spLocks noChangeArrowheads="1"/>
            </p:cNvSpPr>
            <p:nvPr/>
          </p:nvSpPr>
          <p:spPr bwMode="auto">
            <a:xfrm>
              <a:off x="7729782" y="3653151"/>
              <a:ext cx="487734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dirty="0" smtClean="0">
                  <a:latin typeface="Calibri" pitchFamily="34" charset="0"/>
                </a:rPr>
                <a:t>Ctrl</a:t>
              </a:r>
              <a:endParaRPr lang="en-US" sz="1600" dirty="0">
                <a:latin typeface="Calibri" pitchFamily="34" charset="0"/>
              </a:endParaRPr>
            </a:p>
          </p:txBody>
        </p:sp>
      </p:grpSp>
      <p:pic>
        <p:nvPicPr>
          <p:cNvPr id="124" name="Picture 6"/>
          <p:cNvPicPr>
            <a:picLocks noChangeAspect="1" noChangeArrowheads="1"/>
          </p:cNvPicPr>
          <p:nvPr/>
        </p:nvPicPr>
        <p:blipFill>
          <a:blip r:embed="rId20"/>
          <a:srcRect l="17273" t="18857" r="27658" b="7048"/>
          <a:stretch>
            <a:fillRect/>
          </a:stretch>
        </p:blipFill>
        <p:spPr bwMode="auto">
          <a:xfrm>
            <a:off x="5295110" y="3922534"/>
            <a:ext cx="3226590" cy="2879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" name="TextBox 68"/>
          <p:cNvSpPr txBox="1"/>
          <p:nvPr/>
        </p:nvSpPr>
        <p:spPr>
          <a:xfrm>
            <a:off x="433137" y="168436"/>
            <a:ext cx="72269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2"/>
                </a:solidFill>
                <a:latin typeface="+mj-lt"/>
              </a:rPr>
              <a:t>Chronic Lead Exposure Produces Bone Loss in Rats</a:t>
            </a:r>
            <a:endParaRPr lang="en-US" sz="2800" dirty="0">
              <a:solidFill>
                <a:schemeClr val="tx2"/>
              </a:solidFill>
              <a:latin typeface="+mj-lt"/>
            </a:endParaRPr>
          </a:p>
        </p:txBody>
      </p:sp>
      <p:cxnSp>
        <p:nvCxnSpPr>
          <p:cNvPr id="70" name="Straight Connector 69"/>
          <p:cNvCxnSpPr/>
          <p:nvPr/>
        </p:nvCxnSpPr>
        <p:spPr>
          <a:xfrm>
            <a:off x="433137" y="1368231"/>
            <a:ext cx="744754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4926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7"/>
    </mc:Choice>
    <mc:Fallback xmlns="">
      <p:transition xmlns:p14="http://schemas.microsoft.com/office/powerpoint/2010/main" spd="slow" advTm="4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P144_L1C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368550" y="1622260"/>
            <a:ext cx="2844800" cy="2133600"/>
          </a:xfrm>
          <a:prstGeom prst="rect">
            <a:avLst/>
          </a:prstGeom>
        </p:spPr>
      </p:pic>
      <p:sp>
        <p:nvSpPr>
          <p:cNvPr id="79" name="TextBox 8"/>
          <p:cNvSpPr txBox="1">
            <a:spLocks noChangeArrowheads="1"/>
          </p:cNvSpPr>
          <p:nvPr/>
        </p:nvSpPr>
        <p:spPr bwMode="auto">
          <a:xfrm>
            <a:off x="3067580" y="1286768"/>
            <a:ext cx="14525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latin typeface="Calibri" pitchFamily="34" charset="0"/>
              </a:rPr>
              <a:t>Control</a:t>
            </a:r>
          </a:p>
        </p:txBody>
      </p:sp>
      <p:sp>
        <p:nvSpPr>
          <p:cNvPr id="80" name="TextBox 9"/>
          <p:cNvSpPr txBox="1">
            <a:spLocks noChangeArrowheads="1"/>
          </p:cNvSpPr>
          <p:nvPr/>
        </p:nvSpPr>
        <p:spPr bwMode="auto">
          <a:xfrm>
            <a:off x="5996518" y="1289943"/>
            <a:ext cx="18986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Pb-exposed</a:t>
            </a:r>
          </a:p>
        </p:txBody>
      </p:sp>
      <p:pic>
        <p:nvPicPr>
          <p:cNvPr id="97" name="Picture 53" descr="EP 140_L2C.t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0800000">
            <a:off x="5250393" y="1623318"/>
            <a:ext cx="2857500" cy="214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1" name="Straight Connector 100"/>
          <p:cNvCxnSpPr/>
          <p:nvPr/>
        </p:nvCxnSpPr>
        <p:spPr bwMode="auto">
          <a:xfrm>
            <a:off x="7777693" y="3666431"/>
            <a:ext cx="227013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9" name="Group 28"/>
          <p:cNvGrpSpPr/>
          <p:nvPr/>
        </p:nvGrpSpPr>
        <p:grpSpPr>
          <a:xfrm>
            <a:off x="1176868" y="3845819"/>
            <a:ext cx="7078132" cy="1284288"/>
            <a:chOff x="1176868" y="3785659"/>
            <a:chExt cx="7078132" cy="1284288"/>
          </a:xfrm>
        </p:grpSpPr>
        <p:sp>
          <p:nvSpPr>
            <p:cNvPr id="81" name="TextBox 8"/>
            <p:cNvSpPr txBox="1">
              <a:spLocks noChangeArrowheads="1"/>
            </p:cNvSpPr>
            <p:nvPr/>
          </p:nvSpPr>
          <p:spPr bwMode="auto">
            <a:xfrm>
              <a:off x="1714500" y="3785659"/>
              <a:ext cx="134355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/>
              <a:r>
                <a:rPr lang="en-US" sz="1600" dirty="0" err="1" smtClean="0">
                  <a:latin typeface="Calibri" pitchFamily="34" charset="0"/>
                </a:rPr>
                <a:t>Tb.BV</a:t>
              </a:r>
              <a:r>
                <a:rPr lang="en-US" sz="1600" dirty="0">
                  <a:latin typeface="Calibri" pitchFamily="34" charset="0"/>
                </a:rPr>
                <a:t>/TV (%)</a:t>
              </a:r>
            </a:p>
          </p:txBody>
        </p:sp>
        <p:cxnSp>
          <p:nvCxnSpPr>
            <p:cNvPr id="82" name="Straight Connector 37"/>
            <p:cNvCxnSpPr/>
            <p:nvPr/>
          </p:nvCxnSpPr>
          <p:spPr bwMode="auto">
            <a:xfrm>
              <a:off x="1231900" y="3822700"/>
              <a:ext cx="7023100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83" name="TextBox 8"/>
            <p:cNvSpPr txBox="1">
              <a:spLocks noChangeArrowheads="1"/>
            </p:cNvSpPr>
            <p:nvPr/>
          </p:nvSpPr>
          <p:spPr bwMode="auto">
            <a:xfrm>
              <a:off x="3489855" y="3785659"/>
              <a:ext cx="1141413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600">
                  <a:latin typeface="Calibri" pitchFamily="34" charset="0"/>
                </a:rPr>
                <a:t>32.0 ± 3.6</a:t>
              </a:r>
            </a:p>
          </p:txBody>
        </p:sp>
        <p:sp>
          <p:nvSpPr>
            <p:cNvPr id="84" name="TextBox 8"/>
            <p:cNvSpPr txBox="1">
              <a:spLocks noChangeArrowheads="1"/>
            </p:cNvSpPr>
            <p:nvPr/>
          </p:nvSpPr>
          <p:spPr bwMode="auto">
            <a:xfrm>
              <a:off x="6161618" y="3785659"/>
              <a:ext cx="1274763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600">
                  <a:latin typeface="Calibri" pitchFamily="34" charset="0"/>
                </a:rPr>
                <a:t>17.6 ± 1.9*</a:t>
              </a:r>
            </a:p>
          </p:txBody>
        </p:sp>
        <p:sp>
          <p:nvSpPr>
            <p:cNvPr id="88" name="TextBox 8"/>
            <p:cNvSpPr txBox="1">
              <a:spLocks noChangeArrowheads="1"/>
            </p:cNvSpPr>
            <p:nvPr/>
          </p:nvSpPr>
          <p:spPr bwMode="auto">
            <a:xfrm>
              <a:off x="1176868" y="4387322"/>
              <a:ext cx="1871663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en-US" sz="1600" dirty="0">
                  <a:latin typeface="Calibri" pitchFamily="34" charset="0"/>
                </a:rPr>
                <a:t># Oc/</a:t>
              </a:r>
              <a:r>
                <a:rPr lang="en-US" sz="1600" dirty="0" err="1" smtClean="0">
                  <a:latin typeface="Calibri" pitchFamily="34" charset="0"/>
                </a:rPr>
                <a:t>Tb.S</a:t>
              </a:r>
              <a:r>
                <a:rPr lang="en-US" sz="1600" dirty="0" smtClean="0">
                  <a:latin typeface="Calibri" pitchFamily="34" charset="0"/>
                </a:rPr>
                <a:t> </a:t>
              </a:r>
              <a:r>
                <a:rPr lang="en-US" sz="1600" dirty="0">
                  <a:latin typeface="Calibri" pitchFamily="34" charset="0"/>
                </a:rPr>
                <a:t>(mm</a:t>
              </a:r>
              <a:r>
                <a:rPr lang="en-US" sz="1600" baseline="30000" dirty="0">
                  <a:latin typeface="Calibri" pitchFamily="34" charset="0"/>
                </a:rPr>
                <a:t>-1</a:t>
              </a:r>
              <a:r>
                <a:rPr lang="en-US" sz="1600" dirty="0">
                  <a:latin typeface="Calibri" pitchFamily="34" charset="0"/>
                </a:rPr>
                <a:t>)</a:t>
              </a:r>
            </a:p>
          </p:txBody>
        </p:sp>
        <p:sp>
          <p:nvSpPr>
            <p:cNvPr id="89" name="TextBox 8"/>
            <p:cNvSpPr txBox="1">
              <a:spLocks noChangeArrowheads="1"/>
            </p:cNvSpPr>
            <p:nvPr/>
          </p:nvSpPr>
          <p:spPr bwMode="auto">
            <a:xfrm>
              <a:off x="3316818" y="4693709"/>
              <a:ext cx="1498600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600">
                  <a:latin typeface="Calibri" pitchFamily="34" charset="0"/>
                </a:rPr>
                <a:t>16.7 ± 0.7</a:t>
              </a:r>
            </a:p>
          </p:txBody>
        </p:sp>
        <p:sp>
          <p:nvSpPr>
            <p:cNvPr id="90" name="TextBox 8"/>
            <p:cNvSpPr txBox="1">
              <a:spLocks noChangeArrowheads="1"/>
            </p:cNvSpPr>
            <p:nvPr/>
          </p:nvSpPr>
          <p:spPr bwMode="auto">
            <a:xfrm>
              <a:off x="3373968" y="4388909"/>
              <a:ext cx="1357313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600">
                  <a:latin typeface="Calibri" pitchFamily="34" charset="0"/>
                </a:rPr>
                <a:t>115.4 ± 7.7</a:t>
              </a:r>
            </a:p>
          </p:txBody>
        </p:sp>
        <p:sp>
          <p:nvSpPr>
            <p:cNvPr id="91" name="TextBox 8"/>
            <p:cNvSpPr txBox="1">
              <a:spLocks noChangeArrowheads="1"/>
            </p:cNvSpPr>
            <p:nvPr/>
          </p:nvSpPr>
          <p:spPr bwMode="auto">
            <a:xfrm>
              <a:off x="5983818" y="4693709"/>
              <a:ext cx="1500188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600">
                  <a:latin typeface="Calibri" pitchFamily="34" charset="0"/>
                </a:rPr>
                <a:t>17.2 ± 0.4</a:t>
              </a:r>
            </a:p>
          </p:txBody>
        </p:sp>
        <p:sp>
          <p:nvSpPr>
            <p:cNvPr id="92" name="TextBox 8"/>
            <p:cNvSpPr txBox="1">
              <a:spLocks noChangeArrowheads="1"/>
            </p:cNvSpPr>
            <p:nvPr/>
          </p:nvSpPr>
          <p:spPr bwMode="auto">
            <a:xfrm>
              <a:off x="6056843" y="4388909"/>
              <a:ext cx="1357313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600">
                  <a:latin typeface="Calibri" pitchFamily="34" charset="0"/>
                </a:rPr>
                <a:t>138.1 ± 9.9</a:t>
              </a:r>
            </a:p>
          </p:txBody>
        </p:sp>
        <p:sp>
          <p:nvSpPr>
            <p:cNvPr id="93" name="TextBox 8"/>
            <p:cNvSpPr txBox="1">
              <a:spLocks noChangeArrowheads="1"/>
            </p:cNvSpPr>
            <p:nvPr/>
          </p:nvSpPr>
          <p:spPr bwMode="auto">
            <a:xfrm>
              <a:off x="1402293" y="4696884"/>
              <a:ext cx="1654175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en-US" sz="1600">
                  <a:latin typeface="Calibri" pitchFamily="34" charset="0"/>
                  <a:cs typeface="Times New Roman" pitchFamily="18" charset="0"/>
                </a:rPr>
                <a:t>Oc.S/BS (%)</a:t>
              </a:r>
            </a:p>
          </p:txBody>
        </p:sp>
        <p:sp>
          <p:nvSpPr>
            <p:cNvPr id="94" name="TextBox 8"/>
            <p:cNvSpPr txBox="1">
              <a:spLocks noChangeArrowheads="1"/>
            </p:cNvSpPr>
            <p:nvPr/>
          </p:nvSpPr>
          <p:spPr bwMode="auto">
            <a:xfrm>
              <a:off x="3375555" y="4093634"/>
              <a:ext cx="1355725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600">
                  <a:latin typeface="Calibri" pitchFamily="34" charset="0"/>
                </a:rPr>
                <a:t>184.8 ± 9.6</a:t>
              </a:r>
            </a:p>
          </p:txBody>
        </p:sp>
        <p:sp>
          <p:nvSpPr>
            <p:cNvPr id="95" name="TextBox 8"/>
            <p:cNvSpPr txBox="1">
              <a:spLocks noChangeArrowheads="1"/>
            </p:cNvSpPr>
            <p:nvPr/>
          </p:nvSpPr>
          <p:spPr bwMode="auto">
            <a:xfrm>
              <a:off x="6063193" y="4093634"/>
              <a:ext cx="1477963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600">
                  <a:latin typeface="Calibri" pitchFamily="34" charset="0"/>
                </a:rPr>
                <a:t>155.3 ± 5.5*</a:t>
              </a:r>
            </a:p>
          </p:txBody>
        </p:sp>
        <p:sp>
          <p:nvSpPr>
            <p:cNvPr id="96" name="TextBox 8"/>
            <p:cNvSpPr txBox="1">
              <a:spLocks noChangeArrowheads="1"/>
            </p:cNvSpPr>
            <p:nvPr/>
          </p:nvSpPr>
          <p:spPr bwMode="auto">
            <a:xfrm>
              <a:off x="1270000" y="4092047"/>
              <a:ext cx="1778530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/>
              <a:r>
                <a:rPr lang="en-US" sz="1600" dirty="0">
                  <a:latin typeface="Calibri" pitchFamily="34" charset="0"/>
                </a:rPr>
                <a:t># Ob/</a:t>
              </a:r>
              <a:r>
                <a:rPr lang="en-US" sz="1600" dirty="0" err="1" smtClean="0">
                  <a:latin typeface="Calibri" pitchFamily="34" charset="0"/>
                </a:rPr>
                <a:t>Tb.S</a:t>
              </a:r>
              <a:r>
                <a:rPr lang="en-US" sz="1600" dirty="0" smtClean="0">
                  <a:latin typeface="Calibri" pitchFamily="34" charset="0"/>
                </a:rPr>
                <a:t> </a:t>
              </a:r>
              <a:r>
                <a:rPr lang="en-US" sz="1600" dirty="0">
                  <a:latin typeface="Calibri" pitchFamily="34" charset="0"/>
                </a:rPr>
                <a:t>(mm</a:t>
              </a:r>
              <a:r>
                <a:rPr lang="en-US" sz="1600" baseline="30000" dirty="0">
                  <a:latin typeface="Calibri" pitchFamily="34" charset="0"/>
                </a:rPr>
                <a:t>-1</a:t>
              </a:r>
              <a:r>
                <a:rPr lang="en-US" sz="1600" dirty="0">
                  <a:latin typeface="Calibri" pitchFamily="34" charset="0"/>
                </a:rPr>
                <a:t>)</a:t>
              </a:r>
            </a:p>
          </p:txBody>
        </p:sp>
        <p:cxnSp>
          <p:nvCxnSpPr>
            <p:cNvPr id="102" name="Straight Connector 101"/>
            <p:cNvCxnSpPr/>
            <p:nvPr/>
          </p:nvCxnSpPr>
          <p:spPr bwMode="auto">
            <a:xfrm>
              <a:off x="1231900" y="5069947"/>
              <a:ext cx="7023100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0" name="TextBox 49"/>
          <p:cNvSpPr txBox="1"/>
          <p:nvPr/>
        </p:nvSpPr>
        <p:spPr>
          <a:xfrm>
            <a:off x="8242300" y="5813260"/>
            <a:ext cx="7671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n </a:t>
            </a:r>
            <a:r>
              <a:rPr lang="en-US" sz="1200" dirty="0" smtClean="0"/>
              <a:t>= 3</a:t>
            </a:r>
          </a:p>
          <a:p>
            <a:r>
              <a:rPr lang="en-US" sz="1200" dirty="0" smtClean="0"/>
              <a:t>*</a:t>
            </a:r>
            <a:r>
              <a:rPr lang="en-US" sz="1200" i="1" dirty="0" smtClean="0"/>
              <a:t>p</a:t>
            </a:r>
            <a:r>
              <a:rPr lang="en-US" sz="1200" dirty="0" smtClean="0"/>
              <a:t> &lt; 0.05</a:t>
            </a:r>
            <a:endParaRPr lang="en-US" sz="1200" dirty="0"/>
          </a:p>
        </p:txBody>
      </p:sp>
      <p:grpSp>
        <p:nvGrpSpPr>
          <p:cNvPr id="22" name="Group 21"/>
          <p:cNvGrpSpPr/>
          <p:nvPr/>
        </p:nvGrpSpPr>
        <p:grpSpPr>
          <a:xfrm>
            <a:off x="2832100" y="2422362"/>
            <a:ext cx="4933421" cy="3880378"/>
            <a:chOff x="2832100" y="2362202"/>
            <a:chExt cx="4933421" cy="3880378"/>
          </a:xfrm>
        </p:grpSpPr>
        <p:grpSp>
          <p:nvGrpSpPr>
            <p:cNvPr id="20" name="Group 19"/>
            <p:cNvGrpSpPr/>
            <p:nvPr/>
          </p:nvGrpSpPr>
          <p:grpSpPr>
            <a:xfrm>
              <a:off x="2832100" y="2362202"/>
              <a:ext cx="4933421" cy="3880378"/>
              <a:chOff x="8877300" y="1498602"/>
              <a:chExt cx="4933421" cy="3880378"/>
            </a:xfrm>
          </p:grpSpPr>
          <p:pic>
            <p:nvPicPr>
              <p:cNvPr id="19" name="Picture 18" descr="EP140_L2D.tif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406013" y="2178050"/>
                <a:ext cx="2223909" cy="1670049"/>
              </a:xfrm>
              <a:prstGeom prst="rect">
                <a:avLst/>
              </a:prstGeom>
              <a:ln>
                <a:solidFill>
                  <a:srgbClr val="000000"/>
                </a:solidFill>
              </a:ln>
            </p:spPr>
          </p:pic>
          <p:grpSp>
            <p:nvGrpSpPr>
              <p:cNvPr id="16" name="Group 15"/>
              <p:cNvGrpSpPr/>
              <p:nvPr/>
            </p:nvGrpSpPr>
            <p:grpSpPr>
              <a:xfrm>
                <a:off x="8877300" y="1498602"/>
                <a:ext cx="4933421" cy="3880378"/>
                <a:chOff x="2015067" y="2311401"/>
                <a:chExt cx="4933421" cy="3880378"/>
              </a:xfrm>
            </p:grpSpPr>
            <p:grpSp>
              <p:nvGrpSpPr>
                <p:cNvPr id="58" name="Group 9"/>
                <p:cNvGrpSpPr>
                  <a:grpSpLocks/>
                </p:cNvGrpSpPr>
                <p:nvPr/>
              </p:nvGrpSpPr>
              <p:grpSpPr bwMode="auto">
                <a:xfrm>
                  <a:off x="2105026" y="2988204"/>
                  <a:ext cx="4021138" cy="3203575"/>
                  <a:chOff x="1038226" y="4071938"/>
                  <a:chExt cx="4021139" cy="3203576"/>
                </a:xfrm>
              </p:grpSpPr>
              <p:pic>
                <p:nvPicPr>
                  <p:cNvPr id="59" name="Picture 2"/>
                  <p:cNvPicPr>
                    <a:picLocks noChangeAspect="1" noChangeArrowheads="1"/>
                  </p:cNvPicPr>
                  <p:nvPr/>
                </p:nvPicPr>
                <p:blipFill>
                  <a:blip r:embed="rId6"/>
                  <a:srcRect/>
                  <a:stretch>
                    <a:fillRect/>
                  </a:stretch>
                </p:blipFill>
                <p:spPr bwMode="auto">
                  <a:xfrm>
                    <a:off x="3346452" y="5768976"/>
                    <a:ext cx="1712913" cy="150653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60" name="Picture 4"/>
                  <p:cNvPicPr>
                    <a:picLocks noChangeAspect="1" noChangeArrowheads="1"/>
                  </p:cNvPicPr>
                  <p:nvPr/>
                </p:nvPicPr>
                <p:blipFill>
                  <a:blip r:embed="rId7"/>
                  <a:srcRect/>
                  <a:stretch>
                    <a:fillRect/>
                  </a:stretch>
                </p:blipFill>
                <p:spPr bwMode="auto">
                  <a:xfrm>
                    <a:off x="1695451" y="5768976"/>
                    <a:ext cx="1711325" cy="150653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65" name="Picture 75" descr="EP 144_L2H.tif"/>
                  <p:cNvPicPr>
                    <a:picLocks noChangeAspect="1"/>
                  </p:cNvPicPr>
                  <p:nvPr/>
                </p:nvPicPr>
                <p:blipFill>
                  <a:blip r:embed="rId8">
                    <a:lum bright="-10000" contrast="20000"/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38226" y="4071938"/>
                    <a:ext cx="2232025" cy="1674813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</p:pic>
              <p:sp>
                <p:nvSpPr>
                  <p:cNvPr id="68" name="TextBox 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030413" y="5646738"/>
                    <a:ext cx="1036638" cy="36671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/>
                    <a:r>
                      <a:rPr lang="en-US">
                        <a:latin typeface="Calibri" pitchFamily="34" charset="0"/>
                      </a:rPr>
                      <a:t>*</a:t>
                    </a:r>
                  </a:p>
                </p:txBody>
              </p:sp>
              <p:sp>
                <p:nvSpPr>
                  <p:cNvPr id="69" name="TextBox 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640139" y="5635626"/>
                    <a:ext cx="1036638" cy="36671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/>
                    <a:r>
                      <a:rPr lang="en-US">
                        <a:latin typeface="Calibri" pitchFamily="34" charset="0"/>
                      </a:rPr>
                      <a:t>*</a:t>
                    </a:r>
                  </a:p>
                </p:txBody>
              </p:sp>
              <p:cxnSp>
                <p:nvCxnSpPr>
                  <p:cNvPr id="70" name="Straight Connector 69"/>
                  <p:cNvCxnSpPr/>
                  <p:nvPr/>
                </p:nvCxnSpPr>
                <p:spPr bwMode="auto">
                  <a:xfrm>
                    <a:off x="2289175" y="5883276"/>
                    <a:ext cx="495300" cy="0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1" name="Straight Connector 70"/>
                  <p:cNvCxnSpPr/>
                  <p:nvPr/>
                </p:nvCxnSpPr>
                <p:spPr bwMode="auto">
                  <a:xfrm>
                    <a:off x="3919538" y="5873751"/>
                    <a:ext cx="496887" cy="0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3" name="Straight Arrow Connector 117"/>
                  <p:cNvCxnSpPr/>
                  <p:nvPr/>
                </p:nvCxnSpPr>
                <p:spPr bwMode="auto">
                  <a:xfrm flipH="1" flipV="1">
                    <a:off x="1879600" y="5248275"/>
                    <a:ext cx="122767" cy="280458"/>
                  </a:xfrm>
                  <a:prstGeom prst="straightConnector1">
                    <a:avLst/>
                  </a:prstGeom>
                  <a:ln>
                    <a:headEnd type="none" w="med" len="med"/>
                    <a:tailEnd type="arrow"/>
                  </a:ln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6" name="Straight Arrow Connector 75"/>
                  <p:cNvCxnSpPr>
                    <a:cxnSpLocks noChangeShapeType="1"/>
                  </p:cNvCxnSpPr>
                  <p:nvPr/>
                </p:nvCxnSpPr>
                <p:spPr bwMode="auto">
                  <a:xfrm rot="10800000" flipV="1">
                    <a:off x="1614488" y="4165600"/>
                    <a:ext cx="300037" cy="196850"/>
                  </a:xfrm>
                  <a:prstGeom prst="straightConnector1">
                    <a:avLst/>
                  </a:prstGeom>
                  <a:noFill/>
                  <a:ln w="25400" algn="ctr">
                    <a:solidFill>
                      <a:srgbClr val="4AF038"/>
                    </a:solidFill>
                    <a:round/>
                    <a:headEnd/>
                    <a:tailEnd type="arrow" w="med" len="med"/>
                  </a:ln>
                  <a:effectLst>
                    <a:outerShdw dist="20000" dir="5400000" rotWithShape="0">
                      <a:srgbClr val="000000">
                        <a:alpha val="37999"/>
                      </a:srgbClr>
                    </a:outerShdw>
                  </a:effectLst>
                </p:spPr>
              </p:cxnSp>
              <p:cxnSp>
                <p:nvCxnSpPr>
                  <p:cNvPr id="77" name="Straight Arrow Connector 76"/>
                  <p:cNvCxnSpPr>
                    <a:cxnSpLocks noChangeShapeType="1"/>
                  </p:cNvCxnSpPr>
                  <p:nvPr/>
                </p:nvCxnSpPr>
                <p:spPr bwMode="auto">
                  <a:xfrm rot="10800000" flipV="1">
                    <a:off x="4718051" y="5165725"/>
                    <a:ext cx="285750" cy="211138"/>
                  </a:xfrm>
                  <a:prstGeom prst="straightConnector1">
                    <a:avLst/>
                  </a:prstGeom>
                  <a:noFill/>
                  <a:ln w="25400" algn="ctr">
                    <a:solidFill>
                      <a:srgbClr val="4AF038"/>
                    </a:solidFill>
                    <a:round/>
                    <a:headEnd/>
                    <a:tailEnd type="arrow" w="med" len="med"/>
                  </a:ln>
                  <a:effectLst>
                    <a:outerShdw dist="20000" dir="5400000" rotWithShape="0">
                      <a:srgbClr val="000000">
                        <a:alpha val="37999"/>
                      </a:srgbClr>
                    </a:outerShdw>
                  </a:effectLst>
                </p:spPr>
              </p:cxnSp>
              <p:cxnSp>
                <p:nvCxnSpPr>
                  <p:cNvPr id="67" name="Straight Arrow Connector 66"/>
                  <p:cNvCxnSpPr/>
                  <p:nvPr/>
                </p:nvCxnSpPr>
                <p:spPr bwMode="auto">
                  <a:xfrm flipV="1">
                    <a:off x="3986214" y="4754563"/>
                    <a:ext cx="298450" cy="217487"/>
                  </a:xfrm>
                  <a:prstGeom prst="straightConnector1">
                    <a:avLst/>
                  </a:prstGeom>
                  <a:ln>
                    <a:headEnd type="none" w="med" len="med"/>
                    <a:tailEnd type="arrow"/>
                  </a:ln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7" name="Straight Connector 6"/>
                <p:cNvCxnSpPr/>
                <p:nvPr/>
              </p:nvCxnSpPr>
              <p:spPr>
                <a:xfrm flipH="1">
                  <a:off x="4542367" y="2311401"/>
                  <a:ext cx="2053167" cy="673098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Straight Connector 8"/>
                <p:cNvCxnSpPr/>
                <p:nvPr/>
              </p:nvCxnSpPr>
              <p:spPr>
                <a:xfrm flipH="1">
                  <a:off x="6773335" y="2658533"/>
                  <a:ext cx="169332" cy="19812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12"/>
                <p:cNvCxnSpPr/>
                <p:nvPr/>
              </p:nvCxnSpPr>
              <p:spPr>
                <a:xfrm>
                  <a:off x="2370667" y="2590801"/>
                  <a:ext cx="1968500" cy="380998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/>
                <p:cNvCxnSpPr/>
                <p:nvPr/>
              </p:nvCxnSpPr>
              <p:spPr>
                <a:xfrm>
                  <a:off x="2015067" y="2946400"/>
                  <a:ext cx="84666" cy="1676400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0" name="Rectangle 139"/>
                <p:cNvSpPr/>
                <p:nvPr/>
              </p:nvSpPr>
              <p:spPr bwMode="auto">
                <a:xfrm>
                  <a:off x="2015067" y="2597149"/>
                  <a:ext cx="365125" cy="347663"/>
                </a:xfrm>
                <a:prstGeom prst="rect">
                  <a:avLst/>
                </a:prstGeom>
                <a:no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41" name="Rectangle 140"/>
                <p:cNvSpPr/>
                <p:nvPr/>
              </p:nvSpPr>
              <p:spPr bwMode="auto">
                <a:xfrm>
                  <a:off x="6583363" y="2314575"/>
                  <a:ext cx="365125" cy="352425"/>
                </a:xfrm>
                <a:prstGeom prst="rect">
                  <a:avLst/>
                </a:prstGeom>
                <a:no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</p:grpSp>
        <p:cxnSp>
          <p:nvCxnSpPr>
            <p:cNvPr id="57" name="Straight Connector 56"/>
            <p:cNvCxnSpPr/>
            <p:nvPr/>
          </p:nvCxnSpPr>
          <p:spPr bwMode="auto">
            <a:xfrm>
              <a:off x="7203546" y="4620153"/>
              <a:ext cx="249238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4" name="TextBox 53"/>
          <p:cNvSpPr txBox="1"/>
          <p:nvPr/>
        </p:nvSpPr>
        <p:spPr>
          <a:xfrm>
            <a:off x="5353435" y="937128"/>
            <a:ext cx="25011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Beier (2013) Environ Health </a:t>
            </a:r>
            <a:r>
              <a:rPr lang="en-US" sz="1200" i="1" dirty="0" err="1" smtClean="0"/>
              <a:t>Perspect</a:t>
            </a:r>
            <a:endParaRPr lang="en-US" sz="1200" i="1" dirty="0"/>
          </a:p>
        </p:txBody>
      </p:sp>
      <p:sp>
        <p:nvSpPr>
          <p:cNvPr id="48" name="TextBox 47"/>
          <p:cNvSpPr txBox="1"/>
          <p:nvPr/>
        </p:nvSpPr>
        <p:spPr>
          <a:xfrm>
            <a:off x="433136" y="168436"/>
            <a:ext cx="807586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solidFill>
                  <a:schemeClr val="tx2"/>
                </a:solidFill>
                <a:latin typeface="+mj-lt"/>
              </a:rPr>
              <a:t>Bone Formation and </a:t>
            </a:r>
            <a:r>
              <a:rPr lang="en-US" sz="2500" dirty="0" err="1" smtClean="0">
                <a:solidFill>
                  <a:schemeClr val="tx2"/>
                </a:solidFill>
                <a:latin typeface="+mj-lt"/>
              </a:rPr>
              <a:t>Adipogenic</a:t>
            </a:r>
            <a:r>
              <a:rPr lang="en-US" sz="2500" dirty="0" smtClean="0">
                <a:solidFill>
                  <a:schemeClr val="tx2"/>
                </a:solidFill>
                <a:latin typeface="+mj-lt"/>
              </a:rPr>
              <a:t> Parameters are altered in </a:t>
            </a:r>
            <a:r>
              <a:rPr lang="en-US" sz="2500" dirty="0" err="1" smtClean="0">
                <a:solidFill>
                  <a:schemeClr val="tx2"/>
                </a:solidFill>
                <a:latin typeface="+mj-lt"/>
              </a:rPr>
              <a:t>Pb</a:t>
            </a:r>
            <a:r>
              <a:rPr lang="en-US" sz="2500" dirty="0" smtClean="0">
                <a:solidFill>
                  <a:schemeClr val="tx2"/>
                </a:solidFill>
                <a:latin typeface="+mj-lt"/>
              </a:rPr>
              <a:t>-treated Rats</a:t>
            </a:r>
            <a:endParaRPr lang="en-US" sz="2500" dirty="0">
              <a:solidFill>
                <a:schemeClr val="tx2"/>
              </a:solidFill>
              <a:latin typeface="+mj-lt"/>
            </a:endParaRPr>
          </a:p>
        </p:txBody>
      </p:sp>
      <p:cxnSp>
        <p:nvCxnSpPr>
          <p:cNvPr id="49" name="Straight Connector 48"/>
          <p:cNvCxnSpPr/>
          <p:nvPr/>
        </p:nvCxnSpPr>
        <p:spPr>
          <a:xfrm>
            <a:off x="433137" y="1368231"/>
            <a:ext cx="744754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965605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9"/>
    </mc:Choice>
    <mc:Fallback xmlns="">
      <p:transition xmlns:p14="http://schemas.microsoft.com/office/powerpoint/2010/main" spd="slow" advTm="4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4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Essential.thmx</Template>
  <TotalTime>40442</TotalTime>
  <Words>2503</Words>
  <Application>Microsoft Office PowerPoint</Application>
  <PresentationFormat>On-screen Show (4:3)</PresentationFormat>
  <Paragraphs>564</Paragraphs>
  <Slides>31</Slides>
  <Notes>13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3" baseType="lpstr">
      <vt:lpstr>Essential</vt:lpstr>
      <vt:lpstr>Document</vt:lpstr>
      <vt:lpstr>The Biochemical effects of Lead exposure in the skeleton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The Boss</dc:creator>
  <cp:lastModifiedBy>Mosholu</cp:lastModifiedBy>
  <cp:revision>514</cp:revision>
  <dcterms:created xsi:type="dcterms:W3CDTF">2010-11-21T19:56:13Z</dcterms:created>
  <dcterms:modified xsi:type="dcterms:W3CDTF">2018-11-27T14:35:32Z</dcterms:modified>
</cp:coreProperties>
</file>